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04" r:id="rId4"/>
    <p:sldId id="305" r:id="rId5"/>
    <p:sldId id="306" r:id="rId6"/>
    <p:sldId id="307" r:id="rId7"/>
    <p:sldId id="309" r:id="rId8"/>
    <p:sldId id="308" r:id="rId9"/>
    <p:sldId id="310" r:id="rId10"/>
    <p:sldId id="311" r:id="rId11"/>
    <p:sldId id="312" r:id="rId12"/>
    <p:sldId id="316" r:id="rId13"/>
    <p:sldId id="293" r:id="rId14"/>
    <p:sldId id="298" r:id="rId15"/>
    <p:sldId id="299" r:id="rId16"/>
    <p:sldId id="258" r:id="rId17"/>
    <p:sldId id="262" r:id="rId18"/>
    <p:sldId id="282" r:id="rId19"/>
    <p:sldId id="300" r:id="rId20"/>
    <p:sldId id="301" r:id="rId21"/>
    <p:sldId id="302" r:id="rId22"/>
    <p:sldId id="303" r:id="rId23"/>
    <p:sldId id="281" r:id="rId24"/>
    <p:sldId id="263" r:id="rId25"/>
    <p:sldId id="286" r:id="rId26"/>
    <p:sldId id="283" r:id="rId27"/>
    <p:sldId id="284" r:id="rId28"/>
    <p:sldId id="285" r:id="rId29"/>
    <p:sldId id="264" r:id="rId30"/>
    <p:sldId id="265" r:id="rId31"/>
    <p:sldId id="266" r:id="rId32"/>
    <p:sldId id="287" r:id="rId33"/>
    <p:sldId id="267" r:id="rId34"/>
    <p:sldId id="268" r:id="rId35"/>
    <p:sldId id="269" r:id="rId36"/>
    <p:sldId id="270" r:id="rId37"/>
    <p:sldId id="271" r:id="rId38"/>
    <p:sldId id="273" r:id="rId39"/>
    <p:sldId id="274" r:id="rId40"/>
    <p:sldId id="275" r:id="rId41"/>
    <p:sldId id="276" r:id="rId42"/>
    <p:sldId id="288" r:id="rId43"/>
    <p:sldId id="289" r:id="rId44"/>
    <p:sldId id="292" r:id="rId45"/>
    <p:sldId id="277" r:id="rId46"/>
    <p:sldId id="290" r:id="rId47"/>
    <p:sldId id="291" r:id="rId48"/>
    <p:sldId id="272" r:id="rId49"/>
    <p:sldId id="278" r:id="rId50"/>
    <p:sldId id="294" r:id="rId51"/>
    <p:sldId id="295" r:id="rId52"/>
    <p:sldId id="296" r:id="rId53"/>
    <p:sldId id="317" r:id="rId54"/>
    <p:sldId id="297" r:id="rId55"/>
    <p:sldId id="280" r:id="rId5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29EF5A-28D9-4345-A1F7-0FA2EC61C91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4856EA8-E470-4753-8DCD-8958B8518E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FFE1F86-93DD-4D8C-8042-F0E0978176CB}"/>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5" name="Marcador de pie de página 4">
            <a:extLst>
              <a:ext uri="{FF2B5EF4-FFF2-40B4-BE49-F238E27FC236}">
                <a16:creationId xmlns:a16="http://schemas.microsoft.com/office/drawing/2014/main" id="{AF701FCB-CD45-4617-9CE3-2921E70C61D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5E90A55-9937-4033-AAB1-8CE6AB0B41E2}"/>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3252006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84C017-7898-46FB-B379-C5A2324195C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EDBE79F-6FC3-407D-A0A5-BD84525BD67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C448C08-9925-4C21-89D8-02711E50BC73}"/>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5" name="Marcador de pie de página 4">
            <a:extLst>
              <a:ext uri="{FF2B5EF4-FFF2-40B4-BE49-F238E27FC236}">
                <a16:creationId xmlns:a16="http://schemas.microsoft.com/office/drawing/2014/main" id="{390DE48C-3F1B-47FF-983F-EC14B106B11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42B97-D407-4EC7-9F3A-7E86619055C4}"/>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3209776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47E15E-ECE8-4113-AFE1-DB9CF0C8703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00553CC-32F2-4E3B-A4D9-325901DEAC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0524B22-A44A-4E62-B897-0AC45CE30E5A}"/>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5" name="Marcador de pie de página 4">
            <a:extLst>
              <a:ext uri="{FF2B5EF4-FFF2-40B4-BE49-F238E27FC236}">
                <a16:creationId xmlns:a16="http://schemas.microsoft.com/office/drawing/2014/main" id="{5E741417-E12C-4E83-91EA-C8F8B5E5D9D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FC8CD7E-0081-47C7-B208-69FB9F3EF6B6}"/>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2427104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B53E8F-BA53-4FC6-BEB6-59B045D364C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CFF6410-4A96-4E32-9F18-E5AB1A3A817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2C5EF7E-B2DA-4C8A-A82B-937B65A8FBC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90F4752-C53B-464E-BFA4-BFABF3203B0E}"/>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6" name="Marcador de pie de página 5">
            <a:extLst>
              <a:ext uri="{FF2B5EF4-FFF2-40B4-BE49-F238E27FC236}">
                <a16:creationId xmlns:a16="http://schemas.microsoft.com/office/drawing/2014/main" id="{8BDD6CD7-FC57-4516-9CF1-54FC6E7188D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060D7F5-F141-4C20-AF27-BE61ABDA5325}"/>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90628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3E3AA8-9C97-434F-8069-94A5DEBF8DF1}"/>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BB6D0DC-42B6-4FEE-8EFF-F128E3A25F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24F2A90-7AF9-4B27-8FC5-548C9B588B2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84B09F50-10DA-4DDC-B0F1-C917D1AC8A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5BE0886-2BB0-43EE-B3A0-6A46B6D4EF1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934FFF4-F505-4EDA-8773-8E73AC889C5A}"/>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8" name="Marcador de pie de página 7">
            <a:extLst>
              <a:ext uri="{FF2B5EF4-FFF2-40B4-BE49-F238E27FC236}">
                <a16:creationId xmlns:a16="http://schemas.microsoft.com/office/drawing/2014/main" id="{3F37E8F3-384A-49E1-8B48-88272C72DA5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6865543-CE01-4501-924A-611BF73FA868}"/>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2527282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E3B674-607D-499F-B778-1FDEC914B74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4B21CB4-DEBB-4C9D-A7C0-841669CA2616}"/>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4" name="Marcador de pie de página 3">
            <a:extLst>
              <a:ext uri="{FF2B5EF4-FFF2-40B4-BE49-F238E27FC236}">
                <a16:creationId xmlns:a16="http://schemas.microsoft.com/office/drawing/2014/main" id="{18D58FF0-273C-455E-ABF4-989EAD53061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7F5B7BA-BDEC-4414-BD97-A7EE0DE6EAB1}"/>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251580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949943B-A2EC-4A78-86C6-3D3B4DB57E39}"/>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3" name="Marcador de pie de página 2">
            <a:extLst>
              <a:ext uri="{FF2B5EF4-FFF2-40B4-BE49-F238E27FC236}">
                <a16:creationId xmlns:a16="http://schemas.microsoft.com/office/drawing/2014/main" id="{A692C9CD-D6CF-46E5-ADB7-36F6AA8433D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8CF6959-A667-4F24-AB29-CAA50D4FF5B4}"/>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79978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FBA1A7-A3A8-4661-AEC2-F9BFD9E0EA9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943170F-69F0-4700-A4DA-416BEFB0A6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8328BAC-8780-4937-B44B-0429BB7CB4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375164B-B4C7-47EE-9312-1EBBC7D2FBC2}"/>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6" name="Marcador de pie de página 5">
            <a:extLst>
              <a:ext uri="{FF2B5EF4-FFF2-40B4-BE49-F238E27FC236}">
                <a16:creationId xmlns:a16="http://schemas.microsoft.com/office/drawing/2014/main" id="{814FA1BB-254B-47DC-80B8-5CD55AED58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1CC8AE8-D794-4212-97F6-4D89034E753C}"/>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1135375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014CBB-A698-424E-9876-EED2605C72C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3B62436-2F25-4E2E-AA92-6D76B6906B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9D0B95F-8175-41F5-B2BC-69872CF9BE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BCAE9E6-D317-4028-99DA-C92014A88BEE}"/>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6" name="Marcador de pie de página 5">
            <a:extLst>
              <a:ext uri="{FF2B5EF4-FFF2-40B4-BE49-F238E27FC236}">
                <a16:creationId xmlns:a16="http://schemas.microsoft.com/office/drawing/2014/main" id="{C89ABD25-E699-4559-BA98-9E02F4B3AA5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0DF1E96-DB38-4B00-8022-48601D15032C}"/>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4294630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9EC467-1126-41B8-BF9C-FF492E97F3E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19A5012-7AAB-4945-94B0-76A8A77FCF8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3EC11B5-01F2-4FB1-BF70-1D3A192B44DD}"/>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5" name="Marcador de pie de página 4">
            <a:extLst>
              <a:ext uri="{FF2B5EF4-FFF2-40B4-BE49-F238E27FC236}">
                <a16:creationId xmlns:a16="http://schemas.microsoft.com/office/drawing/2014/main" id="{FB283E86-0813-453C-8B64-33A6BB31F54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0AAAB8-A902-47C4-A67A-EBA0827EF171}"/>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2148809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1E051F6-DAB8-4B41-824B-FAD63F0D89E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A827111-21EF-46E2-958D-C4293B05026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62B204C-3B81-4431-AF6B-CEB89C0EC162}"/>
              </a:ext>
            </a:extLst>
          </p:cNvPr>
          <p:cNvSpPr>
            <a:spLocks noGrp="1"/>
          </p:cNvSpPr>
          <p:nvPr>
            <p:ph type="dt" sz="half" idx="10"/>
          </p:nvPr>
        </p:nvSpPr>
        <p:spPr/>
        <p:txBody>
          <a:bodyPr/>
          <a:lstStyle/>
          <a:p>
            <a:fld id="{206AA68A-9F98-4B59-9E4C-BB064000641E}" type="datetimeFigureOut">
              <a:rPr lang="es-ES" smtClean="0"/>
              <a:t>21/04/2021</a:t>
            </a:fld>
            <a:endParaRPr lang="es-ES"/>
          </a:p>
        </p:txBody>
      </p:sp>
      <p:sp>
        <p:nvSpPr>
          <p:cNvPr id="5" name="Marcador de pie de página 4">
            <a:extLst>
              <a:ext uri="{FF2B5EF4-FFF2-40B4-BE49-F238E27FC236}">
                <a16:creationId xmlns:a16="http://schemas.microsoft.com/office/drawing/2014/main" id="{AB85D1D6-17E1-4EEA-A61C-BC5134EC010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56ABEEE-B1F7-418E-9690-60888760B447}"/>
              </a:ext>
            </a:extLst>
          </p:cNvPr>
          <p:cNvSpPr>
            <a:spLocks noGrp="1"/>
          </p:cNvSpPr>
          <p:nvPr>
            <p:ph type="sldNum" sz="quarter" idx="12"/>
          </p:nvPr>
        </p:nvSpPr>
        <p:spPr/>
        <p:txBody>
          <a:bodyPr/>
          <a:lstStyle/>
          <a:p>
            <a:fld id="{E0D740C9-04C6-4BCA-AE4B-FFD4FDE4E38D}" type="slidenum">
              <a:rPr lang="es-ES" smtClean="0"/>
              <a:t>‹Nº›</a:t>
            </a:fld>
            <a:endParaRPr lang="es-ES"/>
          </a:p>
        </p:txBody>
      </p:sp>
    </p:spTree>
    <p:extLst>
      <p:ext uri="{BB962C8B-B14F-4D97-AF65-F5344CB8AC3E}">
        <p14:creationId xmlns:p14="http://schemas.microsoft.com/office/powerpoint/2010/main" val="2143221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4D39AB5-9AAB-4025-A53B-20D1B0D40B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E026900-E0A0-4A72-BFA7-F9E33F0880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97AF33D-62CF-4084-B5E0-F93CF322EB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6AA68A-9F98-4B59-9E4C-BB064000641E}" type="datetimeFigureOut">
              <a:rPr lang="es-ES" smtClean="0"/>
              <a:t>21/04/2021</a:t>
            </a:fld>
            <a:endParaRPr lang="es-ES"/>
          </a:p>
        </p:txBody>
      </p:sp>
      <p:sp>
        <p:nvSpPr>
          <p:cNvPr id="5" name="Marcador de pie de página 4">
            <a:extLst>
              <a:ext uri="{FF2B5EF4-FFF2-40B4-BE49-F238E27FC236}">
                <a16:creationId xmlns:a16="http://schemas.microsoft.com/office/drawing/2014/main" id="{DE810A32-6B2B-4EC3-A848-18F122ED6A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5C7D2FF8-2FE7-4C1E-A65D-0A3F94B126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D740C9-04C6-4BCA-AE4B-FFD4FDE4E38D}" type="slidenum">
              <a:rPr lang="es-ES" smtClean="0"/>
              <a:t>‹Nº›</a:t>
            </a:fld>
            <a:endParaRPr lang="es-ES"/>
          </a:p>
        </p:txBody>
      </p:sp>
    </p:spTree>
    <p:extLst>
      <p:ext uri="{BB962C8B-B14F-4D97-AF65-F5344CB8AC3E}">
        <p14:creationId xmlns:p14="http://schemas.microsoft.com/office/powerpoint/2010/main" val="3227588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90A37B-5A77-4DF0-98B9-120842ED989D}"/>
              </a:ext>
            </a:extLst>
          </p:cNvPr>
          <p:cNvSpPr>
            <a:spLocks noGrp="1"/>
          </p:cNvSpPr>
          <p:nvPr>
            <p:ph type="ctrTitle"/>
          </p:nvPr>
        </p:nvSpPr>
        <p:spPr/>
        <p:txBody>
          <a:bodyPr>
            <a:normAutofit/>
          </a:bodyPr>
          <a:lstStyle/>
          <a:p>
            <a:r>
              <a:rPr lang="es-ES" sz="11500" b="1" dirty="0" err="1"/>
              <a:t>Pinturicchio</a:t>
            </a:r>
            <a:r>
              <a:rPr lang="es-ES" sz="11500" b="1" dirty="0"/>
              <a:t>.</a:t>
            </a:r>
          </a:p>
        </p:txBody>
      </p:sp>
      <p:sp>
        <p:nvSpPr>
          <p:cNvPr id="3" name="Subtítulo 2">
            <a:extLst>
              <a:ext uri="{FF2B5EF4-FFF2-40B4-BE49-F238E27FC236}">
                <a16:creationId xmlns:a16="http://schemas.microsoft.com/office/drawing/2014/main" id="{C94A873C-45FE-4187-8BAB-824CA78ADC9B}"/>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3739318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697AE13-4CD0-43B8-9986-BE77902F023B}"/>
              </a:ext>
            </a:extLst>
          </p:cNvPr>
          <p:cNvSpPr>
            <a:spLocks noGrp="1"/>
          </p:cNvSpPr>
          <p:nvPr>
            <p:ph idx="1"/>
          </p:nvPr>
        </p:nvSpPr>
        <p:spPr>
          <a:xfrm>
            <a:off x="838200" y="387927"/>
            <a:ext cx="10515600" cy="5789036"/>
          </a:xfrm>
        </p:spPr>
        <p:txBody>
          <a:bodyPr/>
          <a:lstStyle/>
          <a:p>
            <a:pPr algn="l"/>
            <a:r>
              <a:rPr lang="es-ES" sz="1800" b="0" i="0" u="none" strike="noStrike" baseline="0" dirty="0" err="1">
                <a:latin typeface="Times New Roman" panose="02020603050405020304" pitchFamily="18" charset="0"/>
              </a:rPr>
              <a:t>Pintoricchio</a:t>
            </a:r>
            <a:r>
              <a:rPr lang="es-ES" sz="1800" b="0" i="0" u="none" strike="noStrike" baseline="0" dirty="0">
                <a:latin typeface="Times New Roman" panose="02020603050405020304" pitchFamily="18" charset="0"/>
              </a:rPr>
              <a:t> (t 1513), sólo ocho años más joven que el </a:t>
            </a:r>
            <a:r>
              <a:rPr lang="es-ES" sz="1800" b="0" i="0" u="none" strike="noStrike" baseline="0" dirty="0" err="1">
                <a:latin typeface="Times New Roman" panose="02020603050405020304" pitchFamily="18" charset="0"/>
              </a:rPr>
              <a:t>Perugino</a:t>
            </a:r>
            <a:r>
              <a:rPr lang="es-ES" sz="1800" b="0" i="0" u="none" strike="noStrike" baseline="0" dirty="0">
                <a:latin typeface="Times New Roman" panose="02020603050405020304" pitchFamily="18" charset="0"/>
              </a:rPr>
              <a:t>, siente, como él, gran amor por los escenarios amplios. </a:t>
            </a:r>
          </a:p>
          <a:p>
            <a:pPr algn="l"/>
            <a:r>
              <a:rPr lang="es-ES" sz="1800" b="0" i="0" u="none" strike="noStrike" baseline="0" dirty="0">
                <a:latin typeface="Times New Roman" panose="02020603050405020304" pitchFamily="18" charset="0"/>
              </a:rPr>
              <a:t>Pero ya en sus comienzos, cuando su estilo es muy semejante al de éste, descubre una manifiesta inclinación por el lujo y un deseo de acumular elementos anecdóticos y pintorescos, que hacen desaparecer el reposo y la claridad de las composiciones </a:t>
            </a:r>
            <a:r>
              <a:rPr lang="es-ES" sz="1800" b="0" i="0" u="none" strike="noStrike" baseline="0" dirty="0" err="1">
                <a:latin typeface="Times New Roman" panose="02020603050405020304" pitchFamily="18" charset="0"/>
              </a:rPr>
              <a:t>peruginescas</a:t>
            </a:r>
            <a:r>
              <a:rPr lang="es-ES" sz="1800" b="0" i="0" u="none" strike="noStrike" baseline="0" dirty="0">
                <a:latin typeface="Times New Roman" panose="02020603050405020304" pitchFamily="18" charset="0"/>
              </a:rPr>
              <a:t>. </a:t>
            </a:r>
          </a:p>
          <a:p>
            <a:pPr algn="l"/>
            <a:r>
              <a:rPr lang="es-ES" sz="1800" b="0" i="0" u="none" strike="noStrike" baseline="0" dirty="0">
                <a:latin typeface="Times New Roman" panose="02020603050405020304" pitchFamily="18" charset="0"/>
              </a:rPr>
              <a:t>Después de las historias que pinta en el Vaticano, en las que colabora con el </a:t>
            </a:r>
            <a:r>
              <a:rPr lang="es-ES" sz="1800" b="0" i="0" u="none" strike="noStrike" baseline="0" dirty="0" err="1">
                <a:latin typeface="Times New Roman" panose="02020603050405020304" pitchFamily="18" charset="0"/>
              </a:rPr>
              <a:t>Perugino</a:t>
            </a:r>
            <a:r>
              <a:rPr lang="es-ES" sz="1800" b="0" i="0" u="none" strike="noStrike" baseline="0" dirty="0">
                <a:latin typeface="Times New Roman" panose="02020603050405020304" pitchFamily="18" charset="0"/>
              </a:rPr>
              <a:t> y los florentinos más ilustres de fin de siglo —la más importante es la </a:t>
            </a:r>
            <a:r>
              <a:rPr lang="es-ES" sz="1800" b="0" i="1" u="none" strike="noStrike" baseline="0" dirty="0">
                <a:latin typeface="Times New Roman" panose="02020603050405020304" pitchFamily="18" charset="0"/>
              </a:rPr>
              <a:t>Disputa de Santa Catalina</a:t>
            </a:r>
            <a:r>
              <a:rPr lang="es-ES" sz="1800" b="0" i="0" u="none" strike="noStrike" baseline="0" dirty="0">
                <a:latin typeface="Times New Roman" panose="02020603050405020304" pitchFamily="18" charset="0"/>
              </a:rPr>
              <a:t>—, pinta por encargo del futuro Pío II, el Papa humanista, en la librería de la catedral de Siena (1503), una serie de grandes frescos consagrados a recordar los hechos más gloriosos de la vida de aquél. </a:t>
            </a:r>
          </a:p>
          <a:p>
            <a:pPr algn="l"/>
            <a:r>
              <a:rPr lang="es-ES" sz="1800" b="0" i="0" u="none" strike="noStrike" baseline="0" dirty="0">
                <a:latin typeface="Times New Roman" panose="02020603050405020304" pitchFamily="18" charset="0"/>
              </a:rPr>
              <a:t>Por la belleza de su composición y por el lujo representado, es probablemente, el más atractivo el que figura la </a:t>
            </a:r>
            <a:r>
              <a:rPr lang="es-ES" sz="1800" b="0" i="1" u="none" strike="noStrike" baseline="0" dirty="0">
                <a:latin typeface="Times New Roman" panose="02020603050405020304" pitchFamily="18" charset="0"/>
              </a:rPr>
              <a:t>Partida para Basilea</a:t>
            </a:r>
            <a:r>
              <a:rPr lang="es-ES" sz="1800" b="0" i="0" u="none" strike="noStrike" baseline="0" dirty="0">
                <a:latin typeface="Times New Roman" panose="02020603050405020304" pitchFamily="18" charset="0"/>
              </a:rPr>
              <a:t>.</a:t>
            </a:r>
            <a:endParaRPr lang="es-ES" dirty="0"/>
          </a:p>
        </p:txBody>
      </p:sp>
    </p:spTree>
    <p:extLst>
      <p:ext uri="{BB962C8B-B14F-4D97-AF65-F5344CB8AC3E}">
        <p14:creationId xmlns:p14="http://schemas.microsoft.com/office/powerpoint/2010/main" val="2437519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6650181" cy="6201930"/>
          </a:xfrm>
        </p:spPr>
        <p:txBody>
          <a:bodyPr anchor="t">
            <a:normAutofit/>
          </a:bodyPr>
          <a:lstStyle/>
          <a:p>
            <a:r>
              <a:rPr lang="it-IT" sz="2800" b="1" dirty="0"/>
              <a:t>1471. Pinturicchio. Crucifixión. San Jerónimo, San cristobal. Galleria Borghese, Roma.</a:t>
            </a:r>
            <a:endParaRPr lang="es-ES" sz="2800" b="1" dirty="0"/>
          </a:p>
        </p:txBody>
      </p:sp>
      <p:pic>
        <p:nvPicPr>
          <p:cNvPr id="4" name="Imagen 3">
            <a:extLst>
              <a:ext uri="{FF2B5EF4-FFF2-40B4-BE49-F238E27FC236}">
                <a16:creationId xmlns:a16="http://schemas.microsoft.com/office/drawing/2014/main" id="{4CBC1ED1-1504-4C7F-BCDB-E967D2C7EF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0958" y="0"/>
            <a:ext cx="4791042" cy="6858000"/>
          </a:xfrm>
          <a:prstGeom prst="rect">
            <a:avLst/>
          </a:prstGeom>
        </p:spPr>
      </p:pic>
    </p:spTree>
    <p:extLst>
      <p:ext uri="{BB962C8B-B14F-4D97-AF65-F5344CB8AC3E}">
        <p14:creationId xmlns:p14="http://schemas.microsoft.com/office/powerpoint/2010/main" val="3633263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6844145" cy="6201930"/>
          </a:xfrm>
        </p:spPr>
        <p:txBody>
          <a:bodyPr anchor="t">
            <a:normAutofit/>
          </a:bodyPr>
          <a:lstStyle/>
          <a:p>
            <a:r>
              <a:rPr lang="es-ES" sz="2800" b="1" dirty="0"/>
              <a:t>1475 - 1480. </a:t>
            </a:r>
            <a:r>
              <a:rPr lang="es-ES" sz="2800" b="1" dirty="0" err="1"/>
              <a:t>Pinturicchio</a:t>
            </a:r>
            <a:r>
              <a:rPr lang="es-ES" sz="2800" b="1" dirty="0"/>
              <a:t>. Virgen. Colección privada.</a:t>
            </a:r>
          </a:p>
        </p:txBody>
      </p:sp>
      <p:pic>
        <p:nvPicPr>
          <p:cNvPr id="4" name="Imagen 3">
            <a:extLst>
              <a:ext uri="{FF2B5EF4-FFF2-40B4-BE49-F238E27FC236}">
                <a16:creationId xmlns:a16="http://schemas.microsoft.com/office/drawing/2014/main" id="{564E2201-8081-4E95-BCAC-2DA299E95B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8383" y="0"/>
            <a:ext cx="4593617" cy="6858000"/>
          </a:xfrm>
          <a:prstGeom prst="rect">
            <a:avLst/>
          </a:prstGeom>
        </p:spPr>
      </p:pic>
    </p:spTree>
    <p:extLst>
      <p:ext uri="{BB962C8B-B14F-4D97-AF65-F5344CB8AC3E}">
        <p14:creationId xmlns:p14="http://schemas.microsoft.com/office/powerpoint/2010/main" val="4076352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6747163" cy="6201930"/>
          </a:xfrm>
        </p:spPr>
        <p:txBody>
          <a:bodyPr anchor="t">
            <a:normAutofit/>
          </a:bodyPr>
          <a:lstStyle/>
          <a:p>
            <a:r>
              <a:rPr lang="it-IT" sz="2800" b="1" dirty="0"/>
              <a:t>1475 - 1480. Pinturicchio. Virgen. National Gallery, Londres.</a:t>
            </a:r>
            <a:endParaRPr lang="es-ES" sz="2800" b="1" dirty="0"/>
          </a:p>
        </p:txBody>
      </p:sp>
      <p:pic>
        <p:nvPicPr>
          <p:cNvPr id="4" name="Imagen 3">
            <a:extLst>
              <a:ext uri="{FF2B5EF4-FFF2-40B4-BE49-F238E27FC236}">
                <a16:creationId xmlns:a16="http://schemas.microsoft.com/office/drawing/2014/main" id="{AFFF4EE9-173D-489D-9D5D-4B30949D52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0801" y="0"/>
            <a:ext cx="4711199" cy="6858000"/>
          </a:xfrm>
          <a:prstGeom prst="rect">
            <a:avLst/>
          </a:prstGeom>
        </p:spPr>
      </p:pic>
    </p:spTree>
    <p:extLst>
      <p:ext uri="{BB962C8B-B14F-4D97-AF65-F5344CB8AC3E}">
        <p14:creationId xmlns:p14="http://schemas.microsoft.com/office/powerpoint/2010/main" val="1368746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6691745" cy="6201930"/>
          </a:xfrm>
        </p:spPr>
        <p:txBody>
          <a:bodyPr anchor="t">
            <a:normAutofit/>
          </a:bodyPr>
          <a:lstStyle/>
          <a:p>
            <a:r>
              <a:rPr lang="es-ES" sz="2800" b="1" dirty="0"/>
              <a:t>1485 - 1500. </a:t>
            </a:r>
            <a:r>
              <a:rPr lang="es-ES" sz="2800" b="1" dirty="0" err="1"/>
              <a:t>Pinturicchio</a:t>
            </a:r>
            <a:r>
              <a:rPr lang="es-ES" sz="2800" b="1" dirty="0"/>
              <a:t>. Retrato de un niño. Gemäldegalerie, Dresde.</a:t>
            </a:r>
          </a:p>
        </p:txBody>
      </p:sp>
      <p:pic>
        <p:nvPicPr>
          <p:cNvPr id="4" name="Imagen 3">
            <a:extLst>
              <a:ext uri="{FF2B5EF4-FFF2-40B4-BE49-F238E27FC236}">
                <a16:creationId xmlns:a16="http://schemas.microsoft.com/office/drawing/2014/main" id="{8FE1F6CB-ACB5-4040-A04A-55086A64CC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4879" y="0"/>
            <a:ext cx="4727121" cy="6858000"/>
          </a:xfrm>
          <a:prstGeom prst="rect">
            <a:avLst/>
          </a:prstGeom>
        </p:spPr>
      </p:pic>
    </p:spTree>
    <p:extLst>
      <p:ext uri="{BB962C8B-B14F-4D97-AF65-F5344CB8AC3E}">
        <p14:creationId xmlns:p14="http://schemas.microsoft.com/office/powerpoint/2010/main" val="278638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6317672" cy="6201930"/>
          </a:xfrm>
        </p:spPr>
        <p:txBody>
          <a:bodyPr anchor="t">
            <a:normAutofit/>
          </a:bodyPr>
          <a:lstStyle/>
          <a:p>
            <a:r>
              <a:rPr lang="it-IT" sz="2800" b="1" dirty="0"/>
              <a:t>1487 - 1489. Pinturicchio. Capilla Bufalini. Santa Maria in Aracoeli, Roma.</a:t>
            </a:r>
            <a:endParaRPr lang="es-ES" sz="2800" b="1" dirty="0"/>
          </a:p>
        </p:txBody>
      </p:sp>
      <p:pic>
        <p:nvPicPr>
          <p:cNvPr id="4" name="Imagen 3">
            <a:extLst>
              <a:ext uri="{FF2B5EF4-FFF2-40B4-BE49-F238E27FC236}">
                <a16:creationId xmlns:a16="http://schemas.microsoft.com/office/drawing/2014/main" id="{5736FCCF-2011-4595-95B6-45A9237158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4290" y="0"/>
            <a:ext cx="4937710" cy="6851073"/>
          </a:xfrm>
          <a:prstGeom prst="rect">
            <a:avLst/>
          </a:prstGeom>
        </p:spPr>
      </p:pic>
    </p:spTree>
    <p:extLst>
      <p:ext uri="{BB962C8B-B14F-4D97-AF65-F5344CB8AC3E}">
        <p14:creationId xmlns:p14="http://schemas.microsoft.com/office/powerpoint/2010/main" val="3746285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r>
              <a:rPr lang="it-IT" sz="2800" b="1" dirty="0"/>
              <a:t>1487 - 1489. Pinturicchio. Capilla Bufalini. Muerte de San Bernardino. Santa Maria in Aracoeli, Roma.</a:t>
            </a:r>
            <a:endParaRPr lang="es-ES" sz="2800" b="1" dirty="0"/>
          </a:p>
        </p:txBody>
      </p:sp>
      <p:pic>
        <p:nvPicPr>
          <p:cNvPr id="4" name="Imagen 3">
            <a:extLst>
              <a:ext uri="{FF2B5EF4-FFF2-40B4-BE49-F238E27FC236}">
                <a16:creationId xmlns:a16="http://schemas.microsoft.com/office/drawing/2014/main" id="{E5A9D301-C74E-478D-B8FB-3FCB6C0B19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5464" y="517525"/>
            <a:ext cx="8934249" cy="6201930"/>
          </a:xfrm>
          <a:prstGeom prst="rect">
            <a:avLst/>
          </a:prstGeom>
        </p:spPr>
      </p:pic>
    </p:spTree>
    <p:extLst>
      <p:ext uri="{BB962C8B-B14F-4D97-AF65-F5344CB8AC3E}">
        <p14:creationId xmlns:p14="http://schemas.microsoft.com/office/powerpoint/2010/main" val="3972098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6428508" cy="6201930"/>
          </a:xfrm>
        </p:spPr>
        <p:txBody>
          <a:bodyPr anchor="t">
            <a:normAutofit/>
          </a:bodyPr>
          <a:lstStyle/>
          <a:p>
            <a:r>
              <a:rPr lang="es-ES" sz="2800" b="1" dirty="0"/>
              <a:t>1490. </a:t>
            </a:r>
            <a:r>
              <a:rPr lang="es-ES" sz="2800" b="1" dirty="0" err="1"/>
              <a:t>Pinturicchio</a:t>
            </a:r>
            <a:r>
              <a:rPr lang="es-ES" sz="2800" b="1" dirty="0"/>
              <a:t>. Adoración de Cristo niño. Santa Maria del Popolo, Roma.</a:t>
            </a:r>
          </a:p>
        </p:txBody>
      </p:sp>
      <p:pic>
        <p:nvPicPr>
          <p:cNvPr id="4" name="Imagen 3">
            <a:extLst>
              <a:ext uri="{FF2B5EF4-FFF2-40B4-BE49-F238E27FC236}">
                <a16:creationId xmlns:a16="http://schemas.microsoft.com/office/drawing/2014/main" id="{2EEE6706-4055-4DCA-A7BF-2AC6F36565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392" y="0"/>
            <a:ext cx="4918608" cy="6873754"/>
          </a:xfrm>
          <a:prstGeom prst="rect">
            <a:avLst/>
          </a:prstGeom>
        </p:spPr>
      </p:pic>
    </p:spTree>
    <p:extLst>
      <p:ext uri="{BB962C8B-B14F-4D97-AF65-F5344CB8AC3E}">
        <p14:creationId xmlns:p14="http://schemas.microsoft.com/office/powerpoint/2010/main" val="4148806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4225635" cy="6201930"/>
          </a:xfrm>
        </p:spPr>
        <p:txBody>
          <a:bodyPr anchor="t">
            <a:normAutofit/>
          </a:bodyPr>
          <a:lstStyle/>
          <a:p>
            <a:r>
              <a:rPr lang="it-IT" sz="2800" b="1" dirty="0"/>
              <a:t>1490. Pinturicchio. Bóveda. Santa Maria del Popolo, Roma.</a:t>
            </a:r>
            <a:endParaRPr lang="es-ES" sz="2800" b="1" dirty="0"/>
          </a:p>
        </p:txBody>
      </p:sp>
      <p:pic>
        <p:nvPicPr>
          <p:cNvPr id="4" name="Imagen 3">
            <a:extLst>
              <a:ext uri="{FF2B5EF4-FFF2-40B4-BE49-F238E27FC236}">
                <a16:creationId xmlns:a16="http://schemas.microsoft.com/office/drawing/2014/main" id="{0C04EB77-88C3-4EEE-8570-41EFF81CE5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4793" y="0"/>
            <a:ext cx="7237207" cy="6858000"/>
          </a:xfrm>
          <a:prstGeom prst="rect">
            <a:avLst/>
          </a:prstGeom>
        </p:spPr>
      </p:pic>
    </p:spTree>
    <p:extLst>
      <p:ext uri="{BB962C8B-B14F-4D97-AF65-F5344CB8AC3E}">
        <p14:creationId xmlns:p14="http://schemas.microsoft.com/office/powerpoint/2010/main" val="822952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5430981" cy="6201930"/>
          </a:xfrm>
        </p:spPr>
        <p:txBody>
          <a:bodyPr anchor="t">
            <a:normAutofit/>
          </a:bodyPr>
          <a:lstStyle/>
          <a:p>
            <a:r>
              <a:rPr lang="es-ES" sz="2800" b="1" dirty="0"/>
              <a:t>1492 - 1494. </a:t>
            </a:r>
            <a:r>
              <a:rPr lang="es-ES" sz="2800" b="1" dirty="0" err="1"/>
              <a:t>Pinturicchio</a:t>
            </a:r>
            <a:r>
              <a:rPr lang="es-ES" sz="2800" b="1" dirty="0"/>
              <a:t>. Virgen. Colección privada.</a:t>
            </a:r>
          </a:p>
        </p:txBody>
      </p:sp>
      <p:pic>
        <p:nvPicPr>
          <p:cNvPr id="4" name="Imagen 3">
            <a:extLst>
              <a:ext uri="{FF2B5EF4-FFF2-40B4-BE49-F238E27FC236}">
                <a16:creationId xmlns:a16="http://schemas.microsoft.com/office/drawing/2014/main" id="{910CB9E5-7380-4D0C-BC6B-74EC92B967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2973" y="0"/>
            <a:ext cx="6069027" cy="6858000"/>
          </a:xfrm>
          <a:prstGeom prst="rect">
            <a:avLst/>
          </a:prstGeom>
        </p:spPr>
      </p:pic>
    </p:spTree>
    <p:extLst>
      <p:ext uri="{BB962C8B-B14F-4D97-AF65-F5344CB8AC3E}">
        <p14:creationId xmlns:p14="http://schemas.microsoft.com/office/powerpoint/2010/main" val="317416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endParaRPr lang="es-ES" sz="2800" b="1" dirty="0"/>
          </a:p>
        </p:txBody>
      </p:sp>
    </p:spTree>
    <p:extLst>
      <p:ext uri="{BB962C8B-B14F-4D97-AF65-F5344CB8AC3E}">
        <p14:creationId xmlns:p14="http://schemas.microsoft.com/office/powerpoint/2010/main" val="2669436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2A7FEF-F7ED-4815-9842-A254D2AB6242}"/>
              </a:ext>
            </a:extLst>
          </p:cNvPr>
          <p:cNvSpPr>
            <a:spLocks noGrp="1"/>
          </p:cNvSpPr>
          <p:nvPr>
            <p:ph type="title"/>
          </p:nvPr>
        </p:nvSpPr>
        <p:spPr/>
        <p:txBody>
          <a:bodyPr>
            <a:noAutofit/>
          </a:bodyPr>
          <a:lstStyle/>
          <a:p>
            <a:pPr algn="ctr"/>
            <a:r>
              <a:rPr lang="es-ES" sz="2800" b="1" i="0" dirty="0">
                <a:solidFill>
                  <a:srgbClr val="000000"/>
                </a:solidFill>
                <a:effectLst/>
                <a:latin typeface="Roboto"/>
              </a:rPr>
              <a:t>1492 – 1494. PINTURICCHIO.</a:t>
            </a:r>
            <a:br>
              <a:rPr lang="es-ES" sz="2800" b="1" i="0" dirty="0">
                <a:solidFill>
                  <a:srgbClr val="000000"/>
                </a:solidFill>
                <a:effectLst/>
                <a:latin typeface="Roboto"/>
              </a:rPr>
            </a:br>
            <a:r>
              <a:rPr lang="es-ES" sz="2800" b="1" i="0" dirty="0">
                <a:solidFill>
                  <a:srgbClr val="000000"/>
                </a:solidFill>
                <a:effectLst/>
                <a:latin typeface="Roboto"/>
              </a:rPr>
              <a:t>Apartamentos Borgia de los </a:t>
            </a:r>
            <a:r>
              <a:rPr lang="es-ES" sz="2800" b="1" i="0" dirty="0" err="1">
                <a:solidFill>
                  <a:srgbClr val="000000"/>
                </a:solidFill>
                <a:effectLst/>
                <a:latin typeface="Roboto"/>
              </a:rPr>
              <a:t>Palazzi</a:t>
            </a:r>
            <a:r>
              <a:rPr lang="es-ES" sz="2800" b="1" i="0" dirty="0">
                <a:solidFill>
                  <a:srgbClr val="000000"/>
                </a:solidFill>
                <a:effectLst/>
                <a:latin typeface="Roboto"/>
              </a:rPr>
              <a:t> </a:t>
            </a:r>
            <a:r>
              <a:rPr lang="es-ES" sz="2800" b="1" i="0" dirty="0" err="1">
                <a:solidFill>
                  <a:srgbClr val="000000"/>
                </a:solidFill>
                <a:effectLst/>
                <a:latin typeface="Roboto"/>
              </a:rPr>
              <a:t>Pontifici</a:t>
            </a:r>
            <a:r>
              <a:rPr lang="es-ES" sz="2800" b="1" i="0" dirty="0">
                <a:solidFill>
                  <a:srgbClr val="000000"/>
                </a:solidFill>
                <a:effectLst/>
                <a:latin typeface="Roboto"/>
              </a:rPr>
              <a:t> en el Vaticano.</a:t>
            </a:r>
            <a:endParaRPr lang="es-ES" sz="2800" b="1" dirty="0"/>
          </a:p>
        </p:txBody>
      </p:sp>
      <p:sp>
        <p:nvSpPr>
          <p:cNvPr id="3" name="Marcador de contenido 2">
            <a:extLst>
              <a:ext uri="{FF2B5EF4-FFF2-40B4-BE49-F238E27FC236}">
                <a16:creationId xmlns:a16="http://schemas.microsoft.com/office/drawing/2014/main" id="{DCC13688-AF19-4FF0-A1E2-D7CC1B33DFF1}"/>
              </a:ext>
            </a:extLst>
          </p:cNvPr>
          <p:cNvSpPr>
            <a:spLocks noGrp="1"/>
          </p:cNvSpPr>
          <p:nvPr>
            <p:ph idx="1"/>
          </p:nvPr>
        </p:nvSpPr>
        <p:spPr/>
        <p:txBody>
          <a:bodyPr>
            <a:normAutofit fontScale="85000" lnSpcReduction="20000"/>
          </a:bodyPr>
          <a:lstStyle/>
          <a:p>
            <a:r>
              <a:rPr lang="es-ES" b="0" i="0" dirty="0">
                <a:solidFill>
                  <a:srgbClr val="000000"/>
                </a:solidFill>
                <a:effectLst/>
                <a:latin typeface="Roboto"/>
              </a:rPr>
              <a:t>El Papa Alejandro VI (el cardenal Rodrigo Borgia fue elegido Papa en 1492) confió la decoración de las habitaciones de su apartamento (ahora conocido como las habitaciones Borgia) a </a:t>
            </a:r>
            <a:r>
              <a:rPr lang="es-ES" b="0" i="0" dirty="0" err="1">
                <a:solidFill>
                  <a:srgbClr val="000000"/>
                </a:solidFill>
                <a:effectLst/>
                <a:latin typeface="Roboto"/>
              </a:rPr>
              <a:t>Pinturicchio</a:t>
            </a:r>
            <a:r>
              <a:rPr lang="es-ES" b="0" i="0" dirty="0">
                <a:solidFill>
                  <a:srgbClr val="000000"/>
                </a:solidFill>
                <a:effectLst/>
                <a:latin typeface="Roboto"/>
              </a:rPr>
              <a:t>. Las pinturas, que fueron ejecutadas entre 1492 y 1494, se basaron en un complejo programa iconográfico que utilizó temas de enciclopedias medievales, agregando una capa escatológica de significado y celebrando los orígenes supuestamente divinos de los Borgia. Las habitaciones son: Sala de las Sibilas, Sala del Credo, Sala de las Artes Liberales, Sala de los Santos, Sala de la Fe. Estos frescos son problemáticos en cuanto al grado de participación en el taller. Para la vasta empresa, presumiblemente realizada con rapidez, el pintor contó con varios colaboradores, aunque el estilo general, el gusto y el programa debieron ser responsabilidad de </a:t>
            </a:r>
            <a:r>
              <a:rPr lang="es-ES" b="0" i="0" dirty="0" err="1">
                <a:solidFill>
                  <a:srgbClr val="000000"/>
                </a:solidFill>
                <a:effectLst/>
                <a:latin typeface="Roboto"/>
              </a:rPr>
              <a:t>Pinturicchio</a:t>
            </a:r>
            <a:r>
              <a:rPr lang="es-ES" b="0" i="0" dirty="0">
                <a:solidFill>
                  <a:srgbClr val="000000"/>
                </a:solidFill>
                <a:effectLst/>
                <a:latin typeface="Roboto"/>
              </a:rPr>
              <a:t>. Los techos afanosamente elaborados con motivos </a:t>
            </a:r>
            <a:r>
              <a:rPr lang="es-ES" b="0" i="0" dirty="0" err="1">
                <a:solidFill>
                  <a:srgbClr val="000000"/>
                </a:solidFill>
                <a:effectLst/>
                <a:latin typeface="Roboto"/>
              </a:rPr>
              <a:t>all'antica</a:t>
            </a:r>
            <a:r>
              <a:rPr lang="es-ES" b="0" i="0" dirty="0">
                <a:solidFill>
                  <a:srgbClr val="000000"/>
                </a:solidFill>
                <a:effectLst/>
                <a:latin typeface="Roboto"/>
              </a:rPr>
              <a:t> y numerosas referencias clásicas, junto con constantes alusiones a los Borgia, son definitivamente de la mano de </a:t>
            </a:r>
            <a:r>
              <a:rPr lang="es-ES" b="0" i="0" dirty="0" err="1">
                <a:solidFill>
                  <a:srgbClr val="000000"/>
                </a:solidFill>
                <a:effectLst/>
                <a:latin typeface="Roboto"/>
              </a:rPr>
              <a:t>Pinturicchio</a:t>
            </a:r>
            <a:r>
              <a:rPr lang="es-ES" b="0" i="0" dirty="0">
                <a:solidFill>
                  <a:srgbClr val="000000"/>
                </a:solidFill>
                <a:effectLst/>
                <a:latin typeface="Roboto"/>
              </a:rPr>
              <a:t>. </a:t>
            </a:r>
            <a:endParaRPr lang="es-ES" dirty="0"/>
          </a:p>
        </p:txBody>
      </p:sp>
    </p:spTree>
    <p:extLst>
      <p:ext uri="{BB962C8B-B14F-4D97-AF65-F5344CB8AC3E}">
        <p14:creationId xmlns:p14="http://schemas.microsoft.com/office/powerpoint/2010/main" val="1304114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5403272" cy="6201930"/>
          </a:xfrm>
        </p:spPr>
        <p:txBody>
          <a:bodyPr anchor="t">
            <a:normAutofit/>
          </a:bodyPr>
          <a:lstStyle/>
          <a:p>
            <a:r>
              <a:rPr lang="pt-BR" sz="2800" b="1" dirty="0"/>
              <a:t>1492 - 1494. </a:t>
            </a:r>
            <a:r>
              <a:rPr lang="pt-BR" sz="2800" b="1" dirty="0" err="1"/>
              <a:t>Pinturicchio</a:t>
            </a:r>
            <a:r>
              <a:rPr lang="pt-BR" sz="2800" b="1" dirty="0"/>
              <a:t>. </a:t>
            </a:r>
            <a:r>
              <a:rPr lang="pt-BR" sz="2800" b="1" dirty="0" err="1"/>
              <a:t>Bóveda</a:t>
            </a:r>
            <a:r>
              <a:rPr lang="pt-BR" sz="2800" b="1" dirty="0"/>
              <a:t>. Apartamentos Borgia, Vaticano.</a:t>
            </a:r>
            <a:endParaRPr lang="es-ES" sz="2800" b="1" dirty="0"/>
          </a:p>
        </p:txBody>
      </p:sp>
      <p:pic>
        <p:nvPicPr>
          <p:cNvPr id="4" name="Imagen 3">
            <a:extLst>
              <a:ext uri="{FF2B5EF4-FFF2-40B4-BE49-F238E27FC236}">
                <a16:creationId xmlns:a16="http://schemas.microsoft.com/office/drawing/2014/main" id="{D602CC0E-0A1D-40B6-9E42-9DD775414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9780" y="0"/>
            <a:ext cx="5692220" cy="6858000"/>
          </a:xfrm>
          <a:prstGeom prst="rect">
            <a:avLst/>
          </a:prstGeom>
        </p:spPr>
      </p:pic>
    </p:spTree>
    <p:extLst>
      <p:ext uri="{BB962C8B-B14F-4D97-AF65-F5344CB8AC3E}">
        <p14:creationId xmlns:p14="http://schemas.microsoft.com/office/powerpoint/2010/main" val="1234145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4114799" cy="6201930"/>
          </a:xfrm>
        </p:spPr>
        <p:txBody>
          <a:bodyPr anchor="t">
            <a:normAutofit/>
          </a:bodyPr>
          <a:lstStyle/>
          <a:p>
            <a:r>
              <a:rPr lang="es-ES" sz="2800" b="1" dirty="0"/>
              <a:t>1492 - 1494. </a:t>
            </a:r>
            <a:r>
              <a:rPr lang="es-ES" sz="2800" b="1" dirty="0" err="1"/>
              <a:t>Pinturicchio</a:t>
            </a:r>
            <a:r>
              <a:rPr lang="es-ES" sz="2800" b="1" dirty="0"/>
              <a:t>. Decoración techo. Apartamentos Borgia, Vaticano.</a:t>
            </a:r>
          </a:p>
        </p:txBody>
      </p:sp>
      <p:pic>
        <p:nvPicPr>
          <p:cNvPr id="4" name="Imagen 3">
            <a:extLst>
              <a:ext uri="{FF2B5EF4-FFF2-40B4-BE49-F238E27FC236}">
                <a16:creationId xmlns:a16="http://schemas.microsoft.com/office/drawing/2014/main" id="{D1F9F039-50D3-4D73-846D-D29A6C07BD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4761" y="0"/>
            <a:ext cx="7147239" cy="6858000"/>
          </a:xfrm>
          <a:prstGeom prst="rect">
            <a:avLst/>
          </a:prstGeom>
        </p:spPr>
      </p:pic>
    </p:spTree>
    <p:extLst>
      <p:ext uri="{BB962C8B-B14F-4D97-AF65-F5344CB8AC3E}">
        <p14:creationId xmlns:p14="http://schemas.microsoft.com/office/powerpoint/2010/main" val="900318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D77E057-D8CD-4156-93D1-55850DFD0B08}"/>
              </a:ext>
            </a:extLst>
          </p:cNvPr>
          <p:cNvSpPr>
            <a:spLocks noGrp="1"/>
          </p:cNvSpPr>
          <p:nvPr>
            <p:ph idx="1"/>
          </p:nvPr>
        </p:nvSpPr>
        <p:spPr>
          <a:xfrm>
            <a:off x="429491" y="110836"/>
            <a:ext cx="11429999" cy="6567055"/>
          </a:xfrm>
        </p:spPr>
        <p:txBody>
          <a:bodyPr>
            <a:normAutofit fontScale="85000" lnSpcReduction="20000"/>
          </a:bodyPr>
          <a:lstStyle/>
          <a:p>
            <a:r>
              <a:rPr lang="es-ES" b="0" i="0" dirty="0">
                <a:effectLst/>
                <a:latin typeface="open_sansregular"/>
              </a:rPr>
              <a:t>Merece una mención especial la suntuosa composición la </a:t>
            </a:r>
            <a:r>
              <a:rPr lang="es-ES" b="0" i="1" dirty="0">
                <a:effectLst/>
                <a:latin typeface="open_sansregular"/>
              </a:rPr>
              <a:t>Disputa de Santa Catalina de Alejandría</a:t>
            </a:r>
            <a:r>
              <a:rPr lang="es-ES" b="0" i="0" dirty="0">
                <a:effectLst/>
                <a:latin typeface="open_sansregular"/>
              </a:rPr>
              <a:t>, dominada por un monumental arco triunfal modelado sobre el de Constantino, coronado por un ídolo taurino alusivo al elemento heráldico del Papa Borja, al cual remite también la inscripción “</a:t>
            </a:r>
            <a:r>
              <a:rPr lang="es-ES" b="0" i="1" dirty="0">
                <a:effectLst/>
                <a:latin typeface="open_sansregular"/>
              </a:rPr>
              <a:t>PACIS CULTORI</a:t>
            </a:r>
            <a:r>
              <a:rPr lang="es-ES" b="0" i="0" dirty="0">
                <a:effectLst/>
                <a:latin typeface="open_sansregular"/>
              </a:rPr>
              <a:t>”, que alaba su papel de portador de paz y justicia.</a:t>
            </a:r>
            <a:br>
              <a:rPr lang="es-ES" dirty="0"/>
            </a:br>
            <a:r>
              <a:rPr lang="es-ES" b="0" i="0" dirty="0">
                <a:effectLst/>
                <a:latin typeface="open_sansregular"/>
              </a:rPr>
              <a:t>La noble joven cristiana, habitante de Alejandría, al negarse a cumplir con la obligación de ofrecer sacrificios a los dioses paganos como se imponía a los súbditos durante los grandes festejos por la llegada de Maximino Daya, nombrado en el año 305 gobernador de Egipto y Siria, fue convocada ante cincuenta sabios de la corte para forzarla a la obediencia. Sin embargo, en virtud de su elocuencia, la disputa se concluyó en favor de la joven Catalina, quien logró confutar la vanidad del politeísmo con tanta erudición que convirtió a todos los filósofos a su propia doctrina, provocando su condena a muerte de parte del gobernador, furioso y al mismo tiempo fascinado hasta tal punto que la quiso por esposa. Al revelarse vano cualquier otro intento de conversión y frente al enésimo rechazo de Catalina, el gobernador extendió también a ella la condena a muerte, con la tortura de la rueda dentada. La joven salió milagrosamente ilesa, pero después fue decapitada.</a:t>
            </a:r>
            <a:br>
              <a:rPr lang="es-ES" dirty="0"/>
            </a:br>
            <a:r>
              <a:rPr lang="es-ES" b="0" i="0" dirty="0">
                <a:effectLst/>
                <a:latin typeface="open_sansregular"/>
              </a:rPr>
              <a:t>Las celebradas dotes de decorador de </a:t>
            </a:r>
            <a:r>
              <a:rPr lang="es-ES" b="0" i="0" dirty="0" err="1">
                <a:effectLst/>
                <a:latin typeface="open_sansregular"/>
              </a:rPr>
              <a:t>Pinturicchio</a:t>
            </a:r>
            <a:r>
              <a:rPr lang="es-ES" b="0" i="0" dirty="0">
                <a:effectLst/>
                <a:latin typeface="open_sansregular"/>
              </a:rPr>
              <a:t> se expresan al máximo en esta escena que, como un retrato de la vida de la corte, presenta una multitud de personajes lujosamente vestidos, en los que se ha querido —no siempre con razón— reconocer retratos de ilustres personajes contemporáneos: Catalina-Lucrecia Borja; Maximino Daya-César Borja; hombre con el turbante blanco-</a:t>
            </a:r>
            <a:r>
              <a:rPr lang="es-ES" b="0" i="0" dirty="0" err="1">
                <a:effectLst/>
                <a:latin typeface="open_sansregular"/>
              </a:rPr>
              <a:t>Djem</a:t>
            </a:r>
            <a:r>
              <a:rPr lang="es-ES" b="0" i="0" dirty="0">
                <a:effectLst/>
                <a:latin typeface="open_sansregular"/>
              </a:rPr>
              <a:t> (hermano del sultán </a:t>
            </a:r>
            <a:r>
              <a:rPr lang="es-ES" b="0" i="0" dirty="0" err="1">
                <a:effectLst/>
                <a:latin typeface="open_sansregular"/>
              </a:rPr>
              <a:t>Bajazet</a:t>
            </a:r>
            <a:r>
              <a:rPr lang="es-ES" b="0" i="0" dirty="0">
                <a:effectLst/>
                <a:latin typeface="open_sansregular"/>
              </a:rPr>
              <a:t> II, rehén del Papa y amigo de César Borja); </a:t>
            </a:r>
            <a:r>
              <a:rPr lang="es-ES" b="0" i="0" dirty="0" err="1">
                <a:effectLst/>
                <a:latin typeface="open_sansregular"/>
              </a:rPr>
              <a:t>Pinturicchio</a:t>
            </a:r>
            <a:r>
              <a:rPr lang="es-ES" b="0" i="0" dirty="0">
                <a:effectLst/>
                <a:latin typeface="open_sansregular"/>
              </a:rPr>
              <a:t> y Giuliano da Sangallo con el compás (detrás del trono).</a:t>
            </a:r>
            <a:endParaRPr lang="es-ES" dirty="0"/>
          </a:p>
        </p:txBody>
      </p:sp>
    </p:spTree>
    <p:extLst>
      <p:ext uri="{BB962C8B-B14F-4D97-AF65-F5344CB8AC3E}">
        <p14:creationId xmlns:p14="http://schemas.microsoft.com/office/powerpoint/2010/main" val="4033052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235527" y="365125"/>
            <a:ext cx="2657491" cy="6201930"/>
          </a:xfrm>
        </p:spPr>
        <p:txBody>
          <a:bodyPr anchor="t">
            <a:normAutofit/>
          </a:bodyPr>
          <a:lstStyle/>
          <a:p>
            <a:r>
              <a:rPr lang="es-ES" sz="2800" dirty="0"/>
              <a:t>1492. </a:t>
            </a:r>
            <a:r>
              <a:rPr lang="es-ES" sz="2800" dirty="0" err="1"/>
              <a:t>Pinturicchio</a:t>
            </a:r>
            <a:r>
              <a:rPr lang="es-ES" sz="2800" dirty="0"/>
              <a:t>. Disputa de Santa Catalina. Apartamentos Borgia, Museos del Vaticano.</a:t>
            </a:r>
            <a:br>
              <a:rPr lang="es-ES" sz="2800" dirty="0"/>
            </a:br>
            <a:endParaRPr lang="es-ES" sz="2800" dirty="0"/>
          </a:p>
        </p:txBody>
      </p:sp>
      <p:pic>
        <p:nvPicPr>
          <p:cNvPr id="4" name="Imagen 3">
            <a:extLst>
              <a:ext uri="{FF2B5EF4-FFF2-40B4-BE49-F238E27FC236}">
                <a16:creationId xmlns:a16="http://schemas.microsoft.com/office/drawing/2014/main" id="{E5DB162B-6891-417B-B528-19FF3EE8CC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3017" y="0"/>
            <a:ext cx="9298983" cy="6858000"/>
          </a:xfrm>
          <a:prstGeom prst="rect">
            <a:avLst/>
          </a:prstGeom>
        </p:spPr>
      </p:pic>
    </p:spTree>
    <p:extLst>
      <p:ext uri="{BB962C8B-B14F-4D97-AF65-F5344CB8AC3E}">
        <p14:creationId xmlns:p14="http://schemas.microsoft.com/office/powerpoint/2010/main" val="1438832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5347854" cy="6201930"/>
          </a:xfrm>
        </p:spPr>
        <p:txBody>
          <a:bodyPr anchor="t">
            <a:normAutofit/>
          </a:bodyPr>
          <a:lstStyle/>
          <a:p>
            <a:r>
              <a:rPr lang="it-IT" sz="2800" b="1" dirty="0"/>
              <a:t>1492 - 1494. Pinturicchio. La aritmética. Apartamentos Borgia, Vaticano.</a:t>
            </a:r>
            <a:endParaRPr lang="es-ES" sz="2800" b="1" dirty="0"/>
          </a:p>
        </p:txBody>
      </p:sp>
      <p:pic>
        <p:nvPicPr>
          <p:cNvPr id="4" name="Imagen 3">
            <a:extLst>
              <a:ext uri="{FF2B5EF4-FFF2-40B4-BE49-F238E27FC236}">
                <a16:creationId xmlns:a16="http://schemas.microsoft.com/office/drawing/2014/main" id="{A5599CBB-3B0A-428A-B1BA-ECC8DAF7F9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1351" y="0"/>
            <a:ext cx="6250649" cy="6858000"/>
          </a:xfrm>
          <a:prstGeom prst="rect">
            <a:avLst/>
          </a:prstGeom>
        </p:spPr>
      </p:pic>
    </p:spTree>
    <p:extLst>
      <p:ext uri="{BB962C8B-B14F-4D97-AF65-F5344CB8AC3E}">
        <p14:creationId xmlns:p14="http://schemas.microsoft.com/office/powerpoint/2010/main" val="1885672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3117272" cy="6201930"/>
          </a:xfrm>
        </p:spPr>
        <p:txBody>
          <a:bodyPr anchor="t">
            <a:normAutofit/>
          </a:bodyPr>
          <a:lstStyle/>
          <a:p>
            <a:r>
              <a:rPr lang="es-ES" sz="2800" b="1" dirty="0"/>
              <a:t>1492 - 1494. </a:t>
            </a:r>
            <a:r>
              <a:rPr lang="es-ES" sz="2800" b="1" dirty="0" err="1"/>
              <a:t>Pinturicchio</a:t>
            </a:r>
            <a:r>
              <a:rPr lang="es-ES" sz="2800" b="1" dirty="0"/>
              <a:t>. La música. Apartamentos Borgia, Vaticano.</a:t>
            </a:r>
          </a:p>
        </p:txBody>
      </p:sp>
      <p:pic>
        <p:nvPicPr>
          <p:cNvPr id="4" name="Imagen 3">
            <a:extLst>
              <a:ext uri="{FF2B5EF4-FFF2-40B4-BE49-F238E27FC236}">
                <a16:creationId xmlns:a16="http://schemas.microsoft.com/office/drawing/2014/main" id="{058BA4EE-6CC7-4A58-B647-30D698CCFA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9060" y="0"/>
            <a:ext cx="8282940" cy="6858000"/>
          </a:xfrm>
          <a:prstGeom prst="rect">
            <a:avLst/>
          </a:prstGeom>
        </p:spPr>
      </p:pic>
    </p:spTree>
    <p:extLst>
      <p:ext uri="{BB962C8B-B14F-4D97-AF65-F5344CB8AC3E}">
        <p14:creationId xmlns:p14="http://schemas.microsoft.com/office/powerpoint/2010/main" val="3484229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4987635" cy="6201930"/>
          </a:xfrm>
        </p:spPr>
        <p:txBody>
          <a:bodyPr anchor="t">
            <a:normAutofit/>
          </a:bodyPr>
          <a:lstStyle/>
          <a:p>
            <a:r>
              <a:rPr lang="es-ES" sz="2800" b="1" dirty="0"/>
              <a:t>1492 - 1494. </a:t>
            </a:r>
            <a:r>
              <a:rPr lang="es-ES" sz="2800" b="1" dirty="0" err="1"/>
              <a:t>Pinturicchio</a:t>
            </a:r>
            <a:r>
              <a:rPr lang="es-ES" sz="2800" b="1" dirty="0"/>
              <a:t>. Resurrección. Apartamentos Borgia, Vaticano.</a:t>
            </a:r>
          </a:p>
        </p:txBody>
      </p:sp>
      <p:pic>
        <p:nvPicPr>
          <p:cNvPr id="4" name="Imagen 3">
            <a:extLst>
              <a:ext uri="{FF2B5EF4-FFF2-40B4-BE49-F238E27FC236}">
                <a16:creationId xmlns:a16="http://schemas.microsoft.com/office/drawing/2014/main" id="{F903626C-56BB-458C-A45B-6FAD005E2B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7809" y="0"/>
            <a:ext cx="6434191" cy="6858000"/>
          </a:xfrm>
          <a:prstGeom prst="rect">
            <a:avLst/>
          </a:prstGeom>
        </p:spPr>
      </p:pic>
    </p:spTree>
    <p:extLst>
      <p:ext uri="{BB962C8B-B14F-4D97-AF65-F5344CB8AC3E}">
        <p14:creationId xmlns:p14="http://schemas.microsoft.com/office/powerpoint/2010/main" val="3504729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5530880" cy="6201930"/>
          </a:xfrm>
        </p:spPr>
        <p:txBody>
          <a:bodyPr anchor="t">
            <a:normAutofit/>
          </a:bodyPr>
          <a:lstStyle/>
          <a:p>
            <a:r>
              <a:rPr lang="es-ES" sz="2800" b="1" dirty="0"/>
              <a:t>1492 - 1494. </a:t>
            </a:r>
            <a:r>
              <a:rPr lang="es-ES" sz="2800" b="1" dirty="0" err="1"/>
              <a:t>Pinturicchio</a:t>
            </a:r>
            <a:r>
              <a:rPr lang="es-ES" sz="2800" b="1" dirty="0"/>
              <a:t>. Susana y los viejos. Apartamentos Borgia, Vaticano.</a:t>
            </a:r>
          </a:p>
        </p:txBody>
      </p:sp>
      <p:pic>
        <p:nvPicPr>
          <p:cNvPr id="4" name="Imagen 3">
            <a:extLst>
              <a:ext uri="{FF2B5EF4-FFF2-40B4-BE49-F238E27FC236}">
                <a16:creationId xmlns:a16="http://schemas.microsoft.com/office/drawing/2014/main" id="{74063F8B-91F1-4734-B89A-814642348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6211" y="0"/>
            <a:ext cx="6015789" cy="6858000"/>
          </a:xfrm>
          <a:prstGeom prst="rect">
            <a:avLst/>
          </a:prstGeom>
        </p:spPr>
      </p:pic>
    </p:spTree>
    <p:extLst>
      <p:ext uri="{BB962C8B-B14F-4D97-AF65-F5344CB8AC3E}">
        <p14:creationId xmlns:p14="http://schemas.microsoft.com/office/powerpoint/2010/main" val="1877514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endParaRPr lang="es-ES" sz="2800" b="1" dirty="0"/>
          </a:p>
        </p:txBody>
      </p:sp>
    </p:spTree>
    <p:extLst>
      <p:ext uri="{BB962C8B-B14F-4D97-AF65-F5344CB8AC3E}">
        <p14:creationId xmlns:p14="http://schemas.microsoft.com/office/powerpoint/2010/main" val="1584288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b="1" dirty="0"/>
              <a:t>1501. PINTURICCHIO.</a:t>
            </a:r>
            <a:br>
              <a:rPr lang="es-ES" b="1" dirty="0"/>
            </a:br>
            <a:r>
              <a:rPr lang="es-ES" b="1" dirty="0"/>
              <a:t>Frescos en la Capilla </a:t>
            </a:r>
            <a:r>
              <a:rPr lang="es-ES" b="1" dirty="0" err="1"/>
              <a:t>Baglioni</a:t>
            </a:r>
            <a:r>
              <a:rPr lang="es-ES" b="1" dirty="0"/>
              <a:t> en </a:t>
            </a:r>
            <a:r>
              <a:rPr lang="es-ES" b="1" dirty="0" err="1"/>
              <a:t>Spello</a:t>
            </a:r>
            <a:r>
              <a:rPr lang="es-ES" b="1" dirty="0"/>
              <a:t>.</a:t>
            </a:r>
          </a:p>
        </p:txBody>
      </p:sp>
      <p:sp>
        <p:nvSpPr>
          <p:cNvPr id="3" name="2 Marcador de contenido"/>
          <p:cNvSpPr>
            <a:spLocks noGrp="1"/>
          </p:cNvSpPr>
          <p:nvPr>
            <p:ph idx="1"/>
          </p:nvPr>
        </p:nvSpPr>
        <p:spPr/>
        <p:txBody>
          <a:bodyPr>
            <a:normAutofit fontScale="85000" lnSpcReduction="10000"/>
          </a:bodyPr>
          <a:lstStyle/>
          <a:p>
            <a:r>
              <a:rPr lang="es-ES" dirty="0"/>
              <a:t>Las pinturas de la Capilla </a:t>
            </a:r>
            <a:r>
              <a:rPr lang="es-ES" dirty="0" err="1"/>
              <a:t>Baglioni</a:t>
            </a:r>
            <a:r>
              <a:rPr lang="es-ES" dirty="0"/>
              <a:t> en la </a:t>
            </a:r>
            <a:r>
              <a:rPr lang="es-ES" dirty="0" err="1"/>
              <a:t>Collegiata</a:t>
            </a:r>
            <a:r>
              <a:rPr lang="es-ES" dirty="0"/>
              <a:t> di Santa </a:t>
            </a:r>
            <a:r>
              <a:rPr lang="es-ES" dirty="0" err="1"/>
              <a:t>Maria</a:t>
            </a:r>
            <a:r>
              <a:rPr lang="es-ES" dirty="0"/>
              <a:t> </a:t>
            </a:r>
            <a:r>
              <a:rPr lang="es-ES" dirty="0" err="1"/>
              <a:t>Maggiore</a:t>
            </a:r>
            <a:r>
              <a:rPr lang="es-ES" dirty="0"/>
              <a:t> en </a:t>
            </a:r>
            <a:r>
              <a:rPr lang="es-ES" dirty="0" err="1"/>
              <a:t>Spello</a:t>
            </a:r>
            <a:r>
              <a:rPr lang="es-ES" dirty="0"/>
              <a:t> (Umbría) fueron encargadas por el protonotario pontificio Troilo </a:t>
            </a:r>
            <a:r>
              <a:rPr lang="es-ES" dirty="0" err="1"/>
              <a:t>Baglioni</a:t>
            </a:r>
            <a:r>
              <a:rPr lang="es-ES" dirty="0"/>
              <a:t>, quien fue prior de la iglesia antes de ser nombrado obispo de Perugia en 1501. </a:t>
            </a:r>
          </a:p>
          <a:p>
            <a:r>
              <a:rPr lang="es-ES" dirty="0"/>
              <a:t>También conocida como Cappella Bella por sus coloridas pinturas, el espacio sirvió hasta 1874 como capilla sacramental. </a:t>
            </a:r>
          </a:p>
          <a:p>
            <a:r>
              <a:rPr lang="es-ES" dirty="0"/>
              <a:t>No se sabe nada sobre las circunstancias de la pintura de la capilla o el contrato de </a:t>
            </a:r>
            <a:r>
              <a:rPr lang="es-ES" dirty="0" err="1"/>
              <a:t>Pinturicchio</a:t>
            </a:r>
            <a:r>
              <a:rPr lang="es-ES" dirty="0"/>
              <a:t> con el donante. </a:t>
            </a:r>
          </a:p>
          <a:p>
            <a:r>
              <a:rPr lang="es-ES" dirty="0"/>
              <a:t>Es de suponer que el pintor terminó su obra en la capilla en octubre de 1501. </a:t>
            </a:r>
          </a:p>
          <a:p>
            <a:r>
              <a:rPr lang="es-ES" dirty="0"/>
              <a:t>La decoración consta de tres grandes escenas en las tres paredes de la capilla, así como cuatro sibilas entronizadas en la bóveda. </a:t>
            </a:r>
          </a:p>
          <a:p>
            <a:r>
              <a:rPr lang="es-ES" dirty="0"/>
              <a:t>Las tres escenas son la Anunciación en la pared izquierda, Jesús entre los Doctores en la pared derecha y la Adoración de los Pastores en la pared trasera. </a:t>
            </a:r>
          </a:p>
        </p:txBody>
      </p:sp>
    </p:spTree>
    <p:extLst>
      <p:ext uri="{BB962C8B-B14F-4D97-AF65-F5344CB8AC3E}">
        <p14:creationId xmlns:p14="http://schemas.microsoft.com/office/powerpoint/2010/main" val="1560501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5765765" cy="6201930"/>
          </a:xfrm>
        </p:spPr>
        <p:txBody>
          <a:bodyPr anchor="t">
            <a:normAutofit/>
          </a:bodyPr>
          <a:lstStyle/>
          <a:p>
            <a:r>
              <a:rPr lang="it-IT" sz="2800" b="1" dirty="0"/>
              <a:t>1501. Pinturicchio. Anunciación. Capilla Baglioni en Spello</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1743" y="-23141"/>
            <a:ext cx="5750257" cy="6881141"/>
          </a:xfrm>
          <a:prstGeom prst="rect">
            <a:avLst/>
          </a:prstGeom>
        </p:spPr>
      </p:pic>
    </p:spTree>
    <p:extLst>
      <p:ext uri="{BB962C8B-B14F-4D97-AF65-F5344CB8AC3E}">
        <p14:creationId xmlns:p14="http://schemas.microsoft.com/office/powerpoint/2010/main" val="1279191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5574696" cy="6201930"/>
          </a:xfrm>
        </p:spPr>
        <p:txBody>
          <a:bodyPr anchor="t">
            <a:normAutofit/>
          </a:bodyPr>
          <a:lstStyle/>
          <a:p>
            <a:r>
              <a:rPr lang="es-ES" sz="2800" b="1" dirty="0"/>
              <a:t>1501. </a:t>
            </a:r>
            <a:r>
              <a:rPr lang="es-ES" sz="2800" b="1" dirty="0" err="1"/>
              <a:t>Pinturicchio</a:t>
            </a:r>
            <a:r>
              <a:rPr lang="es-ES" sz="2800" b="1" dirty="0"/>
              <a:t>. Cristo entre los doctores. Capilla </a:t>
            </a:r>
            <a:r>
              <a:rPr lang="es-ES" sz="2800" b="1" dirty="0" err="1"/>
              <a:t>Baglioni</a:t>
            </a:r>
            <a:r>
              <a:rPr lang="es-ES" sz="2800" b="1" dirty="0"/>
              <a:t> en </a:t>
            </a:r>
            <a:r>
              <a:rPr lang="es-ES" sz="2800" b="1" dirty="0" err="1"/>
              <a:t>Spello</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6397" y="0"/>
            <a:ext cx="5725603" cy="6858000"/>
          </a:xfrm>
          <a:prstGeom prst="rect">
            <a:avLst/>
          </a:prstGeom>
        </p:spPr>
      </p:pic>
    </p:spTree>
    <p:extLst>
      <p:ext uri="{BB962C8B-B14F-4D97-AF65-F5344CB8AC3E}">
        <p14:creationId xmlns:p14="http://schemas.microsoft.com/office/powerpoint/2010/main" val="3190167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4793673" cy="6201930"/>
          </a:xfrm>
        </p:spPr>
        <p:txBody>
          <a:bodyPr anchor="t">
            <a:normAutofit/>
          </a:bodyPr>
          <a:lstStyle/>
          <a:p>
            <a:r>
              <a:rPr lang="es-ES" sz="2800" dirty="0"/>
              <a:t>en dos hornacinas, que forman un ala de una tribuna suntuosa, bien decorada, diseñada con el buen sabor de la arquitectura antigua, ha colocado los simulacros de una Minerva j bien armada y de la Diosa de la abundancia con su simbólico </a:t>
            </a:r>
            <a:r>
              <a:rPr lang="es-ES" sz="2800" dirty="0" err="1"/>
              <a:t>cornucope</a:t>
            </a:r>
            <a:r>
              <a:rPr lang="es-ES" sz="2800" dirty="0"/>
              <a:t>.</a:t>
            </a:r>
            <a:br>
              <a:rPr lang="es-ES" sz="2800" dirty="0"/>
            </a:br>
            <a:endParaRPr lang="es-ES" sz="2800" dirty="0"/>
          </a:p>
        </p:txBody>
      </p:sp>
      <p:pic>
        <p:nvPicPr>
          <p:cNvPr id="5" name="Imagen 4">
            <a:extLst>
              <a:ext uri="{FF2B5EF4-FFF2-40B4-BE49-F238E27FC236}">
                <a16:creationId xmlns:a16="http://schemas.microsoft.com/office/drawing/2014/main" id="{C9E68B35-F03A-4284-AD27-088AB9D9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0087" y="0"/>
            <a:ext cx="5824204" cy="6858000"/>
          </a:xfrm>
          <a:prstGeom prst="rect">
            <a:avLst/>
          </a:prstGeom>
        </p:spPr>
      </p:pic>
    </p:spTree>
    <p:extLst>
      <p:ext uri="{BB962C8B-B14F-4D97-AF65-F5344CB8AC3E}">
        <p14:creationId xmlns:p14="http://schemas.microsoft.com/office/powerpoint/2010/main" val="1595682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5611091" cy="6201930"/>
          </a:xfrm>
        </p:spPr>
        <p:txBody>
          <a:bodyPr anchor="t">
            <a:normAutofit fontScale="90000"/>
          </a:bodyPr>
          <a:lstStyle/>
          <a:p>
            <a:r>
              <a:rPr lang="es-ES" sz="2800" dirty="0"/>
              <a:t>Pero para disculpar a Bernardino 5 queremos decir que se pusieron ahí</a:t>
            </a:r>
            <a:br>
              <a:rPr lang="es-ES" sz="2800" dirty="0"/>
            </a:br>
            <a:r>
              <a:rPr lang="es-ES" sz="2800" dirty="0"/>
              <a:t>no como imágenes de falsas divinidades, sino más bien como meras alegorías; porque en la pacífica Minerva j que se muestra como tal con el escudo puesto en el suelo, se podía leer, que esa no era la verdadera Sabiduría j sino la nueva que el Redentor enseñó en su disputa; y que en la nueva ley y las nuevas doctrinas que predicaba, era sólo cada copia de los bienes. Pero preferimos preferir nuestra opinión a </a:t>
            </a:r>
            <a:r>
              <a:rPr lang="es-ES" sz="2800" dirty="0" err="1"/>
              <a:t>Cjuesta</a:t>
            </a:r>
            <a:r>
              <a:rPr lang="es-ES" sz="2800" dirty="0"/>
              <a:t> la de eh *</a:t>
            </a:r>
            <a:br>
              <a:rPr lang="es-ES" sz="2800" dirty="0"/>
            </a:br>
            <a:endParaRPr lang="es-ES" sz="2800" dirty="0"/>
          </a:p>
        </p:txBody>
      </p:sp>
      <p:pic>
        <p:nvPicPr>
          <p:cNvPr id="5" name="Imagen 4">
            <a:extLst>
              <a:ext uri="{FF2B5EF4-FFF2-40B4-BE49-F238E27FC236}">
                <a16:creationId xmlns:a16="http://schemas.microsoft.com/office/drawing/2014/main" id="{C9E68B35-F03A-4284-AD27-088AB9D9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0087" y="0"/>
            <a:ext cx="5824204" cy="6858000"/>
          </a:xfrm>
          <a:prstGeom prst="rect">
            <a:avLst/>
          </a:prstGeom>
        </p:spPr>
      </p:pic>
    </p:spTree>
    <p:extLst>
      <p:ext uri="{BB962C8B-B14F-4D97-AF65-F5344CB8AC3E}">
        <p14:creationId xmlns:p14="http://schemas.microsoft.com/office/powerpoint/2010/main" val="318178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5611091" cy="6201930"/>
          </a:xfrm>
        </p:spPr>
        <p:txBody>
          <a:bodyPr anchor="t">
            <a:normAutofit/>
          </a:bodyPr>
          <a:lstStyle/>
          <a:p>
            <a:br>
              <a:rPr lang="es-ES" sz="2800" dirty="0"/>
            </a:br>
            <a:r>
              <a:rPr lang="es-ES" sz="2800" dirty="0"/>
              <a:t>El profesor </a:t>
            </a:r>
            <a:r>
              <a:rPr lang="es-ES" sz="2800" dirty="0" err="1"/>
              <a:t>Vitale</a:t>
            </a:r>
            <a:r>
              <a:rPr lang="es-ES" sz="2800" dirty="0"/>
              <a:t> Rosi, quien en nuestros estudios en estos frescos descubiertos fue siempre una guía e instrucción continua. Crees</a:t>
            </a:r>
            <a:br>
              <a:rPr lang="es-ES" sz="2800" dirty="0"/>
            </a:br>
            <a:r>
              <a:rPr lang="es-ES" sz="2800" dirty="0"/>
              <a:t>él ^ y muy sabiamente ^ que los dos simulacros j, aunque paganos, fueron colocados en el templo, cuyo primer autor fue Salomón ^ como emblemas ^ y alegorías de la Sabiduría, y</a:t>
            </a:r>
            <a:br>
              <a:rPr lang="es-ES" sz="2800" dirty="0"/>
            </a:br>
            <a:r>
              <a:rPr lang="es-ES" sz="2800" dirty="0"/>
              <a:t>de la riqueza de ese Monarca.</a:t>
            </a:r>
            <a:br>
              <a:rPr lang="es-ES" sz="2800" dirty="0"/>
            </a:br>
            <a:r>
              <a:rPr lang="es-ES" sz="4000" b="1" dirty="0"/>
              <a:t>SEGUIR LEYENDO PÁGINA 112 </a:t>
            </a:r>
            <a:r>
              <a:rPr lang="es-ES" sz="4000" b="1" dirty="0" err="1"/>
              <a:t>wARBURG</a:t>
            </a:r>
            <a:endParaRPr lang="es-ES" sz="2800" b="1" dirty="0"/>
          </a:p>
        </p:txBody>
      </p:sp>
      <p:pic>
        <p:nvPicPr>
          <p:cNvPr id="5" name="Imagen 4">
            <a:extLst>
              <a:ext uri="{FF2B5EF4-FFF2-40B4-BE49-F238E27FC236}">
                <a16:creationId xmlns:a16="http://schemas.microsoft.com/office/drawing/2014/main" id="{C9E68B35-F03A-4284-AD27-088AB9D9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0087" y="0"/>
            <a:ext cx="5824204" cy="6858000"/>
          </a:xfrm>
          <a:prstGeom prst="rect">
            <a:avLst/>
          </a:prstGeom>
        </p:spPr>
      </p:pic>
    </p:spTree>
    <p:extLst>
      <p:ext uri="{BB962C8B-B14F-4D97-AF65-F5344CB8AC3E}">
        <p14:creationId xmlns:p14="http://schemas.microsoft.com/office/powerpoint/2010/main" val="1272133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r>
              <a:rPr lang="es-ES" sz="2800" b="1" dirty="0"/>
              <a:t>1501. </a:t>
            </a:r>
            <a:r>
              <a:rPr lang="es-ES" sz="2800" b="1" dirty="0" err="1"/>
              <a:t>Pinturicchio</a:t>
            </a:r>
            <a:r>
              <a:rPr lang="es-ES" sz="2800" b="1" dirty="0"/>
              <a:t>. Adoración de los pastores. Capilla </a:t>
            </a:r>
            <a:r>
              <a:rPr lang="es-ES" sz="2800" b="1" dirty="0" err="1"/>
              <a:t>Baglioni</a:t>
            </a:r>
            <a:r>
              <a:rPr lang="es-ES" sz="2800" b="1" dirty="0"/>
              <a:t> en </a:t>
            </a:r>
            <a:r>
              <a:rPr lang="es-ES" sz="2800" b="1" dirty="0" err="1"/>
              <a:t>Spello</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5706" y="0"/>
            <a:ext cx="5756294" cy="6920345"/>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r>
              <a:rPr lang="it-IT" sz="2800" b="1" dirty="0"/>
              <a:t>1501. Pinturicchio. Bóveda. Sibilas entronadas. Capilla Baglioni en Spello</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03336" y="0"/>
            <a:ext cx="5688664" cy="6858000"/>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endParaRPr lang="es-ES" sz="2800" b="1" dirty="0"/>
          </a:p>
        </p:txBody>
      </p:sp>
    </p:spTree>
    <p:extLst>
      <p:ext uri="{BB962C8B-B14F-4D97-AF65-F5344CB8AC3E}">
        <p14:creationId xmlns:p14="http://schemas.microsoft.com/office/powerpoint/2010/main" val="2184953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ES" sz="3200" b="1" dirty="0"/>
              <a:t>1502 – 1508. PINTURICCHIO.</a:t>
            </a:r>
            <a:br>
              <a:rPr lang="es-ES" sz="3200" b="1" dirty="0"/>
            </a:br>
            <a:r>
              <a:rPr lang="es-ES" sz="3200" b="1" dirty="0"/>
              <a:t>Frescos en la biblioteca </a:t>
            </a:r>
            <a:r>
              <a:rPr lang="es-ES" sz="3200" b="1" dirty="0" err="1"/>
              <a:t>Piccolomini</a:t>
            </a:r>
            <a:r>
              <a:rPr lang="es-ES" sz="3200" b="1" dirty="0"/>
              <a:t> del </a:t>
            </a:r>
            <a:r>
              <a:rPr lang="es-ES" sz="3200" b="1" dirty="0" err="1"/>
              <a:t>Duomo</a:t>
            </a:r>
            <a:r>
              <a:rPr lang="es-ES" sz="3200" b="1" dirty="0"/>
              <a:t> de Siena. </a:t>
            </a:r>
          </a:p>
        </p:txBody>
      </p:sp>
      <p:sp>
        <p:nvSpPr>
          <p:cNvPr id="3" name="2 Marcador de contenido"/>
          <p:cNvSpPr>
            <a:spLocks noGrp="1"/>
          </p:cNvSpPr>
          <p:nvPr>
            <p:ph idx="1"/>
          </p:nvPr>
        </p:nvSpPr>
        <p:spPr/>
        <p:txBody>
          <a:bodyPr>
            <a:normAutofit fontScale="62500" lnSpcReduction="20000"/>
          </a:bodyPr>
          <a:lstStyle/>
          <a:p>
            <a:r>
              <a:rPr lang="es-ES" dirty="0"/>
              <a:t>En la Biblioteca </a:t>
            </a:r>
            <a:r>
              <a:rPr lang="es-ES" dirty="0" err="1"/>
              <a:t>Piccolomini</a:t>
            </a:r>
            <a:r>
              <a:rPr lang="es-ES" dirty="0"/>
              <a:t>, recientemente restaurada, el ciclo de frescos de </a:t>
            </a:r>
            <a:r>
              <a:rPr lang="es-ES" dirty="0" err="1"/>
              <a:t>Pinturicchio</a:t>
            </a:r>
            <a:r>
              <a:rPr lang="es-ES" dirty="0"/>
              <a:t> es un raro ejemplo de decoración unificada de principios del siglo XVI. Bien adaptado a las habilidades de </a:t>
            </a:r>
            <a:r>
              <a:rPr lang="es-ES" dirty="0" err="1"/>
              <a:t>Pinturicchio</a:t>
            </a:r>
            <a:r>
              <a:rPr lang="es-ES" dirty="0"/>
              <a:t> y a una Siena algo provinciana, su estilo lírico encaja cómodamente en el entorno medieval de la Catedral. El tema se refiere a incidentes en la vida de Pío II, el papa y humanista </a:t>
            </a:r>
            <a:r>
              <a:rPr lang="es-ES" dirty="0" err="1"/>
              <a:t>sienesa</a:t>
            </a:r>
            <a:r>
              <a:rPr lang="es-ES" dirty="0"/>
              <a:t>, un programa inusualmente completo para alguien que no es ni santo ni gobernante. El donante de la biblioteca y su mobiliario fue Francesco </a:t>
            </a:r>
            <a:r>
              <a:rPr lang="es-ES" dirty="0" err="1"/>
              <a:t>Todeschini</a:t>
            </a:r>
            <a:r>
              <a:rPr lang="es-ES" dirty="0"/>
              <a:t> (1439-1503) que quiso crear un monumento a su familia y un memorial al hermano de su madre, Enea Silvio </a:t>
            </a:r>
            <a:r>
              <a:rPr lang="es-ES" dirty="0" err="1"/>
              <a:t>Piccolomini</a:t>
            </a:r>
            <a:r>
              <a:rPr lang="es-ES" dirty="0"/>
              <a:t>, que había servido como Papa Pío II desde 1458 a 1464. En 1460 Pío II elevó a </a:t>
            </a:r>
            <a:r>
              <a:rPr lang="es-ES" dirty="0" err="1"/>
              <a:t>Todeschini</a:t>
            </a:r>
            <a:r>
              <a:rPr lang="es-ES" dirty="0"/>
              <a:t> al rango de cardenal y le permitió asumir el nombre de </a:t>
            </a:r>
            <a:r>
              <a:rPr lang="es-ES" dirty="0" err="1"/>
              <a:t>Piccolomini</a:t>
            </a:r>
            <a:r>
              <a:rPr lang="es-ES" dirty="0"/>
              <a:t> y el escudo de armas de la familia. En 1503, Francisco sucedió al Papa Alejandro VI como Pío III, pero su reinado fue breve, murió veintiséis días después. El contrato para la decoración de la biblioteca se firmó en presencia de Francesco </a:t>
            </a:r>
            <a:r>
              <a:rPr lang="es-ES" dirty="0" err="1"/>
              <a:t>Todeschini-Piccolomini</a:t>
            </a:r>
            <a:r>
              <a:rPr lang="es-ES" dirty="0"/>
              <a:t> el 19 de junio de 1502 y la pintura se terminó en abril de 1508. La fuente de los diez episodios de la vida de Pío II fue la autobiografía de Pío II, el famoso </a:t>
            </a:r>
            <a:r>
              <a:rPr lang="es-ES" dirty="0" err="1"/>
              <a:t>Commentarii</a:t>
            </a:r>
            <a:r>
              <a:rPr lang="es-ES" dirty="0"/>
              <a:t>, escrito entre 1462 y 1464. Además de ser la historia oficial de la vida de un Papa, es una fascinante crónica política e histórica. Las narraciones están ilustradas con claridad descriptiva, las figuras dibujadas con precisión, el paisaje poco atmosférico brillante y nítidamente definido. Los diez compartimentos están separados por pilastras pintadas con decoración </a:t>
            </a:r>
            <a:r>
              <a:rPr lang="es-ES" dirty="0" err="1"/>
              <a:t>grotteschi</a:t>
            </a:r>
            <a:r>
              <a:rPr lang="es-ES" dirty="0"/>
              <a:t>, mientras que cada escena individual está enmarcada por jambas y arcos ilusionistas decorados con paneles de mármol rojo y blanco simulados. Parece que estamos mirando a través de los arcos de una logia gigantesca escenas de la vida de Enea Silvio. Los incidentes parecidos a un desfile muestran una panoplia de trajes coloridos contra fondos arquitectónicos o paisajísticos fantasiosos, excepto cuando la narrativa requería un escenario reconocible. </a:t>
            </a:r>
          </a:p>
        </p:txBody>
      </p:sp>
    </p:spTree>
    <p:extLst>
      <p:ext uri="{BB962C8B-B14F-4D97-AF65-F5344CB8AC3E}">
        <p14:creationId xmlns:p14="http://schemas.microsoft.com/office/powerpoint/2010/main" val="1724970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5902035" cy="6201930"/>
          </a:xfrm>
        </p:spPr>
        <p:txBody>
          <a:bodyPr anchor="t">
            <a:normAutofit/>
          </a:bodyPr>
          <a:lstStyle/>
          <a:p>
            <a:r>
              <a:rPr lang="it-IT" sz="2800" b="1" dirty="0"/>
              <a:t>1502 - 1508. Pinturicchio. Entrada Biblioteca Piccolomini, Duomo, Siena.</a:t>
            </a:r>
            <a:endParaRPr lang="es-ES" sz="2800" b="1" dirty="0"/>
          </a:p>
        </p:txBody>
      </p:sp>
      <p:pic>
        <p:nvPicPr>
          <p:cNvPr id="4" name="Imagen 3">
            <a:extLst>
              <a:ext uri="{FF2B5EF4-FFF2-40B4-BE49-F238E27FC236}">
                <a16:creationId xmlns:a16="http://schemas.microsoft.com/office/drawing/2014/main" id="{D8B4A0B2-9F20-453C-9AF1-D99F808052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7050" y="0"/>
            <a:ext cx="5284950" cy="6858000"/>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5929745" cy="6201930"/>
          </a:xfrm>
        </p:spPr>
        <p:txBody>
          <a:bodyPr anchor="t">
            <a:normAutofit/>
          </a:bodyPr>
          <a:lstStyle/>
          <a:p>
            <a:r>
              <a:rPr lang="it-IT" sz="2800" b="1" dirty="0"/>
              <a:t>1502 - 1508. Pinturicchio. Coronación Papa Pio III. Entrada Biblioteca Piccolomini, Duomo, Siena.</a:t>
            </a:r>
            <a:endParaRPr lang="es-ES" sz="2800" b="1" dirty="0"/>
          </a:p>
        </p:txBody>
      </p:sp>
      <p:pic>
        <p:nvPicPr>
          <p:cNvPr id="4" name="Imagen 3">
            <a:extLst>
              <a:ext uri="{FF2B5EF4-FFF2-40B4-BE49-F238E27FC236}">
                <a16:creationId xmlns:a16="http://schemas.microsoft.com/office/drawing/2014/main" id="{B4E1937A-05BA-41BA-93C9-C6982CC9E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231" y="0"/>
            <a:ext cx="5667769" cy="6858000"/>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5832763" cy="6201930"/>
          </a:xfrm>
        </p:spPr>
        <p:txBody>
          <a:bodyPr anchor="t">
            <a:normAutofit/>
          </a:bodyPr>
          <a:lstStyle/>
          <a:p>
            <a:r>
              <a:rPr lang="it-IT" sz="2800" b="1" dirty="0"/>
              <a:t>1502 - 1508. Pinturicchio. Biblioteca Piccolomini, Duomo, Siena. 2</a:t>
            </a:r>
            <a:endParaRPr lang="es-ES" sz="2800" b="1" dirty="0"/>
          </a:p>
        </p:txBody>
      </p:sp>
      <p:pic>
        <p:nvPicPr>
          <p:cNvPr id="4" name="Imagen 3">
            <a:extLst>
              <a:ext uri="{FF2B5EF4-FFF2-40B4-BE49-F238E27FC236}">
                <a16:creationId xmlns:a16="http://schemas.microsoft.com/office/drawing/2014/main" id="{121EE5EF-8403-43F8-A3AB-62B89425A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4537" y="0"/>
            <a:ext cx="5437463" cy="6858000"/>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r>
              <a:rPr lang="it-IT" sz="2800" b="1" dirty="0"/>
              <a:t>1502 - 1508. Pinturicchio. Biblioteca Piccolomini, Duomo, Siena.</a:t>
            </a:r>
            <a:endParaRPr lang="es-ES" sz="2800" b="1" dirty="0"/>
          </a:p>
        </p:txBody>
      </p:sp>
      <p:pic>
        <p:nvPicPr>
          <p:cNvPr id="4" name="Imagen 3">
            <a:extLst>
              <a:ext uri="{FF2B5EF4-FFF2-40B4-BE49-F238E27FC236}">
                <a16:creationId xmlns:a16="http://schemas.microsoft.com/office/drawing/2014/main" id="{8BAEDE7F-F5E7-4A03-82C8-E15877E946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6005" y="0"/>
            <a:ext cx="5605995" cy="6858000"/>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193965"/>
            <a:ext cx="11346872" cy="562438"/>
          </a:xfrm>
        </p:spPr>
        <p:txBody>
          <a:bodyPr anchor="t">
            <a:normAutofit/>
          </a:bodyPr>
          <a:lstStyle/>
          <a:p>
            <a:pPr algn="ctr"/>
            <a:r>
              <a:rPr lang="it-IT" sz="2800" b="1" dirty="0"/>
              <a:t>1502 - 1508. Pinturicchio. Biblioteca Piccolomini, Duomo, Siena. 3</a:t>
            </a:r>
            <a:endParaRPr lang="es-ES" sz="2800" b="1" dirty="0"/>
          </a:p>
        </p:txBody>
      </p:sp>
      <p:pic>
        <p:nvPicPr>
          <p:cNvPr id="4" name="Imagen 3">
            <a:extLst>
              <a:ext uri="{FF2B5EF4-FFF2-40B4-BE49-F238E27FC236}">
                <a16:creationId xmlns:a16="http://schemas.microsoft.com/office/drawing/2014/main" id="{76DF134A-8A30-4A45-A8AE-0C4AAF3909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491" y="756402"/>
            <a:ext cx="10571018" cy="6101598"/>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6525490" cy="6201930"/>
          </a:xfrm>
        </p:spPr>
        <p:txBody>
          <a:bodyPr anchor="t">
            <a:normAutofit/>
          </a:bodyPr>
          <a:lstStyle/>
          <a:p>
            <a:r>
              <a:rPr lang="it-IT" sz="2800" b="1" dirty="0"/>
              <a:t>1502 - 1508. Pinturicchio. Enea Piccolomini se marcha al Consejo de Basilea. Biblioteca Piccolomini, Duomo, Siena.</a:t>
            </a:r>
            <a:endParaRPr lang="es-ES" sz="2800" b="1" dirty="0"/>
          </a:p>
        </p:txBody>
      </p:sp>
      <p:pic>
        <p:nvPicPr>
          <p:cNvPr id="4" name="Imagen 3">
            <a:extLst>
              <a:ext uri="{FF2B5EF4-FFF2-40B4-BE49-F238E27FC236}">
                <a16:creationId xmlns:a16="http://schemas.microsoft.com/office/drawing/2014/main" id="{7752B348-7FF8-43EC-9929-13DF37DC9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6103" y="0"/>
            <a:ext cx="4805897" cy="6851073"/>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6428508" cy="6201930"/>
          </a:xfrm>
        </p:spPr>
        <p:txBody>
          <a:bodyPr anchor="t">
            <a:normAutofit/>
          </a:bodyPr>
          <a:lstStyle/>
          <a:p>
            <a:r>
              <a:rPr lang="it-IT" sz="2800" b="1" dirty="0"/>
              <a:t>1502 - 1508. Pinturicchio. Enea Piccolomini como embajadora ante la corte de James I de Escocia. Biblioteca Piccolomini, Duomo, Siena.</a:t>
            </a:r>
            <a:endParaRPr lang="es-ES" sz="2800" b="1" dirty="0"/>
          </a:p>
        </p:txBody>
      </p:sp>
      <p:pic>
        <p:nvPicPr>
          <p:cNvPr id="4" name="Imagen 3">
            <a:extLst>
              <a:ext uri="{FF2B5EF4-FFF2-40B4-BE49-F238E27FC236}">
                <a16:creationId xmlns:a16="http://schemas.microsoft.com/office/drawing/2014/main" id="{DC80B5DE-0ACC-4512-8502-C5D8D64C5C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1345" y="16517"/>
            <a:ext cx="4890655" cy="6841483"/>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6816435" cy="6201930"/>
          </a:xfrm>
        </p:spPr>
        <p:txBody>
          <a:bodyPr anchor="t">
            <a:normAutofit/>
          </a:bodyPr>
          <a:lstStyle/>
          <a:p>
            <a:r>
              <a:rPr lang="it-IT" sz="2800" b="1" dirty="0"/>
              <a:t>1502 - 1508. Pinturicchio. Federico III coronando a Enea Silvio Piccolomini con una corona de laurel. Biblioteca Piccolomini, Duomo, Siena.</a:t>
            </a:r>
            <a:endParaRPr lang="es-ES" sz="2800" b="1" dirty="0"/>
          </a:p>
        </p:txBody>
      </p:sp>
      <p:pic>
        <p:nvPicPr>
          <p:cNvPr id="4" name="Imagen 3">
            <a:extLst>
              <a:ext uri="{FF2B5EF4-FFF2-40B4-BE49-F238E27FC236}">
                <a16:creationId xmlns:a16="http://schemas.microsoft.com/office/drawing/2014/main" id="{2614EB04-75B5-4078-B5A3-A59B67AC17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3964" y="1147"/>
            <a:ext cx="4378036" cy="6856853"/>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5943599" cy="6201930"/>
          </a:xfrm>
        </p:spPr>
        <p:txBody>
          <a:bodyPr anchor="t">
            <a:normAutofit/>
          </a:bodyPr>
          <a:lstStyle/>
          <a:p>
            <a:r>
              <a:rPr lang="it-IT" sz="2800" b="1" dirty="0"/>
              <a:t>1502 - 1508. Pinturicchio. Homenaje al Papa Eugenio IV en nombre del Emperador Federico III. Biblioteca Piccolomini, Duomo, Siena.</a:t>
            </a:r>
            <a:endParaRPr lang="es-ES" sz="2800" b="1" dirty="0"/>
          </a:p>
        </p:txBody>
      </p:sp>
      <p:pic>
        <p:nvPicPr>
          <p:cNvPr id="4" name="Imagen 3">
            <a:extLst>
              <a:ext uri="{FF2B5EF4-FFF2-40B4-BE49-F238E27FC236}">
                <a16:creationId xmlns:a16="http://schemas.microsoft.com/office/drawing/2014/main" id="{EBA772BA-6679-46C3-81F1-7FFC2A546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8834" y="0"/>
            <a:ext cx="5353166" cy="6858000"/>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5860472" cy="6201930"/>
          </a:xfrm>
        </p:spPr>
        <p:txBody>
          <a:bodyPr anchor="t">
            <a:normAutofit/>
          </a:bodyPr>
          <a:lstStyle/>
          <a:p>
            <a:r>
              <a:rPr lang="it-IT" sz="2800" b="1" dirty="0"/>
              <a:t>1502 - 1508. Pinturicchio. Enea Silvio Piccolomini presenta a Federico III a Eleonora de Portugal. Biblioteca Piccolomini, Duomo, Siena.</a:t>
            </a:r>
            <a:endParaRPr lang="es-ES" sz="2800" b="1" dirty="0"/>
          </a:p>
        </p:txBody>
      </p:sp>
      <p:pic>
        <p:nvPicPr>
          <p:cNvPr id="4" name="Imagen 3">
            <a:extLst>
              <a:ext uri="{FF2B5EF4-FFF2-40B4-BE49-F238E27FC236}">
                <a16:creationId xmlns:a16="http://schemas.microsoft.com/office/drawing/2014/main" id="{24DF7DEE-B9A3-45F6-B5C1-4EEA6C44A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4187" y="0"/>
            <a:ext cx="5357813" cy="6858000"/>
          </a:xfrm>
          <a:prstGeom prst="rect">
            <a:avLst/>
          </a:prstGeom>
        </p:spPr>
      </p:pic>
    </p:spTree>
    <p:extLst>
      <p:ext uri="{BB962C8B-B14F-4D97-AF65-F5344CB8AC3E}">
        <p14:creationId xmlns:p14="http://schemas.microsoft.com/office/powerpoint/2010/main" val="85652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r>
              <a:rPr lang="it-IT" sz="2800" b="1" dirty="0"/>
              <a:t>1502 - 1508. Pinturicchio. Enea Silvio es elevado a cardenal. Biblioteca Piccolomini, Duomo, Siena.</a:t>
            </a:r>
            <a:endParaRPr lang="es-ES" sz="2800" b="1" dirty="0"/>
          </a:p>
        </p:txBody>
      </p:sp>
      <p:pic>
        <p:nvPicPr>
          <p:cNvPr id="4" name="Imagen 3">
            <a:extLst>
              <a:ext uri="{FF2B5EF4-FFF2-40B4-BE49-F238E27FC236}">
                <a16:creationId xmlns:a16="http://schemas.microsoft.com/office/drawing/2014/main" id="{7150BD39-FED2-4CA0-BE74-E6B57133DB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9538" y="0"/>
            <a:ext cx="4902462" cy="6858000"/>
          </a:xfrm>
          <a:prstGeom prst="rect">
            <a:avLst/>
          </a:prstGeom>
        </p:spPr>
      </p:pic>
    </p:spTree>
    <p:extLst>
      <p:ext uri="{BB962C8B-B14F-4D97-AF65-F5344CB8AC3E}">
        <p14:creationId xmlns:p14="http://schemas.microsoft.com/office/powerpoint/2010/main" val="10314980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6622472" cy="6201930"/>
          </a:xfrm>
        </p:spPr>
        <p:txBody>
          <a:bodyPr anchor="t">
            <a:normAutofit/>
          </a:bodyPr>
          <a:lstStyle/>
          <a:p>
            <a:r>
              <a:rPr lang="it-IT" sz="2800" b="1" dirty="0"/>
              <a:t>1502 - 1508. Pinturicchio. La coronación de Enea Silvio Piccolomini como Papa Pío II. Biblioteca Piccolomini, Duomo, Siena.</a:t>
            </a:r>
            <a:endParaRPr lang="es-ES" sz="2800" b="1" dirty="0"/>
          </a:p>
        </p:txBody>
      </p:sp>
      <p:pic>
        <p:nvPicPr>
          <p:cNvPr id="4" name="Imagen 3">
            <a:extLst>
              <a:ext uri="{FF2B5EF4-FFF2-40B4-BE49-F238E27FC236}">
                <a16:creationId xmlns:a16="http://schemas.microsoft.com/office/drawing/2014/main" id="{FC75C498-D4D6-4353-959E-DA9BDCF5BB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3637" y="0"/>
            <a:ext cx="4788363" cy="6858000"/>
          </a:xfrm>
          <a:prstGeom prst="rect">
            <a:avLst/>
          </a:prstGeom>
        </p:spPr>
      </p:pic>
    </p:spTree>
    <p:extLst>
      <p:ext uri="{BB962C8B-B14F-4D97-AF65-F5344CB8AC3E}">
        <p14:creationId xmlns:p14="http://schemas.microsoft.com/office/powerpoint/2010/main" val="29128325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5611090" cy="6201930"/>
          </a:xfrm>
        </p:spPr>
        <p:txBody>
          <a:bodyPr anchor="t">
            <a:normAutofit/>
          </a:bodyPr>
          <a:lstStyle/>
          <a:p>
            <a:r>
              <a:rPr lang="it-IT" sz="2800" b="1" dirty="0"/>
              <a:t>1502 - 1508. Pinturicchio. Papa Pío II en el Congreso de Mantua. Biblioteca Piccolomini, Duomo, Siena.</a:t>
            </a:r>
            <a:endParaRPr lang="es-ES" sz="2800" b="1" dirty="0"/>
          </a:p>
        </p:txBody>
      </p:sp>
      <p:pic>
        <p:nvPicPr>
          <p:cNvPr id="4" name="Imagen 3">
            <a:extLst>
              <a:ext uri="{FF2B5EF4-FFF2-40B4-BE49-F238E27FC236}">
                <a16:creationId xmlns:a16="http://schemas.microsoft.com/office/drawing/2014/main" id="{B8A96EAD-3E50-4229-B49E-204F340ADC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5777" y="0"/>
            <a:ext cx="5766223" cy="6823364"/>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5915890" cy="6201930"/>
          </a:xfrm>
        </p:spPr>
        <p:txBody>
          <a:bodyPr anchor="t">
            <a:normAutofit/>
          </a:bodyPr>
          <a:lstStyle/>
          <a:p>
            <a:r>
              <a:rPr lang="es-ES" sz="2800" b="1" dirty="0"/>
              <a:t>1502 - 1508. </a:t>
            </a:r>
            <a:r>
              <a:rPr lang="es-ES" sz="2800" b="1" dirty="0" err="1"/>
              <a:t>Pinturicchio</a:t>
            </a:r>
            <a:r>
              <a:rPr lang="es-ES" sz="2800" b="1" dirty="0"/>
              <a:t>. La Canonización de Catalina de Siena por el Papa Pío II. Biblioteca </a:t>
            </a:r>
            <a:r>
              <a:rPr lang="es-ES" sz="2800" b="1" dirty="0" err="1"/>
              <a:t>Piccolomini</a:t>
            </a:r>
            <a:r>
              <a:rPr lang="es-ES" sz="2800" b="1" dirty="0"/>
              <a:t>, Duomo, Siena.</a:t>
            </a:r>
          </a:p>
        </p:txBody>
      </p:sp>
      <p:pic>
        <p:nvPicPr>
          <p:cNvPr id="4" name="Imagen 3">
            <a:extLst>
              <a:ext uri="{FF2B5EF4-FFF2-40B4-BE49-F238E27FC236}">
                <a16:creationId xmlns:a16="http://schemas.microsoft.com/office/drawing/2014/main" id="{7D12066D-B6B3-42E1-A67E-B7994A9B4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341" y="0"/>
            <a:ext cx="5334659" cy="6858000"/>
          </a:xfrm>
          <a:prstGeom prst="rect">
            <a:avLst/>
          </a:prstGeom>
        </p:spPr>
      </p:pic>
    </p:spTree>
    <p:extLst>
      <p:ext uri="{BB962C8B-B14F-4D97-AF65-F5344CB8AC3E}">
        <p14:creationId xmlns:p14="http://schemas.microsoft.com/office/powerpoint/2010/main" val="39163615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5999017" cy="6201930"/>
          </a:xfrm>
        </p:spPr>
        <p:txBody>
          <a:bodyPr anchor="t">
            <a:normAutofit/>
          </a:bodyPr>
          <a:lstStyle/>
          <a:p>
            <a:r>
              <a:rPr lang="it-IT" sz="2800" b="1" dirty="0"/>
              <a:t>1502 - 1508. Pinturicchio. El Papa Pío II llega a Ancona. Biblioteca Piccolomini, Duomo, Siena.</a:t>
            </a:r>
            <a:endParaRPr lang="es-ES" sz="2800" b="1" dirty="0"/>
          </a:p>
        </p:txBody>
      </p:sp>
      <p:pic>
        <p:nvPicPr>
          <p:cNvPr id="4" name="Imagen 3">
            <a:extLst>
              <a:ext uri="{FF2B5EF4-FFF2-40B4-BE49-F238E27FC236}">
                <a16:creationId xmlns:a16="http://schemas.microsoft.com/office/drawing/2014/main" id="{580E4727-7E2D-43DF-87D6-8D87EEACBA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3473" y="0"/>
            <a:ext cx="5348527" cy="6858000"/>
          </a:xfrm>
          <a:prstGeom prst="rect">
            <a:avLst/>
          </a:prstGeom>
        </p:spPr>
      </p:pic>
    </p:spTree>
    <p:extLst>
      <p:ext uri="{BB962C8B-B14F-4D97-AF65-F5344CB8AC3E}">
        <p14:creationId xmlns:p14="http://schemas.microsoft.com/office/powerpoint/2010/main" val="29289338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5611090" cy="6201930"/>
          </a:xfrm>
        </p:spPr>
        <p:txBody>
          <a:bodyPr anchor="t">
            <a:normAutofit/>
          </a:bodyPr>
          <a:lstStyle/>
          <a:p>
            <a:r>
              <a:rPr lang="it-IT" sz="2800" b="1" dirty="0"/>
              <a:t>1502 - 1508. Pinturicchio. Bóveda. Biblioteca Piccolomini, Duomo, Siena.</a:t>
            </a:r>
            <a:endParaRPr lang="es-ES" sz="2800" b="1" dirty="0"/>
          </a:p>
        </p:txBody>
      </p:sp>
      <p:pic>
        <p:nvPicPr>
          <p:cNvPr id="4" name="Imagen 3">
            <a:extLst>
              <a:ext uri="{FF2B5EF4-FFF2-40B4-BE49-F238E27FC236}">
                <a16:creationId xmlns:a16="http://schemas.microsoft.com/office/drawing/2014/main" id="{E1082F6E-3CA3-4939-AAB4-691245846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3418" y="-37148"/>
            <a:ext cx="5278582" cy="6895148"/>
          </a:xfrm>
          <a:prstGeom prst="rect">
            <a:avLst/>
          </a:prstGeom>
        </p:spPr>
      </p:pic>
    </p:spTree>
    <p:extLst>
      <p:ext uri="{BB962C8B-B14F-4D97-AF65-F5344CB8AC3E}">
        <p14:creationId xmlns:p14="http://schemas.microsoft.com/office/powerpoint/2010/main" val="21849534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endParaRPr lang="es-ES" sz="2800" b="1" dirty="0"/>
          </a:p>
        </p:txBody>
      </p:sp>
    </p:spTree>
    <p:extLst>
      <p:ext uri="{BB962C8B-B14F-4D97-AF65-F5344CB8AC3E}">
        <p14:creationId xmlns:p14="http://schemas.microsoft.com/office/powerpoint/2010/main" val="21849534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3865417" cy="6201930"/>
          </a:xfrm>
        </p:spPr>
        <p:txBody>
          <a:bodyPr anchor="t">
            <a:normAutofit/>
          </a:bodyPr>
          <a:lstStyle/>
          <a:p>
            <a:r>
              <a:rPr lang="it-IT" sz="2800" b="1" dirty="0"/>
              <a:t>1504. Pinturicchio. Retrato de un donante. Duomo, Siena.</a:t>
            </a:r>
            <a:endParaRPr lang="es-ES" sz="2800" b="1" dirty="0"/>
          </a:p>
        </p:txBody>
      </p:sp>
      <p:pic>
        <p:nvPicPr>
          <p:cNvPr id="4" name="Imagen 3">
            <a:extLst>
              <a:ext uri="{FF2B5EF4-FFF2-40B4-BE49-F238E27FC236}">
                <a16:creationId xmlns:a16="http://schemas.microsoft.com/office/drawing/2014/main" id="{FEFFCB5B-673A-40E2-8CC0-96A2CDD645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6047" y="0"/>
            <a:ext cx="7455953" cy="6858000"/>
          </a:xfrm>
          <a:prstGeom prst="rect">
            <a:avLst/>
          </a:prstGeom>
        </p:spPr>
      </p:pic>
    </p:spTree>
    <p:extLst>
      <p:ext uri="{BB962C8B-B14F-4D97-AF65-F5344CB8AC3E}">
        <p14:creationId xmlns:p14="http://schemas.microsoft.com/office/powerpoint/2010/main" val="3499250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2992581" cy="6201930"/>
          </a:xfrm>
        </p:spPr>
        <p:txBody>
          <a:bodyPr anchor="t">
            <a:normAutofit/>
          </a:bodyPr>
          <a:lstStyle/>
          <a:p>
            <a:r>
              <a:rPr lang="es-ES" sz="2800" b="1" dirty="0"/>
              <a:t>1509. </a:t>
            </a:r>
            <a:r>
              <a:rPr lang="es-ES" sz="2800" b="1" dirty="0" err="1"/>
              <a:t>Pinturicchio</a:t>
            </a:r>
            <a:r>
              <a:rPr lang="es-ES" sz="2800" b="1" dirty="0"/>
              <a:t>. El retorno de Ulises. National Gallery, Londres.</a:t>
            </a:r>
          </a:p>
        </p:txBody>
      </p:sp>
      <p:pic>
        <p:nvPicPr>
          <p:cNvPr id="4" name="Imagen 3">
            <a:extLst>
              <a:ext uri="{FF2B5EF4-FFF2-40B4-BE49-F238E27FC236}">
                <a16:creationId xmlns:a16="http://schemas.microsoft.com/office/drawing/2014/main" id="{C9993B73-E653-40A0-8877-AAB6E8449A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6489" y="0"/>
            <a:ext cx="8455511" cy="6858000"/>
          </a:xfrm>
          <a:prstGeom prst="rect">
            <a:avLst/>
          </a:prstGeom>
        </p:spPr>
      </p:pic>
    </p:spTree>
    <p:extLst>
      <p:ext uri="{BB962C8B-B14F-4D97-AF65-F5344CB8AC3E}">
        <p14:creationId xmlns:p14="http://schemas.microsoft.com/office/powerpoint/2010/main" val="4162900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6497781" cy="6201930"/>
          </a:xfrm>
        </p:spPr>
        <p:txBody>
          <a:bodyPr anchor="t">
            <a:normAutofit/>
          </a:bodyPr>
          <a:lstStyle/>
          <a:p>
            <a:r>
              <a:rPr lang="it-IT" sz="2800" b="1" dirty="0"/>
              <a:t>1512. Pinturicchio. Virgen. San Gregorio y San Benedicto. Museo Civico, San Gimignano.</a:t>
            </a:r>
            <a:endParaRPr lang="es-ES" sz="2800" b="1" dirty="0"/>
          </a:p>
        </p:txBody>
      </p:sp>
      <p:pic>
        <p:nvPicPr>
          <p:cNvPr id="4" name="Imagen 3">
            <a:extLst>
              <a:ext uri="{FF2B5EF4-FFF2-40B4-BE49-F238E27FC236}">
                <a16:creationId xmlns:a16="http://schemas.microsoft.com/office/drawing/2014/main" id="{4B181AD5-A446-48DD-B904-818B53EF9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3052" y="0"/>
            <a:ext cx="4768948" cy="6858000"/>
          </a:xfrm>
          <a:prstGeom prst="rect">
            <a:avLst/>
          </a:prstGeom>
        </p:spPr>
      </p:pic>
    </p:spTree>
    <p:extLst>
      <p:ext uri="{BB962C8B-B14F-4D97-AF65-F5344CB8AC3E}">
        <p14:creationId xmlns:p14="http://schemas.microsoft.com/office/powerpoint/2010/main" val="36412053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endParaRPr lang="es-ES" sz="2800" b="1" dirty="0"/>
          </a:p>
        </p:txBody>
      </p:sp>
    </p:spTree>
    <p:extLst>
      <p:ext uri="{BB962C8B-B14F-4D97-AF65-F5344CB8AC3E}">
        <p14:creationId xmlns:p14="http://schemas.microsoft.com/office/powerpoint/2010/main" val="17628428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09" y="365125"/>
            <a:ext cx="5888181" cy="6201930"/>
          </a:xfrm>
        </p:spPr>
        <p:txBody>
          <a:bodyPr anchor="t">
            <a:normAutofit/>
          </a:bodyPr>
          <a:lstStyle/>
          <a:p>
            <a:r>
              <a:rPr lang="es-ES" sz="2800" b="1" dirty="0" err="1"/>
              <a:t>Pinturicchio</a:t>
            </a:r>
            <a:r>
              <a:rPr lang="es-ES" sz="2800" b="1" dirty="0"/>
              <a:t>. Matrimonio místico de Santa Catalina. Pinacoteca Vaticana.</a:t>
            </a:r>
          </a:p>
        </p:txBody>
      </p:sp>
      <p:pic>
        <p:nvPicPr>
          <p:cNvPr id="4" name="Imagen 3">
            <a:extLst>
              <a:ext uri="{FF2B5EF4-FFF2-40B4-BE49-F238E27FC236}">
                <a16:creationId xmlns:a16="http://schemas.microsoft.com/office/drawing/2014/main" id="{B0977297-48CF-42D8-87A0-5153C56F58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0509" y="-9432"/>
            <a:ext cx="5001491" cy="6867432"/>
          </a:xfrm>
          <a:prstGeom prst="rect">
            <a:avLst/>
          </a:prstGeom>
        </p:spPr>
      </p:pic>
    </p:spTree>
    <p:extLst>
      <p:ext uri="{BB962C8B-B14F-4D97-AF65-F5344CB8AC3E}">
        <p14:creationId xmlns:p14="http://schemas.microsoft.com/office/powerpoint/2010/main" val="19643920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20176-BDB0-4375-822F-B9A90CB3D53C}"/>
              </a:ext>
            </a:extLst>
          </p:cNvPr>
          <p:cNvSpPr>
            <a:spLocks noGrp="1"/>
          </p:cNvSpPr>
          <p:nvPr>
            <p:ph type="title"/>
          </p:nvPr>
        </p:nvSpPr>
        <p:spPr>
          <a:xfrm>
            <a:off x="484910" y="365125"/>
            <a:ext cx="2790554" cy="6201930"/>
          </a:xfrm>
        </p:spPr>
        <p:txBody>
          <a:bodyPr anchor="t">
            <a:normAutofit/>
          </a:bodyPr>
          <a:lstStyle/>
          <a:p>
            <a:endParaRPr lang="es-ES" sz="2800" b="1" dirty="0"/>
          </a:p>
        </p:txBody>
      </p:sp>
    </p:spTree>
    <p:extLst>
      <p:ext uri="{BB962C8B-B14F-4D97-AF65-F5344CB8AC3E}">
        <p14:creationId xmlns:p14="http://schemas.microsoft.com/office/powerpoint/2010/main" val="218495349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2157</Words>
  <Application>Microsoft Office PowerPoint</Application>
  <PresentationFormat>Panorámica</PresentationFormat>
  <Paragraphs>60</Paragraphs>
  <Slides>55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55</vt:i4>
      </vt:variant>
    </vt:vector>
  </HeadingPairs>
  <TitlesOfParts>
    <vt:vector size="62" baseType="lpstr">
      <vt:lpstr>Arial</vt:lpstr>
      <vt:lpstr>Calibri</vt:lpstr>
      <vt:lpstr>Calibri Light</vt:lpstr>
      <vt:lpstr>open_sansregular</vt:lpstr>
      <vt:lpstr>Roboto</vt:lpstr>
      <vt:lpstr>Times New Roman</vt:lpstr>
      <vt:lpstr>Tema de Office</vt:lpstr>
      <vt:lpstr>Pinturicchio.</vt:lpstr>
      <vt:lpstr>Presentación de PowerPoint</vt:lpstr>
      <vt:lpstr>1471. Pinturicchio. Crucifixión. San Jerónimo, San cristobal. Galleria Borghese, Roma.</vt:lpstr>
      <vt:lpstr>1475 - 1480. Pinturicchio. Virgen. Colección privada.</vt:lpstr>
      <vt:lpstr>1475 - 1480. Pinturicchio. Virgen. National Gallery, Londres.</vt:lpstr>
      <vt:lpstr>1485 - 1500. Pinturicchio. Retrato de un niño. Gemäldegalerie, Dresde.</vt:lpstr>
      <vt:lpstr>1487 - 1489. Pinturicchio. Capilla Bufalini. Santa Maria in Aracoeli, Roma.</vt:lpstr>
      <vt:lpstr>1487 - 1489. Pinturicchio. Capilla Bufalini. Muerte de San Bernardino. Santa Maria in Aracoeli, Roma.</vt:lpstr>
      <vt:lpstr>1490. Pinturicchio. Adoración de Cristo niño. Santa Maria del Popolo, Roma.</vt:lpstr>
      <vt:lpstr>1490. Pinturicchio. Bóveda. Santa Maria del Popolo, Roma.</vt:lpstr>
      <vt:lpstr>1492 - 1494. Pinturicchio. Virgen. Colección privada.</vt:lpstr>
      <vt:lpstr>Presentación de PowerPoint</vt:lpstr>
      <vt:lpstr>1492 – 1494. PINTURICCHIO. Apartamentos Borgia de los Palazzi Pontifici en el Vaticano.</vt:lpstr>
      <vt:lpstr>1492 - 1494. Pinturicchio. Bóveda. Apartamentos Borgia, Vaticano.</vt:lpstr>
      <vt:lpstr>1492 - 1494. Pinturicchio. Decoración techo. Apartamentos Borgia, Vaticano.</vt:lpstr>
      <vt:lpstr>Presentación de PowerPoint</vt:lpstr>
      <vt:lpstr>1492. Pinturicchio. Disputa de Santa Catalina. Apartamentos Borgia, Museos del Vaticano. </vt:lpstr>
      <vt:lpstr>1492 - 1494. Pinturicchio. La aritmética. Apartamentos Borgia, Vaticano.</vt:lpstr>
      <vt:lpstr>1492 - 1494. Pinturicchio. La música. Apartamentos Borgia, Vaticano.</vt:lpstr>
      <vt:lpstr>1492 - 1494. Pinturicchio. Resurrección. Apartamentos Borgia, Vaticano.</vt:lpstr>
      <vt:lpstr>1492 - 1494. Pinturicchio. Susana y los viejos. Apartamentos Borgia, Vaticano.</vt:lpstr>
      <vt:lpstr>Presentación de PowerPoint</vt:lpstr>
      <vt:lpstr>1501. PINTURICCHIO. Frescos en la Capilla Baglioni en Spello.</vt:lpstr>
      <vt:lpstr>1501. Pinturicchio. Anunciación. Capilla Baglioni en Spello</vt:lpstr>
      <vt:lpstr>1501. Pinturicchio. Cristo entre los doctores. Capilla Baglioni en Spello</vt:lpstr>
      <vt:lpstr>en dos hornacinas, que forman un ala de una tribuna suntuosa, bien decorada, diseñada con el buen sabor de la arquitectura antigua, ha colocado los simulacros de una Minerva j bien armada y de la Diosa de la abundancia con su simbólico cornucope. </vt:lpstr>
      <vt:lpstr>Pero para disculpar a Bernardino 5 queremos decir que se pusieron ahí no como imágenes de falsas divinidades, sino más bien como meras alegorías; porque en la pacífica Minerva j que se muestra como tal con el escudo puesto en el suelo, se podía leer, que esa no era la verdadera Sabiduría j sino la nueva que el Redentor enseñó en su disputa; y que en la nueva ley y las nuevas doctrinas que predicaba, era sólo cada copia de los bienes. Pero preferimos preferir nuestra opinión a Cjuesta la de eh * </vt:lpstr>
      <vt:lpstr> El profesor Vitale Rosi, quien en nuestros estudios en estos frescos descubiertos fue siempre una guía e instrucción continua. Crees él ^ y muy sabiamente ^ que los dos simulacros j, aunque paganos, fueron colocados en el templo, cuyo primer autor fue Salomón ^ como emblemas ^ y alegorías de la Sabiduría, y de la riqueza de ese Monarca. SEGUIR LEYENDO PÁGINA 112 wARBURG</vt:lpstr>
      <vt:lpstr>1501. Pinturicchio. Adoración de los pastores. Capilla Baglioni en Spello</vt:lpstr>
      <vt:lpstr>1501. Pinturicchio. Bóveda. Sibilas entronadas. Capilla Baglioni en Spello</vt:lpstr>
      <vt:lpstr>Presentación de PowerPoint</vt:lpstr>
      <vt:lpstr>1502 – 1508. PINTURICCHIO. Frescos en la biblioteca Piccolomini del Duomo de Siena. </vt:lpstr>
      <vt:lpstr>1502 - 1508. Pinturicchio. Entrada Biblioteca Piccolomini, Duomo, Siena.</vt:lpstr>
      <vt:lpstr>1502 - 1508. Pinturicchio. Coronación Papa Pio III. Entrada Biblioteca Piccolomini, Duomo, Siena.</vt:lpstr>
      <vt:lpstr>1502 - 1508. Pinturicchio. Biblioteca Piccolomini, Duomo, Siena. 2</vt:lpstr>
      <vt:lpstr>1502 - 1508. Pinturicchio. Biblioteca Piccolomini, Duomo, Siena.</vt:lpstr>
      <vt:lpstr>1502 - 1508. Pinturicchio. Biblioteca Piccolomini, Duomo, Siena. 3</vt:lpstr>
      <vt:lpstr>1502 - 1508. Pinturicchio. Enea Piccolomini se marcha al Consejo de Basilea. Biblioteca Piccolomini, Duomo, Siena.</vt:lpstr>
      <vt:lpstr>1502 - 1508. Pinturicchio. Enea Piccolomini como embajadora ante la corte de James I de Escocia. Biblioteca Piccolomini, Duomo, Siena.</vt:lpstr>
      <vt:lpstr>1502 - 1508. Pinturicchio. Federico III coronando a Enea Silvio Piccolomini con una corona de laurel. Biblioteca Piccolomini, Duomo, Siena.</vt:lpstr>
      <vt:lpstr>1502 - 1508. Pinturicchio. Homenaje al Papa Eugenio IV en nombre del Emperador Federico III. Biblioteca Piccolomini, Duomo, Siena.</vt:lpstr>
      <vt:lpstr>1502 - 1508. Pinturicchio. Enea Silvio Piccolomini presenta a Federico III a Eleonora de Portugal. Biblioteca Piccolomini, Duomo, Siena.</vt:lpstr>
      <vt:lpstr>1502 - 1508. Pinturicchio. Enea Silvio es elevado a cardenal. Biblioteca Piccolomini, Duomo, Siena.</vt:lpstr>
      <vt:lpstr>1502 - 1508. Pinturicchio. La coronación de Enea Silvio Piccolomini como Papa Pío II. Biblioteca Piccolomini, Duomo, Siena.</vt:lpstr>
      <vt:lpstr>1502 - 1508. Pinturicchio. Papa Pío II en el Congreso de Mantua. Biblioteca Piccolomini, Duomo, Siena.</vt:lpstr>
      <vt:lpstr>1502 - 1508. Pinturicchio. La Canonización de Catalina de Siena por el Papa Pío II. Biblioteca Piccolomini, Duomo, Siena.</vt:lpstr>
      <vt:lpstr>1502 - 1508. Pinturicchio. El Papa Pío II llega a Ancona. Biblioteca Piccolomini, Duomo, Siena.</vt:lpstr>
      <vt:lpstr>1502 - 1508. Pinturicchio. Bóveda. Biblioteca Piccolomini, Duomo, Siena.</vt:lpstr>
      <vt:lpstr>Presentación de PowerPoint</vt:lpstr>
      <vt:lpstr>1504. Pinturicchio. Retrato de un donante. Duomo, Siena.</vt:lpstr>
      <vt:lpstr>1509. Pinturicchio. El retorno de Ulises. National Gallery, Londres.</vt:lpstr>
      <vt:lpstr>1512. Pinturicchio. Virgen. San Gregorio y San Benedicto. Museo Civico, San Gimignano.</vt:lpstr>
      <vt:lpstr>Presentación de PowerPoint</vt:lpstr>
      <vt:lpstr>Pinturicchio. Matrimonio místico de Santa Catalina. Pinacoteca Vaticana.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Pinturicchio.</dc:title>
  <dc:creator>Miguel Velayos García</dc:creator>
  <cp:lastModifiedBy>Miguel Velayos García</cp:lastModifiedBy>
  <cp:revision>10</cp:revision>
  <dcterms:created xsi:type="dcterms:W3CDTF">2020-09-17T17:38:01Z</dcterms:created>
  <dcterms:modified xsi:type="dcterms:W3CDTF">2021-04-21T14:14:16Z</dcterms:modified>
</cp:coreProperties>
</file>