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7" r:id="rId3"/>
    <p:sldId id="359" r:id="rId4"/>
    <p:sldId id="358" r:id="rId5"/>
    <p:sldId id="360" r:id="rId6"/>
    <p:sldId id="361" r:id="rId7"/>
    <p:sldId id="348" r:id="rId8"/>
    <p:sldId id="362" r:id="rId9"/>
    <p:sldId id="364" r:id="rId10"/>
    <p:sldId id="363" r:id="rId11"/>
    <p:sldId id="365" r:id="rId12"/>
    <p:sldId id="366" r:id="rId13"/>
    <p:sldId id="367" r:id="rId14"/>
    <p:sldId id="368" r:id="rId15"/>
    <p:sldId id="369" r:id="rId16"/>
    <p:sldId id="370" r:id="rId17"/>
    <p:sldId id="371" r:id="rId18"/>
    <p:sldId id="372" r:id="rId19"/>
    <p:sldId id="373" r:id="rId20"/>
    <p:sldId id="374" r:id="rId21"/>
    <p:sldId id="383" r:id="rId22"/>
    <p:sldId id="384" r:id="rId23"/>
    <p:sldId id="385" r:id="rId24"/>
    <p:sldId id="387" r:id="rId25"/>
    <p:sldId id="388" r:id="rId26"/>
    <p:sldId id="386" r:id="rId27"/>
    <p:sldId id="389" r:id="rId28"/>
    <p:sldId id="391" r:id="rId29"/>
    <p:sldId id="390" r:id="rId30"/>
    <p:sldId id="401" r:id="rId31"/>
    <p:sldId id="400" r:id="rId32"/>
    <p:sldId id="392" r:id="rId33"/>
    <p:sldId id="399" r:id="rId34"/>
    <p:sldId id="394" r:id="rId35"/>
    <p:sldId id="395" r:id="rId36"/>
    <p:sldId id="397" r:id="rId37"/>
    <p:sldId id="398" r:id="rId38"/>
    <p:sldId id="396" r:id="rId39"/>
    <p:sldId id="349" r:id="rId40"/>
    <p:sldId id="393" r:id="rId41"/>
    <p:sldId id="350" r:id="rId42"/>
    <p:sldId id="351" r:id="rId43"/>
    <p:sldId id="354" r:id="rId44"/>
    <p:sldId id="355" r:id="rId45"/>
    <p:sldId id="376" r:id="rId46"/>
    <p:sldId id="375" r:id="rId47"/>
    <p:sldId id="402" r:id="rId48"/>
    <p:sldId id="382" r:id="rId49"/>
    <p:sldId id="381" r:id="rId5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3" d="100"/>
          <a:sy n="113" d="100"/>
        </p:scale>
        <p:origin x="-42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8412DB9-DC0B-46E0-AD77-3F14B6367D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517A4559-75D5-4C77-A021-231D2C9F4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5978F6EF-CB76-47F4-8A63-54F7B2842B25}"/>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5" name="Marcador de pie de página 4">
            <a:extLst>
              <a:ext uri="{FF2B5EF4-FFF2-40B4-BE49-F238E27FC236}">
                <a16:creationId xmlns:a16="http://schemas.microsoft.com/office/drawing/2014/main" xmlns="" id="{A80C2544-A57F-4052-9653-147FDE4772E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2EE145C5-DF54-490E-87EF-3F46994790EC}"/>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44859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DA3F3D-C26E-4BD7-8590-E1E7C108B9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F3053FEA-3EFD-4D8F-B30D-8E3BBA69A4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FB527C69-BDD0-4DF2-B69A-28AD25658421}"/>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5" name="Marcador de pie de página 4">
            <a:extLst>
              <a:ext uri="{FF2B5EF4-FFF2-40B4-BE49-F238E27FC236}">
                <a16:creationId xmlns:a16="http://schemas.microsoft.com/office/drawing/2014/main" xmlns="" id="{DB5EAAB1-5CF2-49EE-85C7-3CA1B679813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99A94518-B816-47E9-A518-873470573759}"/>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44839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CFF452B-7AD5-4080-8FE4-C84639A64A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56FF42BA-4AA8-4B4D-900D-FBC9B8BE7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A56F7E21-9176-4CB7-AC6D-33E72B5F60C9}"/>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5" name="Marcador de pie de página 4">
            <a:extLst>
              <a:ext uri="{FF2B5EF4-FFF2-40B4-BE49-F238E27FC236}">
                <a16:creationId xmlns:a16="http://schemas.microsoft.com/office/drawing/2014/main" xmlns="" id="{BFB5DAF0-E4D0-4E91-8035-67DD09263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57A9B868-D379-4702-93C7-F4DFAA888851}"/>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11630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ECAFA47-8EEB-469E-9151-BDF5658EC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C66AC75C-D4B0-4517-89E7-23706D6C0A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xmlns="" id="{7A5681F7-88F7-45C6-B818-A9AC8E1E4F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xmlns="" id="{73979C1A-6550-4664-8CFC-2074C7A4391E}"/>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6" name="Marcador de pie de página 5">
            <a:extLst>
              <a:ext uri="{FF2B5EF4-FFF2-40B4-BE49-F238E27FC236}">
                <a16:creationId xmlns:a16="http://schemas.microsoft.com/office/drawing/2014/main" xmlns="" id="{D6CAD658-2FC5-41B8-AF2E-71960BAC511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2EF7BEF7-AC65-4DA5-A7B0-62D75B244618}"/>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112630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C16510A-1469-437B-95E7-DE1BAAF4DF0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901FC514-394A-4844-8C1A-1446A912DF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A9691975-C3C8-47A9-AAA2-7164520C97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xmlns="" id="{B1FED610-0AC1-44FC-97D4-E73DB0913C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C82D4FEF-E233-4125-971B-AB1A0B0BB43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xmlns="" id="{C233BAA7-C82B-486E-AEE1-46925BBE52CB}"/>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8" name="Marcador de pie de página 7">
            <a:extLst>
              <a:ext uri="{FF2B5EF4-FFF2-40B4-BE49-F238E27FC236}">
                <a16:creationId xmlns:a16="http://schemas.microsoft.com/office/drawing/2014/main" xmlns="" id="{E9556883-08E0-425A-9C90-137ECB3B4A6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xmlns="" id="{C2DFF3C0-DF2B-425A-A91D-9AD85E71D49B}"/>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158959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196A3A1-70B3-47CB-BF86-764605AA7A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380627F4-4D50-41D9-9732-00546DB52118}"/>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4" name="Marcador de pie de página 3">
            <a:extLst>
              <a:ext uri="{FF2B5EF4-FFF2-40B4-BE49-F238E27FC236}">
                <a16:creationId xmlns:a16="http://schemas.microsoft.com/office/drawing/2014/main" xmlns="" id="{393C1236-FDBC-491E-8431-2FFC6E4AF0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xmlns="" id="{F3CA9EB9-C5D7-4C02-8397-457806CFA250}"/>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103611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DFE06D91-C3DF-4425-BAD6-E904576C86CB}"/>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3" name="Marcador de pie de página 2">
            <a:extLst>
              <a:ext uri="{FF2B5EF4-FFF2-40B4-BE49-F238E27FC236}">
                <a16:creationId xmlns:a16="http://schemas.microsoft.com/office/drawing/2014/main" xmlns="" id="{238326A6-9E94-4283-814D-C48DED0D18F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xmlns="" id="{E757CB48-FC01-4A3A-A280-4DA374EE4280}"/>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3299059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7321990-6A54-4891-A54C-76B81249DCD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D5C44348-12E6-4065-A880-D8C0C3756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xmlns="" id="{07FA0333-94FE-4932-8D44-9DED21769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251EB82A-C27E-457C-931F-D200E754142D}"/>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6" name="Marcador de pie de página 5">
            <a:extLst>
              <a:ext uri="{FF2B5EF4-FFF2-40B4-BE49-F238E27FC236}">
                <a16:creationId xmlns:a16="http://schemas.microsoft.com/office/drawing/2014/main" xmlns="" id="{BF850FBF-7D0D-41AA-91DF-37D37679AF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23A8D7AF-41B1-40F5-A582-316CA7F35CCE}"/>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91877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330B4C-E825-474A-8D39-A145B1F7A8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E61D1221-9C89-40DA-A921-3A6D36C83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xmlns="" id="{8046C5BD-E5F9-4A35-AC8A-2D834D274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DC09A739-1B39-4E41-84BA-F6B93687D573}"/>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6" name="Marcador de pie de página 5">
            <a:extLst>
              <a:ext uri="{FF2B5EF4-FFF2-40B4-BE49-F238E27FC236}">
                <a16:creationId xmlns:a16="http://schemas.microsoft.com/office/drawing/2014/main" xmlns="" id="{34216A4A-16D3-464E-81A1-14965B31ABD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AB99F728-76AD-420E-A18E-475B6AF8C000}"/>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294919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A6A25D2-768F-4DE0-ADB0-293174207D2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4D022B60-AABF-402D-A99A-7C77001429B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E1A63257-E538-4851-B5BF-5293D9492858}"/>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5" name="Marcador de pie de página 4">
            <a:extLst>
              <a:ext uri="{FF2B5EF4-FFF2-40B4-BE49-F238E27FC236}">
                <a16:creationId xmlns:a16="http://schemas.microsoft.com/office/drawing/2014/main" xmlns="" id="{75FD5AC4-EB20-4C2B-AE0E-3736407B9C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3252AB2D-17B3-4021-A3FB-FF3CE4EA934E}"/>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335892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262DD601-C271-463F-9AA6-C4302E416D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C9D8F036-6704-4351-8801-2D868F696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648C8E2E-878C-4E70-B319-7AB1FD9C4E15}"/>
              </a:ext>
            </a:extLst>
          </p:cNvPr>
          <p:cNvSpPr>
            <a:spLocks noGrp="1"/>
          </p:cNvSpPr>
          <p:nvPr>
            <p:ph type="dt" sz="half" idx="10"/>
          </p:nvPr>
        </p:nvSpPr>
        <p:spPr/>
        <p:txBody>
          <a:bodyPr/>
          <a:lstStyle/>
          <a:p>
            <a:fld id="{4588F44F-E87F-48D1-A1DE-D9877B10B652}" type="datetimeFigureOut">
              <a:rPr lang="es-ES" smtClean="0"/>
              <a:pPr/>
              <a:t>15/04/2021</a:t>
            </a:fld>
            <a:endParaRPr lang="es-ES"/>
          </a:p>
        </p:txBody>
      </p:sp>
      <p:sp>
        <p:nvSpPr>
          <p:cNvPr id="5" name="Marcador de pie de página 4">
            <a:extLst>
              <a:ext uri="{FF2B5EF4-FFF2-40B4-BE49-F238E27FC236}">
                <a16:creationId xmlns:a16="http://schemas.microsoft.com/office/drawing/2014/main" xmlns="" id="{34873B86-DE6F-4B9D-9840-8B351C58D5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3575909E-3447-40C7-9E7C-DF82DAACA018}"/>
              </a:ext>
            </a:extLst>
          </p:cNvPr>
          <p:cNvSpPr>
            <a:spLocks noGrp="1"/>
          </p:cNvSpPr>
          <p:nvPr>
            <p:ph type="sldNum" sz="quarter" idx="12"/>
          </p:nvPr>
        </p:nvSpPr>
        <p:spPr/>
        <p:txBody>
          <a:body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211096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B67F828D-72A4-4F4C-8BB3-1AEAD56D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DE8A55B2-26AF-4E39-87EE-2A1D4591A2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42E37D37-8D61-4C82-9B48-BCF84102F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8F44F-E87F-48D1-A1DE-D9877B10B652}" type="datetimeFigureOut">
              <a:rPr lang="es-ES" smtClean="0"/>
              <a:pPr/>
              <a:t>15/04/2021</a:t>
            </a:fld>
            <a:endParaRPr lang="es-ES"/>
          </a:p>
        </p:txBody>
      </p:sp>
      <p:sp>
        <p:nvSpPr>
          <p:cNvPr id="5" name="Marcador de pie de página 4">
            <a:extLst>
              <a:ext uri="{FF2B5EF4-FFF2-40B4-BE49-F238E27FC236}">
                <a16:creationId xmlns:a16="http://schemas.microsoft.com/office/drawing/2014/main" xmlns="" id="{8E431AEE-B3B6-4FD9-BF00-4D4380577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xmlns="" id="{676029EC-327A-4977-B202-F9E58A141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574BF-32C0-44BB-A822-2DDD96852114}" type="slidenum">
              <a:rPr lang="es-ES" smtClean="0"/>
              <a:pPr/>
              <a:t>‹Nº›</a:t>
            </a:fld>
            <a:endParaRPr lang="es-ES"/>
          </a:p>
        </p:txBody>
      </p:sp>
    </p:spTree>
    <p:extLst>
      <p:ext uri="{BB962C8B-B14F-4D97-AF65-F5344CB8AC3E}">
        <p14:creationId xmlns:p14="http://schemas.microsoft.com/office/powerpoint/2010/main" xmlns="" val="59457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C42A3DE-F7D0-41E5-B090-0A6B8902B773}"/>
              </a:ext>
            </a:extLst>
          </p:cNvPr>
          <p:cNvSpPr>
            <a:spLocks noGrp="1"/>
          </p:cNvSpPr>
          <p:nvPr>
            <p:ph type="ctrTitle"/>
          </p:nvPr>
        </p:nvSpPr>
        <p:spPr/>
        <p:txBody>
          <a:bodyPr>
            <a:noAutofit/>
          </a:bodyPr>
          <a:lstStyle/>
          <a:p>
            <a:r>
              <a:rPr lang="es-ES" sz="8800" b="1" dirty="0"/>
              <a:t>Pietro Lorenzetti</a:t>
            </a:r>
          </a:p>
        </p:txBody>
      </p:sp>
      <p:sp>
        <p:nvSpPr>
          <p:cNvPr id="3" name="Subtítulo 2">
            <a:extLst>
              <a:ext uri="{FF2B5EF4-FFF2-40B4-BE49-F238E27FC236}">
                <a16:creationId xmlns:a16="http://schemas.microsoft.com/office/drawing/2014/main" xmlns="" id="{8D41A285-5A59-4828-94FC-72974DE873B9}"/>
              </a:ext>
            </a:extLst>
          </p:cNvPr>
          <p:cNvSpPr>
            <a:spLocks noGrp="1"/>
          </p:cNvSpPr>
          <p:nvPr>
            <p:ph type="subTitle" idx="1"/>
          </p:nvPr>
        </p:nvSpPr>
        <p:spPr/>
        <p:txBody>
          <a:bodyPr>
            <a:normAutofit/>
          </a:bodyPr>
          <a:lstStyle/>
          <a:p>
            <a:endParaRPr lang="es-ES" sz="2800" b="1" dirty="0"/>
          </a:p>
        </p:txBody>
      </p:sp>
    </p:spTree>
    <p:extLst>
      <p:ext uri="{BB962C8B-B14F-4D97-AF65-F5344CB8AC3E}">
        <p14:creationId xmlns:p14="http://schemas.microsoft.com/office/powerpoint/2010/main" xmlns="" val="2127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xmlns="" val="229227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9734" y="153458"/>
            <a:ext cx="10515600" cy="1325563"/>
          </a:xfrm>
        </p:spPr>
        <p:txBody>
          <a:bodyPr>
            <a:normAutofit fontScale="90000"/>
          </a:bodyPr>
          <a:lstStyle/>
          <a:p>
            <a:pPr algn="ctr"/>
            <a:r>
              <a:rPr lang="es-ES" b="1" dirty="0" smtClean="0"/>
              <a:t>1320 1340. Pietro </a:t>
            </a:r>
            <a:r>
              <a:rPr lang="es-ES" b="1" dirty="0" err="1" smtClean="0"/>
              <a:t>Lorenzetti</a:t>
            </a:r>
            <a:r>
              <a:rPr lang="es-ES" b="1" dirty="0" smtClean="0"/>
              <a:t>. Frescos en el crucero sur de la Iglesia Inferior, San Francesco, Asís </a:t>
            </a:r>
            <a:endParaRPr lang="es-ES" b="1" dirty="0"/>
          </a:p>
        </p:txBody>
      </p:sp>
      <p:sp>
        <p:nvSpPr>
          <p:cNvPr id="3" name="2 Marcador de contenido"/>
          <p:cNvSpPr>
            <a:spLocks noGrp="1"/>
          </p:cNvSpPr>
          <p:nvPr>
            <p:ph idx="1"/>
          </p:nvPr>
        </p:nvSpPr>
        <p:spPr>
          <a:xfrm>
            <a:off x="838200" y="1481667"/>
            <a:ext cx="11074400" cy="5207000"/>
          </a:xfrm>
        </p:spPr>
        <p:txBody>
          <a:bodyPr>
            <a:normAutofit fontScale="62500" lnSpcReduction="20000"/>
          </a:bodyPr>
          <a:lstStyle/>
          <a:p>
            <a:r>
              <a:rPr lang="es-ES" dirty="0" smtClean="0"/>
              <a:t>El crucero sur (el brazo sur del crucero occidental) de la Iglesia Inferior de San Francisco de Asís fue decorado por Pietro </a:t>
            </a:r>
            <a:r>
              <a:rPr lang="es-ES" dirty="0" err="1" smtClean="0"/>
              <a:t>Lorenzetti</a:t>
            </a:r>
            <a:r>
              <a:rPr lang="es-ES" dirty="0" smtClean="0"/>
              <a:t> desde la bóveda hasta el suelo con escenas de la Pasión. La decoración es completa y el crucero tiene un aspecto unitario. La parte inferior de las paredes está pintada con </a:t>
            </a:r>
            <a:r>
              <a:rPr lang="es-ES" dirty="0" err="1" smtClean="0"/>
              <a:t>pseudo</a:t>
            </a:r>
            <a:r>
              <a:rPr lang="es-ES" dirty="0" smtClean="0"/>
              <a:t>-mármol.</a:t>
            </a:r>
          </a:p>
          <a:p>
            <a:r>
              <a:rPr lang="es-ES" dirty="0" smtClean="0"/>
              <a:t>En la bóveda de cañón hay seis historias de la vida de Cristo. La primera es la Entrada a Jerusalén, le sigue la Última Cena, el Lavatorio de los Pies, la Captura de Cristo, la Flagelación y el Camino del Calvario. Estos frescos, probablemente el primer encargo de frescos del artista, se iniciaron ya en 1315 y su trabajo en Asís bien puede haberse extendido de forma intermitente durante varios años. El efecto general de la bóveda es demasiado abarrotado para ser monumental, las escenas individuales son asombrosamente ambiciosas en su organización espacial. </a:t>
            </a:r>
          </a:p>
          <a:p>
            <a:r>
              <a:rPr lang="es-ES" dirty="0" smtClean="0"/>
              <a:t>En la pared curva debajo de las bóvedas, Pietro creó la enorme Crucifixión, la más ambiciosa de todas las escenas de multitudes prerrenacentistas; comprende unas cincuenta figuras, cada una de ellas fuertemente diferenciada. </a:t>
            </a:r>
          </a:p>
          <a:p>
            <a:r>
              <a:rPr lang="es-ES" dirty="0" smtClean="0"/>
              <a:t>Bajo la Crucifixión, a la altura de los ojos, pintó una 'conversación sagrada', María y el Niño entre San Francisco y Juan Evangelista. </a:t>
            </a:r>
          </a:p>
          <a:p>
            <a:r>
              <a:rPr lang="es-ES" dirty="0" smtClean="0"/>
              <a:t>En el muro final del crucero (el muro sur) Pietro pintó los acontecimientos posteriores a la muerte de Cristo: en lo alto del arco el Descenso al Limbo y la Resurrección, abajo, en una superficie plana, la Deposición y el Entierro, grupos monumentales con Figuras de tamaño natural. Debajo de la Deposición hay una arquitectura pintada con un banco trampantojo. El muro está dividido por un altar-nicho, destinado a ser el lugar de enterramiento del cardenal </a:t>
            </a:r>
            <a:r>
              <a:rPr lang="es-ES" dirty="0" err="1" smtClean="0"/>
              <a:t>Napoleone</a:t>
            </a:r>
            <a:r>
              <a:rPr lang="es-ES" dirty="0" smtClean="0"/>
              <a:t> </a:t>
            </a:r>
            <a:r>
              <a:rPr lang="es-ES" dirty="0" err="1" smtClean="0"/>
              <a:t>Orsini</a:t>
            </a:r>
            <a:r>
              <a:rPr lang="es-ES" dirty="0" smtClean="0"/>
              <a:t>. </a:t>
            </a:r>
          </a:p>
          <a:p>
            <a:r>
              <a:rPr lang="es-ES" dirty="0" smtClean="0"/>
              <a:t>La decoración al fresco de esta capilla se pierde a excepción del tríptico que representa a la Virgen y el Niño entre San Juan y Francisco. La tumba debajo del tríptico está vacía. </a:t>
            </a:r>
          </a:p>
          <a:p>
            <a:r>
              <a:rPr lang="es-ES" dirty="0" smtClean="0"/>
              <a:t>En la pared opuesta a la Crucifixión hay unas escaleras que conducen a un pequeño balcón y al claustro. En la pared se puede ver la escena de los Estigmas de San Francisco. </a:t>
            </a: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6"/>
            <a:ext cx="11109036" cy="1141941"/>
          </a:xfrm>
        </p:spPr>
        <p:txBody>
          <a:bodyPr anchor="t">
            <a:normAutofit/>
          </a:bodyPr>
          <a:lstStyle/>
          <a:p>
            <a:pPr algn="ctr"/>
            <a:r>
              <a:rPr lang="it-IT" sz="2800" b="1" dirty="0" smtClean="0"/>
              <a:t>1320 - 1340. Pietro Lorenzetti. </a:t>
            </a:r>
            <a:br>
              <a:rPr lang="it-IT" sz="2800" b="1" dirty="0" smtClean="0"/>
            </a:br>
            <a:r>
              <a:rPr lang="it-IT" sz="2800" b="1" dirty="0" smtClean="0"/>
              <a:t>Crucero sur, iglesia inferior, San Francisco de Asís.</a:t>
            </a:r>
            <a:endParaRPr lang="es-ES" sz="2800" b="1" dirty="0"/>
          </a:p>
        </p:txBody>
      </p:sp>
      <p:pic>
        <p:nvPicPr>
          <p:cNvPr id="4" name="3 Imagen" descr="1320 - 1340. Pietro Lorenzetti. Crucero occidental, iglesia inferior, San Francisco de Asís..jpg"/>
          <p:cNvPicPr>
            <a:picLocks noChangeAspect="1"/>
          </p:cNvPicPr>
          <p:nvPr/>
        </p:nvPicPr>
        <p:blipFill>
          <a:blip r:embed="rId2" cstate="print"/>
          <a:stretch>
            <a:fillRect/>
          </a:stretch>
        </p:blipFill>
        <p:spPr>
          <a:xfrm>
            <a:off x="0" y="1803400"/>
            <a:ext cx="6468252" cy="4512734"/>
          </a:xfrm>
          <a:prstGeom prst="rect">
            <a:avLst/>
          </a:prstGeom>
        </p:spPr>
      </p:pic>
      <p:pic>
        <p:nvPicPr>
          <p:cNvPr id="5" name="4 Imagen" descr="1320 - 1340. Pietro Lorenzetti. Crucero sur, iglesia inferior, San Francisco de Asís..jpg"/>
          <p:cNvPicPr>
            <a:picLocks noChangeAspect="1"/>
          </p:cNvPicPr>
          <p:nvPr/>
        </p:nvPicPr>
        <p:blipFill>
          <a:blip r:embed="rId3" cstate="print"/>
          <a:stretch>
            <a:fillRect/>
          </a:stretch>
        </p:blipFill>
        <p:spPr>
          <a:xfrm>
            <a:off x="6756400" y="1752996"/>
            <a:ext cx="5435600" cy="4520803"/>
          </a:xfrm>
          <a:prstGeom prst="rect">
            <a:avLst/>
          </a:prstGeom>
        </p:spPr>
      </p:pic>
    </p:spTree>
    <p:extLst>
      <p:ext uri="{BB962C8B-B14F-4D97-AF65-F5344CB8AC3E}">
        <p14:creationId xmlns:p14="http://schemas.microsoft.com/office/powerpoint/2010/main" xmlns="" val="229227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r>
              <a:rPr lang="es-ES" sz="2800" b="1" dirty="0" smtClean="0"/>
              <a:t>1320. Pietro </a:t>
            </a:r>
            <a:r>
              <a:rPr lang="es-ES" sz="2800" b="1" dirty="0" err="1" smtClean="0"/>
              <a:t>Lorenzetti</a:t>
            </a:r>
            <a:r>
              <a:rPr lang="es-ES" sz="2800" b="1" dirty="0" smtClean="0"/>
              <a:t>. Entrada en </a:t>
            </a:r>
            <a:r>
              <a:rPr lang="es-ES" sz="2800" b="1" dirty="0" err="1" smtClean="0"/>
              <a:t>Jerusalem</a:t>
            </a:r>
            <a:r>
              <a:rPr lang="es-ES" sz="2800" b="1" dirty="0" smtClean="0"/>
              <a:t>. Iglesia inferior, San Francisco de Asís.</a:t>
            </a:r>
            <a:endParaRPr lang="es-ES" sz="2800" b="1" dirty="0"/>
          </a:p>
        </p:txBody>
      </p:sp>
      <p:pic>
        <p:nvPicPr>
          <p:cNvPr id="3" name="2 Imagen" descr="1320. Pietro Lorenzetti. Entrada en Jerusalem. Iglesia inferior, San Francisco de Asís..jpg"/>
          <p:cNvPicPr>
            <a:picLocks noChangeAspect="1"/>
          </p:cNvPicPr>
          <p:nvPr/>
        </p:nvPicPr>
        <p:blipFill>
          <a:blip r:embed="rId2" cstate="print"/>
          <a:stretch>
            <a:fillRect/>
          </a:stretch>
        </p:blipFill>
        <p:spPr>
          <a:xfrm>
            <a:off x="4238297" y="0"/>
            <a:ext cx="7953703" cy="6858000"/>
          </a:xfrm>
          <a:prstGeom prst="rect">
            <a:avLst/>
          </a:prstGeom>
        </p:spPr>
      </p:pic>
    </p:spTree>
    <p:extLst>
      <p:ext uri="{BB962C8B-B14F-4D97-AF65-F5344CB8AC3E}">
        <p14:creationId xmlns:p14="http://schemas.microsoft.com/office/powerpoint/2010/main" xmlns="" val="229227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203200" y="177801"/>
            <a:ext cx="3953933" cy="6472382"/>
          </a:xfrm>
        </p:spPr>
        <p:txBody>
          <a:bodyPr anchor="t">
            <a:normAutofit fontScale="90000"/>
          </a:bodyPr>
          <a:lstStyle/>
          <a:p>
            <a:r>
              <a:rPr lang="it-IT" sz="2700" b="1" dirty="0" smtClean="0"/>
              <a:t>1320. Pietro Lorenzetti. Última cena. Iglesia inferior, San Francisco de Asís</a:t>
            </a:r>
            <a:r>
              <a:rPr lang="it-IT" sz="2700" b="1" dirty="0" smtClean="0"/>
              <a:t>.</a:t>
            </a:r>
            <a:r>
              <a:rPr lang="it-IT" sz="2800" dirty="0" smtClean="0"/>
              <a:t/>
            </a:r>
            <a:br>
              <a:rPr lang="it-IT" sz="2800" dirty="0" smtClean="0"/>
            </a:br>
            <a:r>
              <a:rPr lang="it-IT" sz="2700" dirty="0" smtClean="0"/>
              <a:t>T</a:t>
            </a:r>
            <a:r>
              <a:rPr lang="es-ES" sz="2700" dirty="0" err="1" smtClean="0"/>
              <a:t>ranscurre</a:t>
            </a:r>
            <a:r>
              <a:rPr lang="es-ES" sz="2700" dirty="0" smtClean="0"/>
              <a:t> </a:t>
            </a:r>
            <a:r>
              <a:rPr lang="es-ES" sz="2700" dirty="0" smtClean="0"/>
              <a:t>en un pabellón hexagonal (inspirado en un púlpito de Nicola Pisano en Pisa, de 1260) que tiene a la izquierda un anexo donde vemos una cocina con su chimenea, un perro y una alacena con dos compartimentos y </a:t>
            </a:r>
            <a:r>
              <a:rPr lang="es-ES" sz="2700" dirty="0" smtClean="0"/>
              <a:t>cacharros.</a:t>
            </a:r>
            <a:br>
              <a:rPr lang="es-ES" sz="2700" dirty="0" smtClean="0"/>
            </a:br>
            <a:r>
              <a:rPr lang="es-ES" sz="2700" dirty="0" smtClean="0"/>
              <a:t>Se </a:t>
            </a:r>
            <a:r>
              <a:rPr lang="es-ES" sz="2700" dirty="0" smtClean="0"/>
              <a:t>adelanta a los interiores burgueses de la pintura flamenca, y al “bodegón” de </a:t>
            </a:r>
            <a:r>
              <a:rPr lang="es-ES" sz="2700" dirty="0" err="1" smtClean="0"/>
              <a:t>Gaddi</a:t>
            </a:r>
            <a:r>
              <a:rPr lang="es-ES" sz="2700" dirty="0" smtClean="0"/>
              <a:t> en Santa </a:t>
            </a:r>
            <a:r>
              <a:rPr lang="es-ES" sz="2700" dirty="0" err="1" smtClean="0"/>
              <a:t>Croce</a:t>
            </a:r>
            <a:r>
              <a:rPr lang="es-ES" sz="2700" smtClean="0"/>
              <a:t>. </a:t>
            </a:r>
            <a:r>
              <a:rPr lang="es-ES" sz="2700" smtClean="0"/>
              <a:t/>
            </a:r>
            <a:br>
              <a:rPr lang="es-ES" sz="2700" smtClean="0"/>
            </a:br>
            <a:r>
              <a:rPr lang="es-ES" sz="2700" smtClean="0"/>
              <a:t>Aquí </a:t>
            </a:r>
            <a:r>
              <a:rPr lang="es-ES" sz="2700" dirty="0" smtClean="0"/>
              <a:t>también se plantea la duda de si Pietro conoció alguna pintura parietal romana. </a:t>
            </a:r>
            <a:endParaRPr lang="es-ES" sz="2700" dirty="0"/>
          </a:p>
        </p:txBody>
      </p:sp>
      <p:pic>
        <p:nvPicPr>
          <p:cNvPr id="3" name="2 Imagen" descr="1320. Pietro Lorenzetti. Última cena. Iglesia inferior, San Francisco de Asís..jpg"/>
          <p:cNvPicPr>
            <a:picLocks noChangeAspect="1"/>
          </p:cNvPicPr>
          <p:nvPr/>
        </p:nvPicPr>
        <p:blipFill>
          <a:blip r:embed="rId2" cstate="print"/>
          <a:stretch>
            <a:fillRect/>
          </a:stretch>
        </p:blipFill>
        <p:spPr>
          <a:xfrm>
            <a:off x="4244340" y="0"/>
            <a:ext cx="7947660" cy="6858000"/>
          </a:xfrm>
          <a:prstGeom prst="rect">
            <a:avLst/>
          </a:prstGeom>
        </p:spPr>
      </p:pic>
    </p:spTree>
    <p:extLst>
      <p:ext uri="{BB962C8B-B14F-4D97-AF65-F5344CB8AC3E}">
        <p14:creationId xmlns:p14="http://schemas.microsoft.com/office/powerpoint/2010/main" xmlns="" val="229227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smtClean="0"/>
              <a:t>1320. Pietro Lorenzetti. Lavatorio de pies. Iglesia inferior, San Francisco de Asís.</a:t>
            </a:r>
            <a:endParaRPr lang="es-ES" sz="2800" dirty="0"/>
          </a:p>
        </p:txBody>
      </p:sp>
      <p:pic>
        <p:nvPicPr>
          <p:cNvPr id="3" name="2 Imagen" descr="1320. Pietro Lorenzetti. Lavatorio de pies. Iglesia inferior, San Francisco de Asís..jpg"/>
          <p:cNvPicPr>
            <a:picLocks noChangeAspect="1"/>
          </p:cNvPicPr>
          <p:nvPr/>
        </p:nvPicPr>
        <p:blipFill>
          <a:blip r:embed="rId2" cstate="print"/>
          <a:stretch>
            <a:fillRect/>
          </a:stretch>
        </p:blipFill>
        <p:spPr>
          <a:xfrm>
            <a:off x="4328160" y="0"/>
            <a:ext cx="7863840" cy="6858000"/>
          </a:xfrm>
          <a:prstGeom prst="rect">
            <a:avLst/>
          </a:prstGeom>
        </p:spPr>
      </p:pic>
    </p:spTree>
    <p:extLst>
      <p:ext uri="{BB962C8B-B14F-4D97-AF65-F5344CB8AC3E}">
        <p14:creationId xmlns:p14="http://schemas.microsoft.com/office/powerpoint/2010/main" xmlns="" val="152760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smtClean="0"/>
              <a:t>1320. Pietro Lorenzetti. Captura de Cristo. Iglesia inferior, San Francisco de Asís.</a:t>
            </a:r>
            <a:endParaRPr lang="es-ES" sz="2800" dirty="0"/>
          </a:p>
        </p:txBody>
      </p:sp>
      <p:pic>
        <p:nvPicPr>
          <p:cNvPr id="3" name="2 Imagen" descr="1320. Pietro Lorenzetti. Captura de Cristo. Iglesia inferior, San Francisco de Asís..jpg"/>
          <p:cNvPicPr>
            <a:picLocks noChangeAspect="1"/>
          </p:cNvPicPr>
          <p:nvPr/>
        </p:nvPicPr>
        <p:blipFill>
          <a:blip r:embed="rId2" cstate="print"/>
          <a:stretch>
            <a:fillRect/>
          </a:stretch>
        </p:blipFill>
        <p:spPr>
          <a:xfrm>
            <a:off x="4244340" y="0"/>
            <a:ext cx="794766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smtClean="0"/>
              <a:t>1320. Pietro </a:t>
            </a:r>
            <a:r>
              <a:rPr lang="es-ES" sz="2800" dirty="0" err="1" smtClean="0"/>
              <a:t>Lorenzetti</a:t>
            </a:r>
            <a:r>
              <a:rPr lang="es-ES" sz="2800" dirty="0" smtClean="0"/>
              <a:t>. Flagelación de Cristo. Iglesia inferior, San Francisco de Asís.</a:t>
            </a:r>
            <a:endParaRPr lang="es-ES" sz="2800" dirty="0"/>
          </a:p>
        </p:txBody>
      </p:sp>
      <p:pic>
        <p:nvPicPr>
          <p:cNvPr id="3" name="2 Imagen" descr="1320. Pietro Lorenzetti. Flagelación de Cristo. Iglesia inferior, San Francisco de Asís..jpg"/>
          <p:cNvPicPr>
            <a:picLocks noChangeAspect="1"/>
          </p:cNvPicPr>
          <p:nvPr/>
        </p:nvPicPr>
        <p:blipFill>
          <a:blip r:embed="rId2" cstate="print"/>
          <a:stretch>
            <a:fillRect/>
          </a:stretch>
        </p:blipFill>
        <p:spPr>
          <a:xfrm>
            <a:off x="4222531" y="0"/>
            <a:ext cx="7969469"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smtClean="0"/>
              <a:t>1320. Pietro Lorenzetti. Camino del Calvario. Iglesia inferior, San Francisco de Asís.</a:t>
            </a:r>
            <a:endParaRPr lang="es-ES" sz="2800" dirty="0"/>
          </a:p>
        </p:txBody>
      </p:sp>
      <p:pic>
        <p:nvPicPr>
          <p:cNvPr id="3" name="2 Imagen" descr="1320. Pietro Lorenzetti. Camino del Calvario. Iglesia inferior, San Francisco de Asís..jpg"/>
          <p:cNvPicPr>
            <a:picLocks noChangeAspect="1"/>
          </p:cNvPicPr>
          <p:nvPr/>
        </p:nvPicPr>
        <p:blipFill>
          <a:blip r:embed="rId2" cstate="print"/>
          <a:stretch>
            <a:fillRect/>
          </a:stretch>
        </p:blipFill>
        <p:spPr>
          <a:xfrm>
            <a:off x="4206240" y="0"/>
            <a:ext cx="798576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r>
              <a:rPr lang="it-IT" sz="2800" dirty="0" smtClean="0"/>
              <a:t>1320. Pietro Lorenzetti. Crucifixión. Iglesia inferior, San Francisco de Asís.</a:t>
            </a:r>
            <a:endParaRPr lang="es-ES" sz="2800" dirty="0"/>
          </a:p>
        </p:txBody>
      </p:sp>
      <p:pic>
        <p:nvPicPr>
          <p:cNvPr id="3" name="2 Imagen" descr="1320. Pietro Lorenzetti. Crucifixión. Iglesia inferior, San Francisco de Asís..jpg"/>
          <p:cNvPicPr>
            <a:picLocks noChangeAspect="1"/>
          </p:cNvPicPr>
          <p:nvPr/>
        </p:nvPicPr>
        <p:blipFill>
          <a:blip r:embed="rId2" cstate="print"/>
          <a:stretch>
            <a:fillRect/>
          </a:stretch>
        </p:blipFill>
        <p:spPr>
          <a:xfrm>
            <a:off x="3802380" y="0"/>
            <a:ext cx="838962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127000" y="365125"/>
            <a:ext cx="1913467" cy="6285057"/>
          </a:xfrm>
        </p:spPr>
        <p:txBody>
          <a:bodyPr anchor="t">
            <a:normAutofit/>
          </a:bodyPr>
          <a:lstStyle/>
          <a:p>
            <a:r>
              <a:rPr lang="it-IT" sz="2800" dirty="0" smtClean="0"/>
              <a:t>1320. Pietro Lorenzetti. Virgen, San Francisco, San Juan Evangelista. Iglesia inferior, San Francisco de Asís.</a:t>
            </a:r>
            <a:endParaRPr lang="es-ES" sz="2800" dirty="0"/>
          </a:p>
        </p:txBody>
      </p:sp>
      <p:pic>
        <p:nvPicPr>
          <p:cNvPr id="3" name="2 Imagen" descr="1320. Pietro Lorenzetti. Virgen, San Francisco, San Juan Evangelista. Iglesia inferior, San Francisco de Asís..jpg"/>
          <p:cNvPicPr>
            <a:picLocks noChangeAspect="1"/>
          </p:cNvPicPr>
          <p:nvPr/>
        </p:nvPicPr>
        <p:blipFill>
          <a:blip r:embed="rId2" cstate="print"/>
          <a:stretch>
            <a:fillRect/>
          </a:stretch>
        </p:blipFill>
        <p:spPr>
          <a:xfrm>
            <a:off x="2007870" y="0"/>
            <a:ext cx="1018413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110068"/>
            <a:ext cx="11591636" cy="660400"/>
          </a:xfrm>
        </p:spPr>
        <p:txBody>
          <a:bodyPr anchor="t">
            <a:normAutofit/>
          </a:bodyPr>
          <a:lstStyle/>
          <a:p>
            <a:pPr algn="ctr"/>
            <a:r>
              <a:rPr lang="it-IT" sz="2400" b="1" dirty="0" smtClean="0"/>
              <a:t>1320. Pietro Lorenzetti. Descenso al Limbo. Iglesia inferior, San Francisco de Asís</a:t>
            </a:r>
            <a:r>
              <a:rPr lang="it-IT" sz="2800" dirty="0" smtClean="0"/>
              <a:t>.</a:t>
            </a:r>
            <a:endParaRPr lang="es-ES" sz="2800" dirty="0"/>
          </a:p>
        </p:txBody>
      </p:sp>
      <p:pic>
        <p:nvPicPr>
          <p:cNvPr id="3" name="2 Imagen" descr="1320. Pietro Lorenzetti. Descenso al Limbo. Iglesia inferior, San Francisco de Asís..jpg"/>
          <p:cNvPicPr>
            <a:picLocks noChangeAspect="1"/>
          </p:cNvPicPr>
          <p:nvPr/>
        </p:nvPicPr>
        <p:blipFill>
          <a:blip r:embed="rId2" cstate="print"/>
          <a:stretch>
            <a:fillRect/>
          </a:stretch>
        </p:blipFill>
        <p:spPr>
          <a:xfrm>
            <a:off x="321734" y="785812"/>
            <a:ext cx="11658600" cy="6072188"/>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6"/>
            <a:ext cx="11515436" cy="566208"/>
          </a:xfrm>
        </p:spPr>
        <p:txBody>
          <a:bodyPr anchor="t">
            <a:normAutofit/>
          </a:bodyPr>
          <a:lstStyle/>
          <a:p>
            <a:pPr algn="ctr"/>
            <a:r>
              <a:rPr lang="es-ES" sz="2800" b="1" dirty="0" smtClean="0"/>
              <a:t>1320. Pietro </a:t>
            </a:r>
            <a:r>
              <a:rPr lang="es-ES" sz="2800" b="1" dirty="0" err="1" smtClean="0"/>
              <a:t>Lorenzetti</a:t>
            </a:r>
            <a:r>
              <a:rPr lang="es-ES" sz="2800" b="1" dirty="0" smtClean="0"/>
              <a:t>. Resurrección. Iglesia inferior, San Francisco de Asís.</a:t>
            </a:r>
            <a:endParaRPr lang="es-ES" sz="2800" b="1" dirty="0"/>
          </a:p>
        </p:txBody>
      </p:sp>
      <p:pic>
        <p:nvPicPr>
          <p:cNvPr id="3" name="2 Imagen" descr="1320. Pietro Lorenzetti. Resurrección. Iglesia inferior, San Francisco de Asís..jpg"/>
          <p:cNvPicPr>
            <a:picLocks noChangeAspect="1"/>
          </p:cNvPicPr>
          <p:nvPr/>
        </p:nvPicPr>
        <p:blipFill>
          <a:blip r:embed="rId2" cstate="print"/>
          <a:stretch>
            <a:fillRect/>
          </a:stretch>
        </p:blipFill>
        <p:spPr>
          <a:xfrm>
            <a:off x="538847" y="914400"/>
            <a:ext cx="11431524" cy="59436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6486236" cy="6285057"/>
          </a:xfrm>
        </p:spPr>
        <p:txBody>
          <a:bodyPr anchor="t">
            <a:normAutofit/>
          </a:bodyPr>
          <a:lstStyle/>
          <a:p>
            <a:r>
              <a:rPr lang="es-ES" sz="2800" dirty="0" smtClean="0"/>
              <a:t>1320. Pietro </a:t>
            </a:r>
            <a:r>
              <a:rPr lang="es-ES" sz="2800" dirty="0" err="1" smtClean="0"/>
              <a:t>Lorenzetti</a:t>
            </a:r>
            <a:r>
              <a:rPr lang="es-ES" sz="2800" dirty="0" smtClean="0"/>
              <a:t>. </a:t>
            </a:r>
            <a:br>
              <a:rPr lang="es-ES" sz="2800" dirty="0" smtClean="0"/>
            </a:br>
            <a:r>
              <a:rPr lang="es-ES" sz="2800" dirty="0" smtClean="0"/>
              <a:t>Deposición. </a:t>
            </a:r>
            <a:br>
              <a:rPr lang="es-ES" sz="2800" dirty="0" smtClean="0"/>
            </a:br>
            <a:r>
              <a:rPr lang="es-ES" sz="2800" dirty="0" smtClean="0"/>
              <a:t>Iglesia inferior, San Francisco de Asís.</a:t>
            </a:r>
            <a:endParaRPr lang="es-ES" sz="2800" dirty="0"/>
          </a:p>
        </p:txBody>
      </p:sp>
      <p:pic>
        <p:nvPicPr>
          <p:cNvPr id="3" name="2 Imagen" descr="1320. Pietro Lorenzetti. Deposición. Iglesia inferior, San Francisco de Asís..jpg"/>
          <p:cNvPicPr>
            <a:picLocks noChangeAspect="1"/>
          </p:cNvPicPr>
          <p:nvPr/>
        </p:nvPicPr>
        <p:blipFill>
          <a:blip r:embed="rId2" cstate="print"/>
          <a:stretch>
            <a:fillRect/>
          </a:stretch>
        </p:blipFill>
        <p:spPr>
          <a:xfrm>
            <a:off x="7399867" y="-8845"/>
            <a:ext cx="4792133" cy="6866845"/>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135468" y="365125"/>
            <a:ext cx="2514600" cy="6285057"/>
          </a:xfrm>
        </p:spPr>
        <p:txBody>
          <a:bodyPr anchor="t">
            <a:normAutofit/>
          </a:bodyPr>
          <a:lstStyle/>
          <a:p>
            <a:r>
              <a:rPr lang="it-IT" sz="2800" dirty="0" smtClean="0"/>
              <a:t>1320. Pietro Lorenzetti. Enterramiento. Iglesia inferior, San Francisco de Asís.</a:t>
            </a:r>
            <a:endParaRPr lang="es-ES" sz="2800" dirty="0"/>
          </a:p>
        </p:txBody>
      </p:sp>
      <p:pic>
        <p:nvPicPr>
          <p:cNvPr id="3" name="2 Imagen" descr="1320. Pietro Lorenzetti. Enterramiento. Iglesia inferior, San Francisco de Asís..jpg"/>
          <p:cNvPicPr>
            <a:picLocks noChangeAspect="1"/>
          </p:cNvPicPr>
          <p:nvPr/>
        </p:nvPicPr>
        <p:blipFill>
          <a:blip r:embed="rId2" cstate="print"/>
          <a:stretch>
            <a:fillRect/>
          </a:stretch>
        </p:blipFill>
        <p:spPr>
          <a:xfrm>
            <a:off x="2631141" y="0"/>
            <a:ext cx="9560859"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186267" y="365125"/>
            <a:ext cx="2328334" cy="6285057"/>
          </a:xfrm>
        </p:spPr>
        <p:txBody>
          <a:bodyPr anchor="t">
            <a:normAutofit/>
          </a:bodyPr>
          <a:lstStyle/>
          <a:p>
            <a:r>
              <a:rPr lang="it-IT" sz="2800" dirty="0" smtClean="0"/>
              <a:t>1320. Pietro Lorenzetti. Santos. Iglesia inferior, San Francisco de Asís.</a:t>
            </a:r>
            <a:endParaRPr lang="es-ES" sz="2800" dirty="0"/>
          </a:p>
        </p:txBody>
      </p:sp>
      <p:pic>
        <p:nvPicPr>
          <p:cNvPr id="3" name="2 Imagen" descr="1320. Pietro Lorenzetti. Santos. Iglesia inferior, San Francisco de Asís..jpg"/>
          <p:cNvPicPr>
            <a:picLocks noChangeAspect="1"/>
          </p:cNvPicPr>
          <p:nvPr/>
        </p:nvPicPr>
        <p:blipFill>
          <a:blip r:embed="rId2" cstate="print"/>
          <a:stretch>
            <a:fillRect/>
          </a:stretch>
        </p:blipFill>
        <p:spPr>
          <a:xfrm>
            <a:off x="2410777" y="0"/>
            <a:ext cx="9781223"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186267"/>
            <a:ext cx="11346103" cy="956733"/>
          </a:xfrm>
        </p:spPr>
        <p:txBody>
          <a:bodyPr anchor="t">
            <a:normAutofit/>
          </a:bodyPr>
          <a:lstStyle/>
          <a:p>
            <a:pPr algn="ctr"/>
            <a:r>
              <a:rPr lang="es-ES" sz="2800" b="1" dirty="0" smtClean="0"/>
              <a:t>1320. Pietro </a:t>
            </a:r>
            <a:r>
              <a:rPr lang="es-ES" sz="2800" b="1" dirty="0" err="1" smtClean="0"/>
              <a:t>Lorenzetti</a:t>
            </a:r>
            <a:r>
              <a:rPr lang="es-ES" sz="2800" b="1" dirty="0" smtClean="0"/>
              <a:t>. Virgen, San Juan Evangelista, San Francisco. </a:t>
            </a:r>
            <a:br>
              <a:rPr lang="es-ES" sz="2800" b="1" dirty="0" smtClean="0"/>
            </a:br>
            <a:r>
              <a:rPr lang="es-ES" sz="2800" b="1" dirty="0" smtClean="0"/>
              <a:t>Iglesia inferior, San Francisco de Asís.</a:t>
            </a:r>
            <a:endParaRPr lang="es-ES" sz="2800" b="1" dirty="0"/>
          </a:p>
        </p:txBody>
      </p:sp>
      <p:pic>
        <p:nvPicPr>
          <p:cNvPr id="3" name="2 Imagen" descr="1320. Pietro Lorenzetti. Virgen, San Juan Evangelista, San Francisco. Iglesia inferior, San Francisco de Asís..jpg"/>
          <p:cNvPicPr>
            <a:picLocks noChangeAspect="1"/>
          </p:cNvPicPr>
          <p:nvPr/>
        </p:nvPicPr>
        <p:blipFill>
          <a:blip r:embed="rId2" cstate="print"/>
          <a:stretch>
            <a:fillRect/>
          </a:stretch>
        </p:blipFill>
        <p:spPr>
          <a:xfrm>
            <a:off x="962660" y="1117600"/>
            <a:ext cx="10619740" cy="57404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5" y="365125"/>
            <a:ext cx="3260436" cy="6285057"/>
          </a:xfrm>
        </p:spPr>
        <p:txBody>
          <a:bodyPr anchor="t">
            <a:normAutofit/>
          </a:bodyPr>
          <a:lstStyle/>
          <a:p>
            <a:r>
              <a:rPr lang="es-ES" sz="2800" b="1" dirty="0" smtClean="0"/>
              <a:t>1320. </a:t>
            </a:r>
            <a:br>
              <a:rPr lang="es-ES" sz="2800" b="1" dirty="0" smtClean="0"/>
            </a:br>
            <a:r>
              <a:rPr lang="es-ES" sz="2800" b="1" dirty="0" smtClean="0"/>
              <a:t>Pietro </a:t>
            </a:r>
            <a:r>
              <a:rPr lang="es-ES" sz="2800" b="1" dirty="0" err="1" smtClean="0"/>
              <a:t>Lorenzetti</a:t>
            </a:r>
            <a:r>
              <a:rPr lang="es-ES" sz="2800" b="1" dirty="0" smtClean="0"/>
              <a:t>. </a:t>
            </a:r>
            <a:br>
              <a:rPr lang="es-ES" sz="2800" b="1" dirty="0" smtClean="0"/>
            </a:br>
            <a:r>
              <a:rPr lang="es-ES" sz="2800" b="1" dirty="0" err="1" smtClean="0"/>
              <a:t>Estigmación</a:t>
            </a:r>
            <a:r>
              <a:rPr lang="es-ES" sz="2800" b="1" dirty="0" smtClean="0"/>
              <a:t> de San Francisco. </a:t>
            </a:r>
            <a:br>
              <a:rPr lang="es-ES" sz="2800" b="1" dirty="0" smtClean="0"/>
            </a:br>
            <a:r>
              <a:rPr lang="es-ES" sz="2800" b="1" dirty="0" smtClean="0"/>
              <a:t>Iglesia inferior, San Francisco de Asís</a:t>
            </a:r>
            <a:r>
              <a:rPr lang="es-ES" sz="2800" dirty="0" smtClean="0"/>
              <a:t>.</a:t>
            </a:r>
            <a:endParaRPr lang="es-ES" sz="2800" dirty="0"/>
          </a:p>
        </p:txBody>
      </p:sp>
      <p:pic>
        <p:nvPicPr>
          <p:cNvPr id="3" name="2 Imagen" descr="1320. Pietro Lorenzetti. Estigmación de San Francisco. Iglesia inferior, San Francisco de Asís..jpg"/>
          <p:cNvPicPr>
            <a:picLocks noChangeAspect="1"/>
          </p:cNvPicPr>
          <p:nvPr/>
        </p:nvPicPr>
        <p:blipFill>
          <a:blip r:embed="rId2" cstate="print"/>
          <a:stretch>
            <a:fillRect/>
          </a:stretch>
        </p:blipFill>
        <p:spPr>
          <a:xfrm>
            <a:off x="3620242" y="0"/>
            <a:ext cx="8461692"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xmlns="" val="4815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6706369" cy="6285057"/>
          </a:xfrm>
        </p:spPr>
        <p:txBody>
          <a:bodyPr anchor="t">
            <a:normAutofit/>
          </a:bodyPr>
          <a:lstStyle/>
          <a:p>
            <a:r>
              <a:rPr lang="it-IT" sz="2800" dirty="0" smtClean="0"/>
              <a:t>1320. </a:t>
            </a:r>
            <a:br>
              <a:rPr lang="it-IT" sz="2800" dirty="0" smtClean="0"/>
            </a:br>
            <a:r>
              <a:rPr lang="it-IT" sz="2800" dirty="0" smtClean="0"/>
              <a:t>Pietro Lorenzetti. </a:t>
            </a:r>
            <a:br>
              <a:rPr lang="it-IT" sz="2800" dirty="0" smtClean="0"/>
            </a:br>
            <a:r>
              <a:rPr lang="it-IT" sz="2800" dirty="0" smtClean="0"/>
              <a:t>Crucifijo. </a:t>
            </a:r>
            <a:br>
              <a:rPr lang="it-IT" sz="2800" dirty="0" smtClean="0"/>
            </a:br>
            <a:r>
              <a:rPr lang="it-IT" sz="2800" dirty="0" smtClean="0"/>
              <a:t>Museo Diocesano, Cortona.</a:t>
            </a:r>
            <a:endParaRPr lang="es-ES" sz="2800" dirty="0"/>
          </a:p>
        </p:txBody>
      </p:sp>
      <p:pic>
        <p:nvPicPr>
          <p:cNvPr id="3" name="2 Imagen" descr="1320. Pietro Lorenzetti. Crucifijo. Museo Diocesano, Cortona..jpg"/>
          <p:cNvPicPr>
            <a:picLocks noChangeAspect="1"/>
          </p:cNvPicPr>
          <p:nvPr/>
        </p:nvPicPr>
        <p:blipFill>
          <a:blip r:embed="rId2" cstate="print"/>
          <a:stretch>
            <a:fillRect/>
          </a:stretch>
        </p:blipFill>
        <p:spPr>
          <a:xfrm>
            <a:off x="7289800" y="-5080"/>
            <a:ext cx="4902200" cy="686308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5258569" cy="6285057"/>
          </a:xfrm>
        </p:spPr>
        <p:txBody>
          <a:bodyPr anchor="t">
            <a:normAutofit/>
          </a:bodyPr>
          <a:lstStyle/>
          <a:p>
            <a:r>
              <a:rPr lang="es-ES" sz="2800" dirty="0" smtClean="0"/>
              <a:t>1320. </a:t>
            </a:r>
            <a:br>
              <a:rPr lang="es-ES" sz="2800" dirty="0" smtClean="0"/>
            </a:br>
            <a:r>
              <a:rPr lang="es-ES" sz="2800" dirty="0" smtClean="0"/>
              <a:t>Pietro </a:t>
            </a:r>
            <a:r>
              <a:rPr lang="es-ES" sz="2800" dirty="0" err="1" smtClean="0"/>
              <a:t>Lorenzetti</a:t>
            </a:r>
            <a:r>
              <a:rPr lang="es-ES" sz="2800" dirty="0" smtClean="0"/>
              <a:t>. </a:t>
            </a:r>
            <a:br>
              <a:rPr lang="es-ES" sz="2800" dirty="0" smtClean="0"/>
            </a:br>
            <a:r>
              <a:rPr lang="es-ES" sz="2800" dirty="0" smtClean="0"/>
              <a:t>Virgen con niño, Anunciación, Santos. </a:t>
            </a:r>
            <a:br>
              <a:rPr lang="es-ES" sz="2800" dirty="0" smtClean="0"/>
            </a:br>
            <a:r>
              <a:rPr lang="es-ES" sz="2800" dirty="0" err="1" smtClean="0"/>
              <a:t>Pieve</a:t>
            </a:r>
            <a:r>
              <a:rPr lang="es-ES" sz="2800" dirty="0" smtClean="0"/>
              <a:t> de Santa </a:t>
            </a:r>
            <a:r>
              <a:rPr lang="es-ES" sz="2800" dirty="0" err="1" smtClean="0"/>
              <a:t>Maria</a:t>
            </a:r>
            <a:r>
              <a:rPr lang="es-ES" sz="2800" dirty="0" smtClean="0"/>
              <a:t>, Arezzo.</a:t>
            </a:r>
            <a:endParaRPr lang="es-ES" sz="2800" dirty="0"/>
          </a:p>
        </p:txBody>
      </p:sp>
      <p:pic>
        <p:nvPicPr>
          <p:cNvPr id="3" name="2 Imagen" descr="1320. Pietro Lorenzetti. Virgen con niño, Anunciación, Santos. Pieve de Santa Maria, Arezzo..jpg"/>
          <p:cNvPicPr>
            <a:picLocks noChangeAspect="1"/>
          </p:cNvPicPr>
          <p:nvPr/>
        </p:nvPicPr>
        <p:blipFill>
          <a:blip r:embed="rId2" cstate="print"/>
          <a:stretch>
            <a:fillRect/>
          </a:stretch>
        </p:blipFill>
        <p:spPr>
          <a:xfrm>
            <a:off x="5748867" y="9870"/>
            <a:ext cx="6443133" cy="684813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6968836" cy="6285057"/>
          </a:xfrm>
        </p:spPr>
        <p:txBody>
          <a:bodyPr anchor="t">
            <a:normAutofit/>
          </a:bodyPr>
          <a:lstStyle/>
          <a:p>
            <a:r>
              <a:rPr lang="it-IT" sz="2800" dirty="0" smtClean="0"/>
              <a:t>1320. </a:t>
            </a:r>
            <a:br>
              <a:rPr lang="it-IT" sz="2800" dirty="0" smtClean="0"/>
            </a:br>
            <a:r>
              <a:rPr lang="it-IT" sz="2800" dirty="0" smtClean="0"/>
              <a:t>Pietro Lorenzetti. </a:t>
            </a:r>
            <a:br>
              <a:rPr lang="it-IT" sz="2800" dirty="0" smtClean="0"/>
            </a:br>
            <a:r>
              <a:rPr lang="it-IT" sz="2800" dirty="0" smtClean="0"/>
              <a:t>Virgen con niño. </a:t>
            </a:r>
            <a:br>
              <a:rPr lang="it-IT" sz="2800" dirty="0" smtClean="0"/>
            </a:br>
            <a:r>
              <a:rPr lang="it-IT" sz="2800" dirty="0" smtClean="0"/>
              <a:t>Museo Diocesano, Cortona.</a:t>
            </a:r>
            <a:endParaRPr lang="es-ES" sz="2800" dirty="0"/>
          </a:p>
        </p:txBody>
      </p:sp>
      <p:pic>
        <p:nvPicPr>
          <p:cNvPr id="3" name="2 Imagen" descr="1320. Pietro Lorenzetti. Virgen con niño. Museo Diocesano, Cortona..jpg"/>
          <p:cNvPicPr>
            <a:picLocks noChangeAspect="1"/>
          </p:cNvPicPr>
          <p:nvPr/>
        </p:nvPicPr>
        <p:blipFill>
          <a:blip r:embed="rId2" cstate="print"/>
          <a:stretch>
            <a:fillRect/>
          </a:stretch>
        </p:blipFill>
        <p:spPr>
          <a:xfrm>
            <a:off x="7696200" y="-9335"/>
            <a:ext cx="4495800" cy="6867335"/>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421303" cy="6285057"/>
          </a:xfrm>
        </p:spPr>
        <p:txBody>
          <a:bodyPr anchor="t">
            <a:normAutofit/>
          </a:bodyPr>
          <a:lstStyle/>
          <a:p>
            <a:r>
              <a:rPr lang="es-ES" sz="2800" dirty="0" smtClean="0"/>
              <a:t>1328 - 1329. </a:t>
            </a:r>
            <a:br>
              <a:rPr lang="es-ES" sz="2800" dirty="0" smtClean="0"/>
            </a:br>
            <a:r>
              <a:rPr lang="es-ES" sz="2800" dirty="0" smtClean="0"/>
              <a:t>Pietro </a:t>
            </a:r>
            <a:r>
              <a:rPr lang="es-ES" sz="2800" dirty="0" err="1" smtClean="0"/>
              <a:t>Lorenzetti</a:t>
            </a:r>
            <a:r>
              <a:rPr lang="es-ES" sz="2800" dirty="0" smtClean="0"/>
              <a:t>. </a:t>
            </a:r>
            <a:br>
              <a:rPr lang="es-ES" sz="2800" dirty="0" smtClean="0"/>
            </a:br>
            <a:r>
              <a:rPr lang="es-ES" sz="2800" dirty="0" smtClean="0"/>
              <a:t>Aprobación del nuevo hábito Carmelita por el Papa Honorio IV. Pinacoteca </a:t>
            </a:r>
            <a:r>
              <a:rPr lang="es-ES" sz="2800" dirty="0" err="1" smtClean="0"/>
              <a:t>Nazionale</a:t>
            </a:r>
            <a:r>
              <a:rPr lang="es-ES" sz="2800" dirty="0" smtClean="0"/>
              <a:t>, Siena.</a:t>
            </a:r>
            <a:endParaRPr lang="es-ES" sz="2800" dirty="0"/>
          </a:p>
        </p:txBody>
      </p:sp>
      <p:pic>
        <p:nvPicPr>
          <p:cNvPr id="3" name="2 Imagen" descr="1328 - 1329. Pietro Lorenzetti. Aprobación del nuevo hábito Carmelita por el Papa Honorio IV. Pinacoteca Nazionale, Siena..jpg"/>
          <p:cNvPicPr>
            <a:picLocks noChangeAspect="1"/>
          </p:cNvPicPr>
          <p:nvPr/>
        </p:nvPicPr>
        <p:blipFill>
          <a:blip r:embed="rId2" cstate="print"/>
          <a:stretch>
            <a:fillRect/>
          </a:stretch>
        </p:blipFill>
        <p:spPr>
          <a:xfrm>
            <a:off x="3741420" y="0"/>
            <a:ext cx="845058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228600" y="365125"/>
            <a:ext cx="3623733" cy="6285057"/>
          </a:xfrm>
        </p:spPr>
        <p:txBody>
          <a:bodyPr anchor="t">
            <a:normAutofit/>
          </a:bodyPr>
          <a:lstStyle/>
          <a:p>
            <a:r>
              <a:rPr lang="es-ES" sz="2800" dirty="0" smtClean="0"/>
              <a:t>1328 - 1329. </a:t>
            </a:r>
            <a:br>
              <a:rPr lang="es-ES" sz="2800" dirty="0" smtClean="0"/>
            </a:br>
            <a:r>
              <a:rPr lang="es-ES" sz="2800" dirty="0" smtClean="0"/>
              <a:t>Pietro </a:t>
            </a:r>
            <a:r>
              <a:rPr lang="es-ES" sz="2800" dirty="0" err="1" smtClean="0"/>
              <a:t>Lorenzetti</a:t>
            </a:r>
            <a:r>
              <a:rPr lang="es-ES" sz="2800" dirty="0" smtClean="0"/>
              <a:t>. </a:t>
            </a:r>
            <a:br>
              <a:rPr lang="es-ES" sz="2800" dirty="0" smtClean="0"/>
            </a:br>
            <a:r>
              <a:rPr lang="es-ES" sz="2800" dirty="0" smtClean="0"/>
              <a:t>El Papa entrega la bula a los Carmelitas. </a:t>
            </a:r>
            <a:br>
              <a:rPr lang="es-ES" sz="2800" dirty="0" smtClean="0"/>
            </a:br>
            <a:r>
              <a:rPr lang="es-ES" sz="2800" dirty="0" smtClean="0"/>
              <a:t>Pinacoteca </a:t>
            </a:r>
            <a:r>
              <a:rPr lang="es-ES" sz="2800" dirty="0" err="1" smtClean="0"/>
              <a:t>Nazionale</a:t>
            </a:r>
            <a:r>
              <a:rPr lang="es-ES" sz="2800" dirty="0" smtClean="0"/>
              <a:t>, Siena.</a:t>
            </a:r>
            <a:endParaRPr lang="es-ES" sz="2800" dirty="0"/>
          </a:p>
        </p:txBody>
      </p:sp>
      <p:pic>
        <p:nvPicPr>
          <p:cNvPr id="3" name="2 Imagen" descr="1328 - 1329. Pietro Lorenzetti. El Papa entrega la bula a los Carmelitas. Pinacoteca Nazionale, Siena..jpg"/>
          <p:cNvPicPr>
            <a:picLocks noChangeAspect="1"/>
          </p:cNvPicPr>
          <p:nvPr/>
        </p:nvPicPr>
        <p:blipFill>
          <a:blip r:embed="rId2" cstate="print"/>
          <a:stretch>
            <a:fillRect/>
          </a:stretch>
        </p:blipFill>
        <p:spPr>
          <a:xfrm>
            <a:off x="3832860" y="0"/>
            <a:ext cx="835914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5" y="365125"/>
            <a:ext cx="3235036" cy="6285057"/>
          </a:xfrm>
        </p:spPr>
        <p:txBody>
          <a:bodyPr anchor="t">
            <a:normAutofit/>
          </a:bodyPr>
          <a:lstStyle/>
          <a:p>
            <a:r>
              <a:rPr lang="it-IT" sz="2800" dirty="0" smtClean="0"/>
              <a:t>1328 - 1329. </a:t>
            </a:r>
            <a:br>
              <a:rPr lang="it-IT" sz="2800" dirty="0" smtClean="0"/>
            </a:br>
            <a:r>
              <a:rPr lang="it-IT" sz="2800" dirty="0" smtClean="0"/>
              <a:t>Pietro Lorenzetti. </a:t>
            </a:r>
            <a:br>
              <a:rPr lang="it-IT" sz="2800" dirty="0" smtClean="0"/>
            </a:br>
            <a:r>
              <a:rPr lang="it-IT" sz="2800" dirty="0" smtClean="0"/>
              <a:t>Anunciación a Sobac. </a:t>
            </a:r>
            <a:br>
              <a:rPr lang="it-IT" sz="2800" dirty="0" smtClean="0"/>
            </a:br>
            <a:r>
              <a:rPr lang="it-IT" sz="2800" dirty="0" smtClean="0"/>
              <a:t>Pinacoteca Nazionale, Siena.</a:t>
            </a:r>
            <a:endParaRPr lang="es-ES" sz="2800" dirty="0"/>
          </a:p>
        </p:txBody>
      </p:sp>
      <p:pic>
        <p:nvPicPr>
          <p:cNvPr id="3" name="2 Imagen" descr="1328 - 1329. Pietro Lorenzetti. Anunciación a Sobac. Pinacoteca Nazionale, Siena..jpg"/>
          <p:cNvPicPr>
            <a:picLocks noChangeAspect="1"/>
          </p:cNvPicPr>
          <p:nvPr/>
        </p:nvPicPr>
        <p:blipFill>
          <a:blip r:embed="rId2" cstate="print"/>
          <a:stretch>
            <a:fillRect/>
          </a:stretch>
        </p:blipFill>
        <p:spPr>
          <a:xfrm>
            <a:off x="3726180" y="0"/>
            <a:ext cx="846582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235036" cy="6285057"/>
          </a:xfrm>
        </p:spPr>
        <p:txBody>
          <a:bodyPr anchor="t">
            <a:normAutofit/>
          </a:bodyPr>
          <a:lstStyle/>
          <a:p>
            <a:r>
              <a:rPr lang="es-ES" sz="2800" dirty="0" smtClean="0"/>
              <a:t>1328 - 1329. </a:t>
            </a:r>
            <a:br>
              <a:rPr lang="es-ES" sz="2800" dirty="0" smtClean="0"/>
            </a:br>
            <a:r>
              <a:rPr lang="es-ES" sz="2800" dirty="0" smtClean="0"/>
              <a:t>Pietro </a:t>
            </a:r>
            <a:r>
              <a:rPr lang="es-ES" sz="2800" dirty="0" err="1" smtClean="0"/>
              <a:t>Lorenzetti</a:t>
            </a:r>
            <a:r>
              <a:rPr lang="es-ES" sz="2800" dirty="0" smtClean="0"/>
              <a:t>. </a:t>
            </a:r>
            <a:br>
              <a:rPr lang="es-ES" sz="2800" dirty="0" smtClean="0"/>
            </a:br>
            <a:r>
              <a:rPr lang="es-ES" sz="2800" dirty="0" smtClean="0"/>
              <a:t>Ermitaños en la fuente de Elías. </a:t>
            </a:r>
            <a:br>
              <a:rPr lang="es-ES" sz="2800" dirty="0" smtClean="0"/>
            </a:br>
            <a:r>
              <a:rPr lang="es-ES" sz="2800" dirty="0" smtClean="0"/>
              <a:t>Pinacoteca </a:t>
            </a:r>
            <a:r>
              <a:rPr lang="es-ES" sz="2800" dirty="0" err="1" smtClean="0"/>
              <a:t>Nazionale</a:t>
            </a:r>
            <a:r>
              <a:rPr lang="es-ES" sz="2800" dirty="0" smtClean="0"/>
              <a:t>, Siena.</a:t>
            </a:r>
            <a:endParaRPr lang="es-ES" sz="2800" dirty="0"/>
          </a:p>
        </p:txBody>
      </p:sp>
      <p:pic>
        <p:nvPicPr>
          <p:cNvPr id="3" name="2 Imagen" descr="1328 - 1329. Pietro Lorenzetti. Ermitaños en la fuente de Elías. Pinacoteca Nazionale, Siena..jpg"/>
          <p:cNvPicPr>
            <a:picLocks noChangeAspect="1"/>
          </p:cNvPicPr>
          <p:nvPr/>
        </p:nvPicPr>
        <p:blipFill>
          <a:blip r:embed="rId2" cstate="print"/>
          <a:stretch>
            <a:fillRect/>
          </a:stretch>
        </p:blipFill>
        <p:spPr>
          <a:xfrm>
            <a:off x="3741420" y="0"/>
            <a:ext cx="845058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6071369" cy="6285057"/>
          </a:xfrm>
        </p:spPr>
        <p:txBody>
          <a:bodyPr anchor="t">
            <a:normAutofit/>
          </a:bodyPr>
          <a:lstStyle/>
          <a:p>
            <a:r>
              <a:rPr lang="it-IT" sz="2800" b="1" dirty="0" smtClean="0"/>
              <a:t>1328 - 1329. </a:t>
            </a:r>
            <a:br>
              <a:rPr lang="it-IT" sz="2800" b="1" dirty="0" smtClean="0"/>
            </a:br>
            <a:r>
              <a:rPr lang="it-IT" sz="2800" b="1" dirty="0" smtClean="0"/>
              <a:t>Pietro Lorenzetti. </a:t>
            </a:r>
            <a:br>
              <a:rPr lang="it-IT" sz="2800" b="1" dirty="0" smtClean="0"/>
            </a:br>
            <a:r>
              <a:rPr lang="it-IT" sz="2800" b="1" dirty="0" smtClean="0"/>
              <a:t>Virgen, San Nicolas, Profeta Elías. </a:t>
            </a:r>
            <a:br>
              <a:rPr lang="it-IT" sz="2800" b="1" dirty="0" smtClean="0"/>
            </a:br>
            <a:r>
              <a:rPr lang="it-IT" sz="2800" b="1" dirty="0" smtClean="0"/>
              <a:t>Pinacoteca Nazionale, Siena.</a:t>
            </a:r>
            <a:endParaRPr lang="es-ES" sz="2800" b="1" dirty="0"/>
          </a:p>
        </p:txBody>
      </p:sp>
      <p:pic>
        <p:nvPicPr>
          <p:cNvPr id="3" name="2 Imagen" descr="1328 - 1329. Pietro Lorenzetti. Virgen, San Nicolas, Profeta Elías. Pinacoteca Nazionale, Siena..jpg"/>
          <p:cNvPicPr>
            <a:picLocks noChangeAspect="1"/>
          </p:cNvPicPr>
          <p:nvPr/>
        </p:nvPicPr>
        <p:blipFill>
          <a:blip r:embed="rId2" cstate="print"/>
          <a:stretch>
            <a:fillRect/>
          </a:stretch>
        </p:blipFill>
        <p:spPr>
          <a:xfrm>
            <a:off x="6951133" y="-277"/>
            <a:ext cx="5240867" cy="6858277"/>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11269903" cy="1743075"/>
          </a:xfrm>
        </p:spPr>
        <p:txBody>
          <a:bodyPr anchor="t">
            <a:normAutofit/>
          </a:bodyPr>
          <a:lstStyle/>
          <a:p>
            <a:pPr algn="ctr"/>
            <a:r>
              <a:rPr lang="it-IT" sz="2800" b="1" dirty="0" smtClean="0"/>
              <a:t>1328 - 1329. Pietro Lorenzetti. San Alberto presenta la regla a los Carmelitas. </a:t>
            </a:r>
            <a:br>
              <a:rPr lang="it-IT" sz="2800" b="1" dirty="0" smtClean="0"/>
            </a:br>
            <a:r>
              <a:rPr lang="it-IT" sz="2800" b="1" dirty="0" smtClean="0"/>
              <a:t>Pinacoteca Nazionale, Siena.</a:t>
            </a:r>
            <a:endParaRPr lang="es-ES" sz="2800" b="1" dirty="0"/>
          </a:p>
        </p:txBody>
      </p:sp>
      <p:pic>
        <p:nvPicPr>
          <p:cNvPr id="3" name="2 Imagen" descr="1328 - 1329. Pietro Lorenzetti. San Alberto presenta la regla a los Carmelitas. Pinacoteca Nazionale, Siena..jpg"/>
          <p:cNvPicPr>
            <a:picLocks noChangeAspect="1"/>
          </p:cNvPicPr>
          <p:nvPr/>
        </p:nvPicPr>
        <p:blipFill>
          <a:blip r:embed="rId2" cstate="print"/>
          <a:stretch>
            <a:fillRect/>
          </a:stretch>
        </p:blipFill>
        <p:spPr>
          <a:xfrm>
            <a:off x="-1" y="3048000"/>
            <a:ext cx="12182399" cy="2915074"/>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5986703" cy="6285057"/>
          </a:xfrm>
        </p:spPr>
        <p:txBody>
          <a:bodyPr anchor="t">
            <a:normAutofit/>
          </a:bodyPr>
          <a:lstStyle/>
          <a:p>
            <a:r>
              <a:rPr lang="it-IT" sz="2800" b="1" dirty="0" smtClean="0"/>
              <a:t>c. 1330.</a:t>
            </a:r>
            <a:br>
              <a:rPr lang="it-IT" sz="2800" b="1" dirty="0" smtClean="0"/>
            </a:br>
            <a:r>
              <a:rPr lang="it-IT" sz="2800" b="1" dirty="0" smtClean="0"/>
              <a:t>Pietro </a:t>
            </a:r>
            <a:r>
              <a:rPr lang="it-IT" sz="2800" b="1" dirty="0" smtClean="0"/>
              <a:t>Lorenzetti. </a:t>
            </a:r>
            <a:r>
              <a:rPr lang="it-IT" sz="2800" b="1" dirty="0" smtClean="0"/>
              <a:t/>
            </a:r>
            <a:br>
              <a:rPr lang="it-IT" sz="2800" b="1" dirty="0" smtClean="0"/>
            </a:br>
            <a:r>
              <a:rPr lang="it-IT" sz="2800" b="1" dirty="0" smtClean="0"/>
              <a:t>Madonna </a:t>
            </a:r>
            <a:r>
              <a:rPr lang="it-IT" sz="2800" b="1" dirty="0" smtClean="0"/>
              <a:t>dei </a:t>
            </a:r>
            <a:r>
              <a:rPr lang="it-IT" sz="2800" b="1" dirty="0" smtClean="0"/>
              <a:t>Tramonti.</a:t>
            </a:r>
            <a:br>
              <a:rPr lang="it-IT" sz="2800" b="1" dirty="0" smtClean="0"/>
            </a:br>
            <a:r>
              <a:rPr lang="it-IT" sz="2800" b="1" dirty="0" smtClean="0"/>
              <a:t>Fresco </a:t>
            </a:r>
            <a:r>
              <a:rPr lang="it-IT" sz="2800" b="1" dirty="0" smtClean="0"/>
              <a:t>en la Basílica de San Francisco, </a:t>
            </a:r>
            <a:r>
              <a:rPr lang="it-IT" sz="2800" b="1" dirty="0" smtClean="0"/>
              <a:t>Asís.</a:t>
            </a:r>
            <a:endParaRPr lang="es-ES" sz="2800" b="1" dirty="0"/>
          </a:p>
        </p:txBody>
      </p:sp>
      <p:pic>
        <p:nvPicPr>
          <p:cNvPr id="3" name="2 Imagen" descr="Pietro Lorenzetti. Madonna dei Tramonti (Fresco en la Basílica de San Francisco, Asís)..jpg"/>
          <p:cNvPicPr>
            <a:picLocks noChangeAspect="1"/>
          </p:cNvPicPr>
          <p:nvPr/>
        </p:nvPicPr>
        <p:blipFill>
          <a:blip r:embed="rId2" cstate="print"/>
          <a:stretch>
            <a:fillRect/>
          </a:stretch>
        </p:blipFill>
        <p:spPr>
          <a:xfrm>
            <a:off x="6672483" y="0"/>
            <a:ext cx="5519517" cy="6858000"/>
          </a:xfrm>
          <a:prstGeom prst="rect">
            <a:avLst/>
          </a:prstGeom>
        </p:spPr>
      </p:pic>
    </p:spTree>
    <p:extLst>
      <p:ext uri="{BB962C8B-B14F-4D97-AF65-F5344CB8AC3E}">
        <p14:creationId xmlns:p14="http://schemas.microsoft.com/office/powerpoint/2010/main" xmlns="" val="3160799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2896369" cy="6285057"/>
          </a:xfrm>
        </p:spPr>
        <p:txBody>
          <a:bodyPr anchor="t">
            <a:normAutofit/>
          </a:bodyPr>
          <a:lstStyle/>
          <a:p>
            <a:r>
              <a:rPr lang="it-IT" sz="2800" dirty="0" smtClean="0"/>
              <a:t>1330s. </a:t>
            </a:r>
            <a:br>
              <a:rPr lang="it-IT" sz="2800" dirty="0" smtClean="0"/>
            </a:br>
            <a:r>
              <a:rPr lang="it-IT" sz="2800" dirty="0" smtClean="0"/>
              <a:t>Pietro Lorenzetti</a:t>
            </a:r>
            <a:r>
              <a:rPr lang="it-IT" sz="2800" dirty="0" smtClean="0"/>
              <a:t>. Crucifixión. </a:t>
            </a:r>
            <a:br>
              <a:rPr lang="it-IT" sz="2800" dirty="0" smtClean="0"/>
            </a:br>
            <a:r>
              <a:rPr lang="it-IT" sz="2800" dirty="0" smtClean="0"/>
              <a:t>San Francesco, Siena.</a:t>
            </a:r>
            <a:endParaRPr lang="es-ES" sz="2800" dirty="0"/>
          </a:p>
        </p:txBody>
      </p:sp>
      <p:pic>
        <p:nvPicPr>
          <p:cNvPr id="3" name="2 Imagen" descr="Pietro Lorenzetti. Crucifixión. San Francesco, Siena..jpg"/>
          <p:cNvPicPr>
            <a:picLocks noChangeAspect="1"/>
          </p:cNvPicPr>
          <p:nvPr/>
        </p:nvPicPr>
        <p:blipFill>
          <a:blip r:embed="rId2" cstate="print"/>
          <a:stretch>
            <a:fillRect/>
          </a:stretch>
        </p:blipFill>
        <p:spPr>
          <a:xfrm>
            <a:off x="3237049" y="0"/>
            <a:ext cx="8954951" cy="6858000"/>
          </a:xfrm>
          <a:prstGeom prst="rect">
            <a:avLst/>
          </a:prstGeom>
        </p:spPr>
      </p:pic>
    </p:spTree>
    <p:extLst>
      <p:ext uri="{BB962C8B-B14F-4D97-AF65-F5344CB8AC3E}">
        <p14:creationId xmlns:p14="http://schemas.microsoft.com/office/powerpoint/2010/main" xmlns="" val="3160799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5080769" cy="6285057"/>
          </a:xfrm>
        </p:spPr>
        <p:txBody>
          <a:bodyPr anchor="t">
            <a:normAutofit/>
          </a:bodyPr>
          <a:lstStyle/>
          <a:p>
            <a:r>
              <a:rPr lang="es-ES" sz="2800" dirty="0" smtClean="0"/>
              <a:t>1335 - 1342. Pietro </a:t>
            </a:r>
            <a:r>
              <a:rPr lang="es-ES" sz="2800" dirty="0" err="1" smtClean="0"/>
              <a:t>Lorenzetti</a:t>
            </a:r>
            <a:r>
              <a:rPr lang="es-ES" sz="2800" dirty="0" smtClean="0"/>
              <a:t>. San Sabino ante la gobernadora romana de la Toscana. </a:t>
            </a:r>
            <a:r>
              <a:rPr lang="es-ES" sz="2800" dirty="0" err="1" smtClean="0"/>
              <a:t>National</a:t>
            </a:r>
            <a:r>
              <a:rPr lang="es-ES" sz="2800" dirty="0" smtClean="0"/>
              <a:t> </a:t>
            </a:r>
            <a:r>
              <a:rPr lang="es-ES" sz="2800" dirty="0" err="1" smtClean="0"/>
              <a:t>Gallery</a:t>
            </a:r>
            <a:r>
              <a:rPr lang="es-ES" sz="2800" dirty="0" smtClean="0"/>
              <a:t>, Londres.</a:t>
            </a:r>
            <a:endParaRPr lang="es-ES" sz="2800" dirty="0"/>
          </a:p>
        </p:txBody>
      </p:sp>
      <p:pic>
        <p:nvPicPr>
          <p:cNvPr id="3" name="2 Imagen" descr="1335 - 1342. Pietro Lorenzetti. San Sabino ante la gobernadora romana de la Toscana. National Gallery, Londres..jpg"/>
          <p:cNvPicPr>
            <a:picLocks noChangeAspect="1"/>
          </p:cNvPicPr>
          <p:nvPr/>
        </p:nvPicPr>
        <p:blipFill>
          <a:blip r:embed="rId2" cstate="print"/>
          <a:stretch>
            <a:fillRect/>
          </a:stretch>
        </p:blipFill>
        <p:spPr>
          <a:xfrm>
            <a:off x="6054090" y="0"/>
            <a:ext cx="6137910"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7959436" cy="6285057"/>
          </a:xfrm>
        </p:spPr>
        <p:txBody>
          <a:bodyPr anchor="t">
            <a:normAutofit/>
          </a:bodyPr>
          <a:lstStyle/>
          <a:p>
            <a:r>
              <a:rPr lang="it-IT" sz="3200" b="1" dirty="0" smtClean="0"/>
              <a:t>1336 – 1337.</a:t>
            </a:r>
            <a:br>
              <a:rPr lang="it-IT" sz="3200" b="1" dirty="0" smtClean="0"/>
            </a:br>
            <a:r>
              <a:rPr lang="it-IT" sz="3200" b="1" dirty="0" smtClean="0"/>
              <a:t>Pietro </a:t>
            </a:r>
            <a:r>
              <a:rPr lang="it-IT" sz="3200" b="1" dirty="0" smtClean="0"/>
              <a:t>Lorenzetti. </a:t>
            </a:r>
            <a:r>
              <a:rPr lang="it-IT" sz="3200" b="1" dirty="0" smtClean="0"/>
              <a:t/>
            </a:r>
            <a:br>
              <a:rPr lang="it-IT" sz="3200" b="1" dirty="0" smtClean="0"/>
            </a:br>
            <a:r>
              <a:rPr lang="it-IT" sz="3200" b="1" dirty="0" smtClean="0"/>
              <a:t>Cristo </a:t>
            </a:r>
            <a:r>
              <a:rPr lang="it-IT" sz="3200" b="1" dirty="0" smtClean="0"/>
              <a:t>resucitado. </a:t>
            </a:r>
            <a:r>
              <a:rPr lang="it-IT" sz="3200" b="1" dirty="0" smtClean="0"/>
              <a:t/>
            </a:r>
            <a:br>
              <a:rPr lang="it-IT" sz="3200" b="1" dirty="0" smtClean="0"/>
            </a:br>
            <a:r>
              <a:rPr lang="it-IT" sz="3200" b="1" dirty="0" smtClean="0"/>
              <a:t>Museo dell'Opera del Duomo, </a:t>
            </a:r>
            <a:r>
              <a:rPr lang="it-IT" sz="3200" b="1" dirty="0" smtClean="0"/>
              <a:t>Siena.</a:t>
            </a:r>
            <a:endParaRPr lang="es-ES" sz="3200" b="1" dirty="0"/>
          </a:p>
        </p:txBody>
      </p:sp>
      <p:pic>
        <p:nvPicPr>
          <p:cNvPr id="3" name="2 Imagen" descr="Pietro Lorenzetti. Cristo resucitado. San Francesco, Siena..jpg"/>
          <p:cNvPicPr>
            <a:picLocks noChangeAspect="1"/>
          </p:cNvPicPr>
          <p:nvPr/>
        </p:nvPicPr>
        <p:blipFill>
          <a:blip r:embed="rId2" cstate="print"/>
          <a:stretch>
            <a:fillRect/>
          </a:stretch>
        </p:blipFill>
        <p:spPr>
          <a:xfrm>
            <a:off x="8500533" y="9267"/>
            <a:ext cx="3691467" cy="6848733"/>
          </a:xfrm>
          <a:prstGeom prst="rect">
            <a:avLst/>
          </a:prstGeom>
        </p:spPr>
      </p:pic>
    </p:spTree>
    <p:extLst>
      <p:ext uri="{BB962C8B-B14F-4D97-AF65-F5344CB8AC3E}">
        <p14:creationId xmlns:p14="http://schemas.microsoft.com/office/powerpoint/2010/main" xmlns="" val="3160799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5639569" cy="6285057"/>
          </a:xfrm>
        </p:spPr>
        <p:txBody>
          <a:bodyPr anchor="t">
            <a:normAutofit/>
          </a:bodyPr>
          <a:lstStyle/>
          <a:p>
            <a:r>
              <a:rPr lang="it-IT" sz="2800" dirty="0" smtClean="0"/>
              <a:t>1336 - 1340. </a:t>
            </a:r>
            <a:br>
              <a:rPr lang="it-IT" sz="2800" dirty="0" smtClean="0"/>
            </a:br>
            <a:r>
              <a:rPr lang="it-IT" sz="2800" dirty="0" smtClean="0"/>
              <a:t>Pietro Lorenzetti. </a:t>
            </a:r>
            <a:br>
              <a:rPr lang="it-IT" sz="2800" dirty="0" smtClean="0"/>
            </a:br>
            <a:r>
              <a:rPr lang="it-IT" sz="2800" dirty="0" smtClean="0"/>
              <a:t>Figura femenina coronada. </a:t>
            </a:r>
            <a:br>
              <a:rPr lang="it-IT" sz="2800" dirty="0" smtClean="0"/>
            </a:br>
            <a:r>
              <a:rPr lang="it-IT" sz="2800" dirty="0" smtClean="0"/>
              <a:t>National Gallery, Londres.</a:t>
            </a:r>
            <a:endParaRPr lang="es-ES" sz="2800" dirty="0"/>
          </a:p>
        </p:txBody>
      </p:sp>
      <p:pic>
        <p:nvPicPr>
          <p:cNvPr id="3" name="2 Imagen" descr="1336 - 1340. Pietro Lorenzetti. Figura femenina coronada. National Gallery, Londres..jpg"/>
          <p:cNvPicPr>
            <a:picLocks noChangeAspect="1"/>
          </p:cNvPicPr>
          <p:nvPr/>
        </p:nvPicPr>
        <p:blipFill>
          <a:blip r:embed="rId2" cstate="print"/>
          <a:stretch>
            <a:fillRect/>
          </a:stretch>
        </p:blipFill>
        <p:spPr>
          <a:xfrm>
            <a:off x="6381404" y="0"/>
            <a:ext cx="5810596" cy="6858000"/>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5614169" cy="6285057"/>
          </a:xfrm>
        </p:spPr>
        <p:txBody>
          <a:bodyPr anchor="t">
            <a:normAutofit/>
          </a:bodyPr>
          <a:lstStyle/>
          <a:p>
            <a:r>
              <a:rPr lang="it-IT" sz="2800" dirty="0" smtClean="0"/>
              <a:t>1336 - 1340. </a:t>
            </a:r>
            <a:br>
              <a:rPr lang="it-IT" sz="2800" dirty="0" smtClean="0"/>
            </a:br>
            <a:r>
              <a:rPr lang="it-IT" sz="2800" dirty="0" smtClean="0"/>
              <a:t>Pietro Lorenzetti. </a:t>
            </a:r>
            <a:br>
              <a:rPr lang="it-IT" sz="2800" dirty="0" smtClean="0"/>
            </a:br>
            <a:r>
              <a:rPr lang="it-IT" sz="2800" dirty="0" smtClean="0"/>
              <a:t>Santa. </a:t>
            </a:r>
            <a:br>
              <a:rPr lang="it-IT" sz="2800" dirty="0" smtClean="0"/>
            </a:br>
            <a:r>
              <a:rPr lang="it-IT" sz="2800" dirty="0" smtClean="0"/>
              <a:t>National Gallery, Londres.</a:t>
            </a:r>
            <a:endParaRPr lang="es-ES" sz="2800" dirty="0"/>
          </a:p>
        </p:txBody>
      </p:sp>
      <p:pic>
        <p:nvPicPr>
          <p:cNvPr id="3" name="2 Imagen" descr="1336 - 1340. Pietro Lorenzetti. Santa. National Gallery, Londres..jpg"/>
          <p:cNvPicPr>
            <a:picLocks noChangeAspect="1"/>
          </p:cNvPicPr>
          <p:nvPr/>
        </p:nvPicPr>
        <p:blipFill>
          <a:blip r:embed="rId2" cstate="print"/>
          <a:stretch>
            <a:fillRect/>
          </a:stretch>
        </p:blipFill>
        <p:spPr>
          <a:xfrm>
            <a:off x="6443133" y="-30621"/>
            <a:ext cx="5748867" cy="6888621"/>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7087369" cy="6285057"/>
          </a:xfrm>
        </p:spPr>
        <p:txBody>
          <a:bodyPr anchor="t">
            <a:normAutofit/>
          </a:bodyPr>
          <a:lstStyle/>
          <a:p>
            <a:r>
              <a:rPr lang="it-IT" sz="2800" dirty="0" smtClean="0"/>
              <a:t>1340 - 1345. Pietro Lorenzetti. Cristo. </a:t>
            </a:r>
            <a:br>
              <a:rPr lang="it-IT" sz="2800" dirty="0" smtClean="0"/>
            </a:br>
            <a:r>
              <a:rPr lang="it-IT" sz="2800" dirty="0" smtClean="0"/>
              <a:t>Lindenau-Museum, Altenburg.</a:t>
            </a:r>
            <a:endParaRPr lang="es-ES" sz="2800" dirty="0"/>
          </a:p>
        </p:txBody>
      </p:sp>
      <p:pic>
        <p:nvPicPr>
          <p:cNvPr id="3" name="2 Imagen" descr="1340 - 1345. Pietro Lorenzetti. Cristo. Lindenau-Museum, Altenburg..jpg"/>
          <p:cNvPicPr>
            <a:picLocks noChangeAspect="1"/>
          </p:cNvPicPr>
          <p:nvPr/>
        </p:nvPicPr>
        <p:blipFill>
          <a:blip r:embed="rId2" cstate="print"/>
          <a:stretch>
            <a:fillRect/>
          </a:stretch>
        </p:blipFill>
        <p:spPr>
          <a:xfrm>
            <a:off x="7569200" y="-11994"/>
            <a:ext cx="4622800" cy="6869994"/>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7180503" cy="6285057"/>
          </a:xfrm>
        </p:spPr>
        <p:txBody>
          <a:bodyPr anchor="t">
            <a:normAutofit/>
          </a:bodyPr>
          <a:lstStyle/>
          <a:p>
            <a:r>
              <a:rPr lang="it-IT" sz="2800" dirty="0" smtClean="0"/>
              <a:t>1340 - 1345. </a:t>
            </a:r>
            <a:br>
              <a:rPr lang="it-IT" sz="2800" dirty="0" smtClean="0"/>
            </a:br>
            <a:r>
              <a:rPr lang="it-IT" sz="2800" dirty="0" smtClean="0"/>
              <a:t>Pietro Lorenzetti. </a:t>
            </a:r>
            <a:br>
              <a:rPr lang="it-IT" sz="2800" dirty="0" smtClean="0"/>
            </a:br>
            <a:r>
              <a:rPr lang="it-IT" sz="2800" dirty="0" smtClean="0"/>
              <a:t>Virgen con niño. </a:t>
            </a:r>
            <a:br>
              <a:rPr lang="it-IT" sz="2800" dirty="0" smtClean="0"/>
            </a:br>
            <a:r>
              <a:rPr lang="it-IT" sz="2800" dirty="0" smtClean="0"/>
              <a:t>Lindenau-Museum, Altenburg.</a:t>
            </a:r>
            <a:endParaRPr lang="es-ES" sz="2800" dirty="0"/>
          </a:p>
        </p:txBody>
      </p:sp>
      <p:pic>
        <p:nvPicPr>
          <p:cNvPr id="3" name="2 Imagen" descr="1340 - 1345. Pietro Lorenzetti. Virgen con niño. Lindenau-Museum, Altenburg..jpg"/>
          <p:cNvPicPr>
            <a:picLocks noChangeAspect="1"/>
          </p:cNvPicPr>
          <p:nvPr/>
        </p:nvPicPr>
        <p:blipFill>
          <a:blip r:embed="rId2" cstate="print"/>
          <a:stretch>
            <a:fillRect/>
          </a:stretch>
        </p:blipFill>
        <p:spPr>
          <a:xfrm>
            <a:off x="7730067" y="10172"/>
            <a:ext cx="4461933" cy="6847828"/>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7138169" cy="6285057"/>
          </a:xfrm>
        </p:spPr>
        <p:txBody>
          <a:bodyPr anchor="t">
            <a:normAutofit/>
          </a:bodyPr>
          <a:lstStyle/>
          <a:p>
            <a:r>
              <a:rPr lang="es-ES" sz="2800" dirty="0" smtClean="0"/>
              <a:t>1340. Pietro </a:t>
            </a:r>
            <a:r>
              <a:rPr lang="es-ES" sz="2800" dirty="0" err="1" smtClean="0"/>
              <a:t>Lorenzetti</a:t>
            </a:r>
            <a:r>
              <a:rPr lang="es-ES" sz="2800" dirty="0" smtClean="0"/>
              <a:t>.</a:t>
            </a:r>
            <a:r>
              <a:rPr lang="es-ES" sz="2800" smtClean="0"/>
              <a:t/>
            </a:r>
            <a:br>
              <a:rPr lang="es-ES" sz="2800" smtClean="0"/>
            </a:br>
            <a:r>
              <a:rPr lang="es-ES" sz="2800" smtClean="0"/>
              <a:t>Adoración </a:t>
            </a:r>
            <a:r>
              <a:rPr lang="es-ES" sz="2800" dirty="0" smtClean="0"/>
              <a:t>de los Magos. Museo del Louvre.</a:t>
            </a:r>
            <a:endParaRPr lang="es-ES" sz="2800" dirty="0"/>
          </a:p>
        </p:txBody>
      </p:sp>
      <p:pic>
        <p:nvPicPr>
          <p:cNvPr id="3" name="2 Imagen" descr="1340. Pietro Lorenzetti. Adoración de los Magos. Museo del Louvre..jpg"/>
          <p:cNvPicPr>
            <a:picLocks noChangeAspect="1"/>
          </p:cNvPicPr>
          <p:nvPr/>
        </p:nvPicPr>
        <p:blipFill>
          <a:blip r:embed="rId2" cstate="print"/>
          <a:stretch>
            <a:fillRect/>
          </a:stretch>
        </p:blipFill>
        <p:spPr>
          <a:xfrm>
            <a:off x="7789333" y="9407"/>
            <a:ext cx="4402667" cy="6848593"/>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5" y="365125"/>
            <a:ext cx="4987636" cy="6285057"/>
          </a:xfrm>
        </p:spPr>
        <p:txBody>
          <a:bodyPr anchor="t">
            <a:normAutofit fontScale="90000"/>
          </a:bodyPr>
          <a:lstStyle/>
          <a:p>
            <a:r>
              <a:rPr lang="it-IT" sz="3100" b="1" dirty="0"/>
              <a:t>1340. Pietro Lorenzetti. Beata Umilta. Ufizzi.</a:t>
            </a:r>
            <a:r>
              <a:rPr lang="it-IT" sz="2800" dirty="0"/>
              <a:t/>
            </a:r>
            <a:br>
              <a:rPr lang="it-IT" sz="2800" dirty="0"/>
            </a:br>
            <a:r>
              <a:rPr lang="es-ES" sz="2200" dirty="0">
                <a:latin typeface="+mn-lt"/>
              </a:rPr>
              <a:t>Las historias se deben leer en fila, de izquierda a derecha, y representan la vida monacal de la época.</a:t>
            </a:r>
            <a:br>
              <a:rPr lang="es-ES" sz="2200" dirty="0">
                <a:latin typeface="+mn-lt"/>
              </a:rPr>
            </a:br>
            <a:r>
              <a:rPr lang="es-ES" sz="2200" dirty="0">
                <a:latin typeface="+mn-lt"/>
              </a:rPr>
              <a:t>El estilo de Pietro en esta obra se encuentra influenciado por el de su hermano </a:t>
            </a:r>
            <a:r>
              <a:rPr lang="es-ES" sz="2200" dirty="0" err="1">
                <a:latin typeface="+mn-lt"/>
              </a:rPr>
              <a:t>Ambrogio</a:t>
            </a:r>
            <a:r>
              <a:rPr lang="es-ES" sz="2200" dirty="0">
                <a:latin typeface="+mn-lt"/>
              </a:rPr>
              <a:t> ya que continúa con la reducción del fondo de oro en favor de una mayor importancia dada a la arquitectura, que incluso se adapta a la forma de las tablas. </a:t>
            </a:r>
            <a:br>
              <a:rPr lang="es-ES" sz="2200" dirty="0">
                <a:latin typeface="+mn-lt"/>
              </a:rPr>
            </a:br>
            <a:r>
              <a:rPr lang="es-ES" sz="2200" dirty="0">
                <a:latin typeface="+mn-lt"/>
              </a:rPr>
              <a:t>Algunas obras muestran el intento de superar el “desvanecimiento” de las paredes para mostrar escenas que ocurren en el interior de una habitación, reemplazando dichas paredes por galerías o arcos. </a:t>
            </a:r>
            <a:br>
              <a:rPr lang="es-ES" sz="2200" dirty="0">
                <a:latin typeface="+mn-lt"/>
              </a:rPr>
            </a:br>
            <a:r>
              <a:rPr lang="es-ES" sz="2200" dirty="0">
                <a:latin typeface="+mn-lt"/>
              </a:rPr>
              <a:t>Es clara la influencia de la escuela de </a:t>
            </a:r>
            <a:r>
              <a:rPr lang="es-ES" sz="2200" dirty="0" err="1">
                <a:latin typeface="+mn-lt"/>
              </a:rPr>
              <a:t>Giotto</a:t>
            </a:r>
            <a:r>
              <a:rPr lang="es-ES" sz="2200" dirty="0">
                <a:latin typeface="+mn-lt"/>
              </a:rPr>
              <a:t>, con personajes sólidos y bien colocados en el espacio (no “flotan”). </a:t>
            </a:r>
            <a:br>
              <a:rPr lang="es-ES" sz="2200" dirty="0">
                <a:latin typeface="+mn-lt"/>
              </a:rPr>
            </a:br>
            <a:r>
              <a:rPr lang="es-ES" sz="2200" dirty="0">
                <a:latin typeface="+mn-lt"/>
              </a:rPr>
              <a:t>Son importantes para la historia los numerosos detalles de los vestidos y los usos de la vida cotidiana.</a:t>
            </a:r>
          </a:p>
        </p:txBody>
      </p:sp>
      <p:pic>
        <p:nvPicPr>
          <p:cNvPr id="5" name="4 Imagen" descr="140umilt.jpg"/>
          <p:cNvPicPr>
            <a:picLocks noChangeAspect="1"/>
          </p:cNvPicPr>
          <p:nvPr/>
        </p:nvPicPr>
        <p:blipFill>
          <a:blip r:embed="rId2" cstate="print"/>
          <a:stretch>
            <a:fillRect/>
          </a:stretch>
        </p:blipFill>
        <p:spPr>
          <a:xfrm>
            <a:off x="5297229" y="1"/>
            <a:ext cx="6894772" cy="6858000"/>
          </a:xfrm>
          <a:prstGeom prst="rect">
            <a:avLst/>
          </a:prstGeom>
        </p:spPr>
      </p:pic>
    </p:spTree>
    <p:extLst>
      <p:ext uri="{BB962C8B-B14F-4D97-AF65-F5344CB8AC3E}">
        <p14:creationId xmlns:p14="http://schemas.microsoft.com/office/powerpoint/2010/main" xmlns="" val="1713390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6443903" cy="6285057"/>
          </a:xfrm>
        </p:spPr>
        <p:txBody>
          <a:bodyPr anchor="t">
            <a:normAutofit/>
          </a:bodyPr>
          <a:lstStyle/>
          <a:p>
            <a:r>
              <a:rPr lang="it-IT" sz="2800" dirty="0" smtClean="0"/>
              <a:t>1341. </a:t>
            </a:r>
            <a:br>
              <a:rPr lang="it-IT" sz="2800" dirty="0" smtClean="0"/>
            </a:br>
            <a:r>
              <a:rPr lang="it-IT" sz="2800" dirty="0" smtClean="0"/>
              <a:t>Pietro Lorenzetti. </a:t>
            </a:r>
            <a:br>
              <a:rPr lang="it-IT" sz="2800" dirty="0" smtClean="0"/>
            </a:br>
            <a:r>
              <a:rPr lang="it-IT" sz="2800" dirty="0" smtClean="0"/>
              <a:t>El milagro del Hielo. </a:t>
            </a:r>
            <a:br>
              <a:rPr lang="it-IT" sz="2800" dirty="0" smtClean="0"/>
            </a:br>
            <a:r>
              <a:rPr lang="it-IT" sz="2800" dirty="0" smtClean="0"/>
              <a:t>Staatliche Museen, Berlín.</a:t>
            </a:r>
            <a:endParaRPr lang="es-ES" sz="2800" dirty="0"/>
          </a:p>
        </p:txBody>
      </p:sp>
      <p:pic>
        <p:nvPicPr>
          <p:cNvPr id="3" name="2 Imagen" descr="1341. Pietro Lorenzetti. El milagro del Hielo. Staatliche Museen, Berlín..jpg"/>
          <p:cNvPicPr>
            <a:picLocks noChangeAspect="1"/>
          </p:cNvPicPr>
          <p:nvPr/>
        </p:nvPicPr>
        <p:blipFill>
          <a:blip r:embed="rId2" cstate="print"/>
          <a:stretch>
            <a:fillRect/>
          </a:stretch>
        </p:blipFill>
        <p:spPr>
          <a:xfrm>
            <a:off x="6993467" y="-4064"/>
            <a:ext cx="5198533" cy="6862064"/>
          </a:xfrm>
          <a:prstGeom prst="rect">
            <a:avLst/>
          </a:prstGeom>
        </p:spPr>
      </p:pic>
    </p:spTree>
    <p:extLst>
      <p:ext uri="{BB962C8B-B14F-4D97-AF65-F5344CB8AC3E}">
        <p14:creationId xmlns:p14="http://schemas.microsoft.com/office/powerpoint/2010/main" xmlns="" val="4815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xmlns="" val="4815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109728" y="97536"/>
            <a:ext cx="6181344" cy="6656832"/>
          </a:xfrm>
        </p:spPr>
        <p:txBody>
          <a:bodyPr anchor="t">
            <a:noAutofit/>
          </a:bodyPr>
          <a:lstStyle/>
          <a:p>
            <a:r>
              <a:rPr lang="it-IT" sz="2000" b="1" dirty="0"/>
              <a:t>1340. Pietro lorenzetti. Virgen. Uffizi.</a:t>
            </a:r>
            <a:br>
              <a:rPr lang="it-IT" sz="2000" b="1" dirty="0"/>
            </a:br>
            <a:r>
              <a:rPr lang="it-IT" sz="2000" b="1" dirty="0"/>
              <a:t>L</a:t>
            </a:r>
            <a:r>
              <a:rPr lang="es-ES" sz="2000" dirty="0"/>
              <a:t>a obra representa a la Virgen con el Niño en Majestad, es decir, entronizada, rodeada de ocho ángeles divididos en dos grupos simétricos a cada lado. </a:t>
            </a:r>
            <a:br>
              <a:rPr lang="es-ES" sz="2000" dirty="0"/>
            </a:br>
            <a:r>
              <a:rPr lang="es-ES" sz="2000" dirty="0"/>
              <a:t>El trono y el mármol de la base están dispuestos siguiendo una perspectiva central intuitiva, típica de la investigación espacial de la época. </a:t>
            </a:r>
            <a:br>
              <a:rPr lang="es-ES" sz="2000" dirty="0"/>
            </a:br>
            <a:r>
              <a:rPr lang="es-ES" sz="2000" dirty="0"/>
              <a:t>Uno de los flancos del trono se encuentra iluminado, y el otro en sombras, lo que da testimonio de las investigaciones en cuestiones lumínicas del artista.</a:t>
            </a:r>
            <a:br>
              <a:rPr lang="es-ES" sz="2000" dirty="0"/>
            </a:br>
            <a:r>
              <a:rPr lang="es-ES" sz="2000" dirty="0"/>
              <a:t>En la obra dominan las tonalidades claras, casi pasteles, sobretodo de los azules, celestes y el rosa, dando notable solidez a las figuras. </a:t>
            </a:r>
            <a:br>
              <a:rPr lang="es-ES" sz="2000" dirty="0"/>
            </a:br>
            <a:r>
              <a:rPr lang="es-ES" sz="2000" dirty="0"/>
              <a:t>La madre y el Niño entablan un amoroso coloquio subrayado en el contacto de las miradas, con el Niño apoyando la pequeña mano sobre el rostro de la Virgen mientras con la otra sostiene un dedo, de forma tierna y afectuosa.</a:t>
            </a:r>
            <a:br>
              <a:rPr lang="es-ES" sz="2000" dirty="0"/>
            </a:br>
            <a:r>
              <a:rPr lang="es-ES" sz="2000" dirty="0"/>
              <a:t>Es muy original el efecto con el que el manto de María, a la derecha, cae hacia el suelo con un pliegue recto, que no tiene en cuenta la curvatura del asiento. </a:t>
            </a:r>
            <a:r>
              <a:rPr lang="es-ES" sz="2000"/>
              <a:t>Se </a:t>
            </a:r>
            <a:r>
              <a:rPr lang="es-ES" sz="2000" dirty="0"/>
              <a:t>trata de un efecto experimental que busca evitar el tradicional repliegue del manto en las piernas de María y la simetría de la composición.</a:t>
            </a:r>
            <a:endParaRPr lang="es-ES" sz="2000" b="1" dirty="0"/>
          </a:p>
        </p:txBody>
      </p:sp>
      <p:pic>
        <p:nvPicPr>
          <p:cNvPr id="4" name="3 Imagen"/>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87389" y="0"/>
            <a:ext cx="5804611" cy="6858000"/>
          </a:xfrm>
          <a:prstGeom prst="rect">
            <a:avLst/>
          </a:prstGeom>
        </p:spPr>
      </p:pic>
    </p:spTree>
    <p:extLst>
      <p:ext uri="{BB962C8B-B14F-4D97-AF65-F5344CB8AC3E}">
        <p14:creationId xmlns:p14="http://schemas.microsoft.com/office/powerpoint/2010/main" xmlns="" val="1793303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xmlns="" val="3160799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287868" y="118533"/>
            <a:ext cx="4826000" cy="6531649"/>
          </a:xfrm>
        </p:spPr>
        <p:txBody>
          <a:bodyPr anchor="t">
            <a:noAutofit/>
          </a:bodyPr>
          <a:lstStyle/>
          <a:p>
            <a:r>
              <a:rPr lang="it-IT" sz="2400" b="1" dirty="0" smtClean="0"/>
              <a:t>1342. Pietro Lorenzetti. Nacimiento de la Virgen. Museo dell'Opera del Duomo, Siena</a:t>
            </a:r>
            <a:r>
              <a:rPr lang="it-IT" sz="2400" b="1" dirty="0" smtClean="0"/>
              <a:t>.</a:t>
            </a:r>
            <a:r>
              <a:rPr lang="it-IT" sz="1400" dirty="0" smtClean="0"/>
              <a:t/>
            </a:r>
            <a:br>
              <a:rPr lang="it-IT" sz="1400" dirty="0" smtClean="0"/>
            </a:br>
            <a:r>
              <a:rPr lang="es-ES" sz="1400" dirty="0" smtClean="0"/>
              <a:t> </a:t>
            </a:r>
            <a:r>
              <a:rPr lang="es-ES" sz="2400" dirty="0" err="1" smtClean="0">
                <a:latin typeface="+mn-lt"/>
              </a:rPr>
              <a:t>Ambrogio</a:t>
            </a:r>
            <a:r>
              <a:rPr lang="es-ES" sz="2400" dirty="0" smtClean="0">
                <a:latin typeface="+mn-lt"/>
              </a:rPr>
              <a:t> y Pietro </a:t>
            </a:r>
            <a:r>
              <a:rPr lang="es-ES" sz="2400" dirty="0" err="1" smtClean="0">
                <a:latin typeface="+mn-lt"/>
              </a:rPr>
              <a:t>Lorenzetti</a:t>
            </a:r>
            <a:r>
              <a:rPr lang="es-ES" sz="2400" dirty="0" smtClean="0">
                <a:latin typeface="+mn-lt"/>
              </a:rPr>
              <a:t> elevaron </a:t>
            </a:r>
            <a:r>
              <a:rPr lang="es-ES" sz="2400" dirty="0" smtClean="0">
                <a:latin typeface="+mn-lt"/>
              </a:rPr>
              <a:t>la dosis de naturalismo en la pintura </a:t>
            </a:r>
            <a:r>
              <a:rPr lang="es-ES" sz="2400" dirty="0" err="1" smtClean="0">
                <a:latin typeface="+mn-lt"/>
              </a:rPr>
              <a:t>sienesa</a:t>
            </a:r>
            <a:r>
              <a:rPr lang="es-ES" sz="2400" dirty="0" smtClean="0">
                <a:latin typeface="+mn-lt"/>
              </a:rPr>
              <a:t>, anticipando mucho el empleo de una perspectiva lineal exacta. </a:t>
            </a:r>
            <a:r>
              <a:rPr lang="es-ES" sz="2400" dirty="0" smtClean="0">
                <a:latin typeface="+mn-lt"/>
              </a:rPr>
              <a:t/>
            </a:r>
            <a:br>
              <a:rPr lang="es-ES" sz="2400" dirty="0" smtClean="0">
                <a:latin typeface="+mn-lt"/>
              </a:rPr>
            </a:br>
            <a:r>
              <a:rPr lang="es-ES" sz="2400" dirty="0" smtClean="0">
                <a:latin typeface="+mn-lt"/>
              </a:rPr>
              <a:t>El edificio tiene forma de “casa de muñecas”, viéndose su interior y exterior, </a:t>
            </a:r>
            <a:r>
              <a:rPr lang="es-ES" sz="2400" dirty="0" smtClean="0">
                <a:latin typeface="+mn-lt"/>
              </a:rPr>
              <a:t>con un interior </a:t>
            </a:r>
            <a:r>
              <a:rPr lang="es-ES" sz="2400" dirty="0" smtClean="0">
                <a:latin typeface="+mn-lt"/>
              </a:rPr>
              <a:t>doméstico.</a:t>
            </a:r>
            <a:br>
              <a:rPr lang="es-ES" sz="2400" dirty="0" smtClean="0">
                <a:latin typeface="+mn-lt"/>
              </a:rPr>
            </a:br>
            <a:r>
              <a:rPr lang="es-ES" sz="2400" dirty="0" smtClean="0">
                <a:latin typeface="+mn-lt"/>
              </a:rPr>
              <a:t>Pietro </a:t>
            </a:r>
            <a:r>
              <a:rPr lang="es-ES" sz="2400" dirty="0" smtClean="0">
                <a:latin typeface="+mn-lt"/>
              </a:rPr>
              <a:t>usa también una arcada triple, pero delimitada por las tallas del marco, no pintadas, y distribuye la cama de Santa Ana entre dos de los espacios, lo que refuerza la ilusión de realidad. Aquí se adelanta al Políptico de Gante de </a:t>
            </a:r>
            <a:r>
              <a:rPr lang="es-ES" sz="2400" dirty="0" err="1" smtClean="0">
                <a:latin typeface="+mn-lt"/>
              </a:rPr>
              <a:t>Jan</a:t>
            </a:r>
            <a:r>
              <a:rPr lang="es-ES" sz="2400" dirty="0" smtClean="0">
                <a:latin typeface="+mn-lt"/>
              </a:rPr>
              <a:t> Van </a:t>
            </a:r>
            <a:r>
              <a:rPr lang="es-ES" sz="2400" dirty="0" err="1" smtClean="0">
                <a:latin typeface="+mn-lt"/>
              </a:rPr>
              <a:t>Eyck</a:t>
            </a:r>
            <a:r>
              <a:rPr lang="es-ES" sz="2400" dirty="0" smtClean="0">
                <a:latin typeface="+mn-lt"/>
              </a:rPr>
              <a:t> y a los trípticos del “maestro de </a:t>
            </a:r>
            <a:r>
              <a:rPr lang="es-ES" sz="2400" dirty="0" err="1" smtClean="0">
                <a:latin typeface="+mn-lt"/>
              </a:rPr>
              <a:t>Flémalle</a:t>
            </a:r>
            <a:r>
              <a:rPr lang="es-ES" sz="2400" dirty="0" smtClean="0">
                <a:latin typeface="+mn-lt"/>
              </a:rPr>
              <a:t>”.</a:t>
            </a:r>
            <a:endParaRPr lang="es-ES" sz="1400" dirty="0">
              <a:latin typeface="+mn-lt"/>
            </a:endParaRPr>
          </a:p>
        </p:txBody>
      </p:sp>
      <p:pic>
        <p:nvPicPr>
          <p:cNvPr id="3" name="2 Imagen" descr="1342. Pietro Lorenzetti. Nacimiento de la Virgen. Museo dell'Opera del Duomo, Siena..jpg"/>
          <p:cNvPicPr>
            <a:picLocks noChangeAspect="1"/>
          </p:cNvPicPr>
          <p:nvPr/>
        </p:nvPicPr>
        <p:blipFill>
          <a:blip r:embed="rId2" cstate="print"/>
          <a:stretch>
            <a:fillRect/>
          </a:stretch>
        </p:blipFill>
        <p:spPr>
          <a:xfrm>
            <a:off x="5134025" y="1"/>
            <a:ext cx="7057976" cy="6858000"/>
          </a:xfrm>
          <a:prstGeom prst="rect">
            <a:avLst/>
          </a:prstGeom>
        </p:spPr>
      </p:pic>
    </p:spTree>
    <p:extLst>
      <p:ext uri="{BB962C8B-B14F-4D97-AF65-F5344CB8AC3E}">
        <p14:creationId xmlns:p14="http://schemas.microsoft.com/office/powerpoint/2010/main" xmlns="" val="31607999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5" y="365125"/>
            <a:ext cx="2422236" cy="6285057"/>
          </a:xfrm>
        </p:spPr>
        <p:txBody>
          <a:bodyPr anchor="t">
            <a:normAutofit fontScale="90000"/>
          </a:bodyPr>
          <a:lstStyle/>
          <a:p>
            <a:r>
              <a:rPr lang="es-ES" sz="2700" b="1" dirty="0" smtClean="0"/>
              <a:t>1345. Pietro </a:t>
            </a:r>
            <a:r>
              <a:rPr lang="es-ES" sz="2700" b="1" dirty="0" err="1" smtClean="0"/>
              <a:t>Lorenzetti</a:t>
            </a:r>
            <a:r>
              <a:rPr lang="es-ES" sz="2700" b="1" dirty="0" smtClean="0"/>
              <a:t>. Anunciación.</a:t>
            </a:r>
            <a:br>
              <a:rPr lang="es-ES" sz="2700" b="1" dirty="0" smtClean="0"/>
            </a:br>
            <a:r>
              <a:rPr lang="es-ES" sz="2700" b="1" dirty="0" smtClean="0"/>
              <a:t>Santos</a:t>
            </a:r>
            <a:r>
              <a:rPr lang="es-ES" sz="2700" b="1" dirty="0" smtClean="0"/>
              <a:t>. Iglesia de San Miguel Arcángel, </a:t>
            </a:r>
            <a:r>
              <a:rPr lang="es-ES" sz="2700" b="1" dirty="0" err="1" smtClean="0"/>
              <a:t>Castiglione</a:t>
            </a:r>
            <a:r>
              <a:rPr lang="es-ES" sz="2700" b="1" dirty="0" smtClean="0"/>
              <a:t> del </a:t>
            </a:r>
            <a:r>
              <a:rPr lang="es-ES" sz="2700" b="1" dirty="0" smtClean="0"/>
              <a:t>Bosco, </a:t>
            </a:r>
            <a:r>
              <a:rPr lang="es-ES" sz="2700" b="1" dirty="0" err="1" smtClean="0"/>
              <a:t>Montalcino</a:t>
            </a:r>
            <a:r>
              <a:rPr lang="es-ES" sz="2700" b="1" dirty="0" smtClean="0"/>
              <a:t>, Italia.</a:t>
            </a:r>
            <a:r>
              <a:rPr lang="es-ES" sz="2800" dirty="0" smtClean="0"/>
              <a:t/>
            </a:r>
            <a:br>
              <a:rPr lang="es-ES" sz="2800" dirty="0" smtClean="0"/>
            </a:br>
            <a:r>
              <a:rPr lang="es-ES" sz="2800" dirty="0" smtClean="0"/>
              <a:t>Izquierda: santos </a:t>
            </a:r>
            <a:r>
              <a:rPr lang="es-ES" sz="2800" dirty="0" smtClean="0"/>
              <a:t>Antonio </a:t>
            </a:r>
            <a:r>
              <a:rPr lang="es-ES" sz="2800" dirty="0" smtClean="0"/>
              <a:t>Abad, Juan Bautista y Esteban. </a:t>
            </a:r>
            <a:br>
              <a:rPr lang="es-ES" sz="2800" dirty="0" smtClean="0"/>
            </a:br>
            <a:r>
              <a:rPr lang="es-ES" sz="2800" dirty="0" smtClean="0"/>
              <a:t>Derecha: Miguel </a:t>
            </a:r>
            <a:r>
              <a:rPr lang="es-ES" sz="2800" dirty="0" smtClean="0"/>
              <a:t>Arcángel, </a:t>
            </a:r>
            <a:r>
              <a:rPr lang="es-ES" sz="2800" dirty="0" err="1" smtClean="0"/>
              <a:t>Bartolomeo</a:t>
            </a:r>
            <a:r>
              <a:rPr lang="es-ES" sz="2800" dirty="0" smtClean="0"/>
              <a:t> y </a:t>
            </a:r>
            <a:r>
              <a:rPr lang="es-ES" sz="2800" dirty="0" smtClean="0"/>
              <a:t>Francisco de Asís.</a:t>
            </a:r>
            <a:endParaRPr lang="es-ES" sz="2800" dirty="0"/>
          </a:p>
        </p:txBody>
      </p:sp>
      <p:pic>
        <p:nvPicPr>
          <p:cNvPr id="3" name="2 Imagen" descr="Pietro Lorenzetti. Anunciación..jpg"/>
          <p:cNvPicPr>
            <a:picLocks noChangeAspect="1"/>
          </p:cNvPicPr>
          <p:nvPr/>
        </p:nvPicPr>
        <p:blipFill>
          <a:blip r:embed="rId2" cstate="print"/>
          <a:stretch>
            <a:fillRect/>
          </a:stretch>
        </p:blipFill>
        <p:spPr>
          <a:xfrm>
            <a:off x="2845492" y="0"/>
            <a:ext cx="9346508" cy="6858000"/>
          </a:xfrm>
          <a:prstGeom prst="rect">
            <a:avLst/>
          </a:prstGeom>
        </p:spPr>
      </p:pic>
    </p:spTree>
    <p:extLst>
      <p:ext uri="{BB962C8B-B14F-4D97-AF65-F5344CB8AC3E}">
        <p14:creationId xmlns:p14="http://schemas.microsoft.com/office/powerpoint/2010/main" xmlns="" val="3160799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xmlns="" val="31607999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5893569" cy="6285057"/>
          </a:xfrm>
        </p:spPr>
        <p:txBody>
          <a:bodyPr anchor="t">
            <a:normAutofit/>
          </a:bodyPr>
          <a:lstStyle/>
          <a:p>
            <a:r>
              <a:rPr lang="it-IT" sz="2800" dirty="0" smtClean="0"/>
              <a:t>Pietro </a:t>
            </a:r>
            <a:r>
              <a:rPr lang="it-IT" sz="2800" dirty="0" smtClean="0"/>
              <a:t>Lorenzetti. </a:t>
            </a:r>
            <a:br>
              <a:rPr lang="it-IT" sz="2800" dirty="0" smtClean="0"/>
            </a:br>
            <a:r>
              <a:rPr lang="it-IT" sz="2800" dirty="0" smtClean="0"/>
              <a:t>San Luis. </a:t>
            </a:r>
            <a:br>
              <a:rPr lang="it-IT" sz="2800" dirty="0" smtClean="0"/>
            </a:br>
            <a:r>
              <a:rPr lang="it-IT" sz="2800" dirty="0" smtClean="0"/>
              <a:t>Pinacoteca Nazionale, Siena.</a:t>
            </a:r>
            <a:endParaRPr lang="es-ES" sz="2800" dirty="0"/>
          </a:p>
        </p:txBody>
      </p:sp>
      <p:pic>
        <p:nvPicPr>
          <p:cNvPr id="3" name="2 Imagen" descr="Pietro Lorenzetti. San Luis. Pinacoteca Nazionale, Siena..jpg"/>
          <p:cNvPicPr>
            <a:picLocks noChangeAspect="1"/>
          </p:cNvPicPr>
          <p:nvPr/>
        </p:nvPicPr>
        <p:blipFill>
          <a:blip r:embed="rId2" cstate="print"/>
          <a:stretch>
            <a:fillRect/>
          </a:stretch>
        </p:blipFill>
        <p:spPr>
          <a:xfrm>
            <a:off x="6591093" y="0"/>
            <a:ext cx="5600907" cy="6858000"/>
          </a:xfrm>
          <a:prstGeom prst="rect">
            <a:avLst/>
          </a:prstGeom>
        </p:spPr>
      </p:pic>
    </p:spTree>
    <p:extLst>
      <p:ext uri="{BB962C8B-B14F-4D97-AF65-F5344CB8AC3E}">
        <p14:creationId xmlns:p14="http://schemas.microsoft.com/office/powerpoint/2010/main" xmlns="" val="3160799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6164503" cy="6285057"/>
          </a:xfrm>
        </p:spPr>
        <p:txBody>
          <a:bodyPr anchor="t">
            <a:normAutofit/>
          </a:bodyPr>
          <a:lstStyle/>
          <a:p>
            <a:r>
              <a:rPr lang="es-ES" sz="2800" dirty="0" smtClean="0"/>
              <a:t>Pietro </a:t>
            </a:r>
            <a:r>
              <a:rPr lang="es-ES" sz="2800" dirty="0" err="1" smtClean="0"/>
              <a:t>Lorenzetti</a:t>
            </a:r>
            <a:r>
              <a:rPr lang="es-ES" sz="2800" dirty="0" smtClean="0"/>
              <a:t>. </a:t>
            </a:r>
            <a:br>
              <a:rPr lang="es-ES" sz="2800" dirty="0" smtClean="0"/>
            </a:br>
            <a:r>
              <a:rPr lang="es-ES" sz="2800" dirty="0" smtClean="0"/>
              <a:t>Santo Franciscano. </a:t>
            </a:r>
            <a:br>
              <a:rPr lang="es-ES" sz="2800" dirty="0" smtClean="0"/>
            </a:br>
            <a:r>
              <a:rPr lang="es-ES" sz="2800" dirty="0" smtClean="0"/>
              <a:t>Birmingham </a:t>
            </a:r>
            <a:r>
              <a:rPr lang="es-ES" sz="2800" dirty="0" err="1" smtClean="0"/>
              <a:t>Museum</a:t>
            </a:r>
            <a:r>
              <a:rPr lang="es-ES" sz="2800" dirty="0" smtClean="0"/>
              <a:t> and Art </a:t>
            </a:r>
            <a:r>
              <a:rPr lang="es-ES" sz="2800" dirty="0" err="1" smtClean="0"/>
              <a:t>Gallery</a:t>
            </a:r>
            <a:r>
              <a:rPr lang="es-ES" sz="2800" dirty="0" smtClean="0"/>
              <a:t>.</a:t>
            </a:r>
            <a:endParaRPr lang="es-ES" sz="2800" dirty="0"/>
          </a:p>
        </p:txBody>
      </p:sp>
      <p:pic>
        <p:nvPicPr>
          <p:cNvPr id="3" name="2 Imagen" descr="Pietro Lorenzetti. Santo Franciscano. Birmingham Museum and Art Gallery..jpg"/>
          <p:cNvPicPr>
            <a:picLocks noChangeAspect="1"/>
          </p:cNvPicPr>
          <p:nvPr/>
        </p:nvPicPr>
        <p:blipFill>
          <a:blip r:embed="rId2" cstate="print"/>
          <a:stretch>
            <a:fillRect/>
          </a:stretch>
        </p:blipFill>
        <p:spPr>
          <a:xfrm>
            <a:off x="6680200" y="1321"/>
            <a:ext cx="5511800" cy="6856679"/>
          </a:xfrm>
          <a:prstGeom prst="rect">
            <a:avLst/>
          </a:prstGeom>
        </p:spPr>
      </p:pic>
    </p:spTree>
    <p:extLst>
      <p:ext uri="{BB962C8B-B14F-4D97-AF65-F5344CB8AC3E}">
        <p14:creationId xmlns:p14="http://schemas.microsoft.com/office/powerpoint/2010/main" xmlns="" val="3160799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xmlns="" val="316079992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737</TotalTime>
  <Words>789</Words>
  <Application>Microsoft Office PowerPoint</Application>
  <PresentationFormat>Personalizado</PresentationFormat>
  <Paragraphs>50</Paragraphs>
  <Slides>49</Slides>
  <Notes>0</Notes>
  <HiddenSlides>0</HiddenSlides>
  <MMClips>0</MMClips>
  <ScaleCrop>false</ScaleCrop>
  <HeadingPairs>
    <vt:vector size="4" baseType="variant">
      <vt:variant>
        <vt:lpstr>Tema</vt:lpstr>
      </vt:variant>
      <vt:variant>
        <vt:i4>1</vt:i4>
      </vt:variant>
      <vt:variant>
        <vt:lpstr>Títulos de diapositiva</vt:lpstr>
      </vt:variant>
      <vt:variant>
        <vt:i4>49</vt:i4>
      </vt:variant>
    </vt:vector>
  </HeadingPairs>
  <TitlesOfParts>
    <vt:vector size="50" baseType="lpstr">
      <vt:lpstr>Tema de Office</vt:lpstr>
      <vt:lpstr>Pietro Lorenzetti</vt:lpstr>
      <vt:lpstr>Diapositiva 2</vt:lpstr>
      <vt:lpstr>1320 1340. Pietro Lorenzetti. Frescos en el crucero sur de la Iglesia Inferior, San Francesco, Asís </vt:lpstr>
      <vt:lpstr>1320 - 1340. Pietro Lorenzetti.  Crucero sur, iglesia inferior, San Francisco de Asís.</vt:lpstr>
      <vt:lpstr>1320. Pietro Lorenzetti. Entrada en Jerusalem. Iglesia inferior, San Francisco de Asís.</vt:lpstr>
      <vt:lpstr>1320. Pietro Lorenzetti. Última cena. Iglesia inferior, San Francisco de Asís. Transcurre en un pabellón hexagonal (inspirado en un púlpito de Nicola Pisano en Pisa, de 1260) que tiene a la izquierda un anexo donde vemos una cocina con su chimenea, un perro y una alacena con dos compartimentos y cacharros. Se adelanta a los interiores burgueses de la pintura flamenca, y al “bodegón” de Gaddi en Santa Croce.  Aquí también se plantea la duda de si Pietro conoció alguna pintura parietal romana. </vt:lpstr>
      <vt:lpstr>1320. Pietro Lorenzetti. Lavatorio de pies. Iglesia inferior, San Francisco de Asís.</vt:lpstr>
      <vt:lpstr>1320. Pietro Lorenzetti. Captura de Cristo. Iglesia inferior, San Francisco de Asís.</vt:lpstr>
      <vt:lpstr>1320. Pietro Lorenzetti. Flagelación de Cristo. Iglesia inferior, San Francisco de Asís.</vt:lpstr>
      <vt:lpstr>1320. Pietro Lorenzetti. Camino del Calvario. Iglesia inferior, San Francisco de Asís.</vt:lpstr>
      <vt:lpstr>1320. Pietro Lorenzetti. Crucifixión. Iglesia inferior, San Francisco de Asís.</vt:lpstr>
      <vt:lpstr>1320. Pietro Lorenzetti. Virgen, San Francisco, San Juan Evangelista. Iglesia inferior, San Francisco de Asís.</vt:lpstr>
      <vt:lpstr>1320. Pietro Lorenzetti. Descenso al Limbo. Iglesia inferior, San Francisco de Asís.</vt:lpstr>
      <vt:lpstr>1320. Pietro Lorenzetti. Resurrección. Iglesia inferior, San Francisco de Asís.</vt:lpstr>
      <vt:lpstr>1320. Pietro Lorenzetti.  Deposición.  Iglesia inferior, San Francisco de Asís.</vt:lpstr>
      <vt:lpstr>1320. Pietro Lorenzetti. Enterramiento. Iglesia inferior, San Francisco de Asís.</vt:lpstr>
      <vt:lpstr>1320. Pietro Lorenzetti. Santos. Iglesia inferior, San Francisco de Asís.</vt:lpstr>
      <vt:lpstr>1320. Pietro Lorenzetti. Virgen, San Juan Evangelista, San Francisco.  Iglesia inferior, San Francisco de Asís.</vt:lpstr>
      <vt:lpstr>1320.  Pietro Lorenzetti.  Estigmación de San Francisco.  Iglesia inferior, San Francisco de Asís.</vt:lpstr>
      <vt:lpstr>Diapositiva 20</vt:lpstr>
      <vt:lpstr>1320.  Pietro Lorenzetti.  Crucifijo.  Museo Diocesano, Cortona.</vt:lpstr>
      <vt:lpstr>1320.  Pietro Lorenzetti.  Virgen con niño, Anunciación, Santos.  Pieve de Santa Maria, Arezzo.</vt:lpstr>
      <vt:lpstr>1320.  Pietro Lorenzetti.  Virgen con niño.  Museo Diocesano, Cortona.</vt:lpstr>
      <vt:lpstr>1328 - 1329.  Pietro Lorenzetti.  Aprobación del nuevo hábito Carmelita por el Papa Honorio IV. Pinacoteca Nazionale, Siena.</vt:lpstr>
      <vt:lpstr>1328 - 1329.  Pietro Lorenzetti.  El Papa entrega la bula a los Carmelitas.  Pinacoteca Nazionale, Siena.</vt:lpstr>
      <vt:lpstr>1328 - 1329.  Pietro Lorenzetti.  Anunciación a Sobac.  Pinacoteca Nazionale, Siena.</vt:lpstr>
      <vt:lpstr>1328 - 1329.  Pietro Lorenzetti.  Ermitaños en la fuente de Elías.  Pinacoteca Nazionale, Siena.</vt:lpstr>
      <vt:lpstr>1328 - 1329.  Pietro Lorenzetti.  Virgen, San Nicolas, Profeta Elías.  Pinacoteca Nazionale, Siena.</vt:lpstr>
      <vt:lpstr>1328 - 1329. Pietro Lorenzetti. San Alberto presenta la regla a los Carmelitas.  Pinacoteca Nazionale, Siena.</vt:lpstr>
      <vt:lpstr>c. 1330. Pietro Lorenzetti.  Madonna dei Tramonti. Fresco en la Basílica de San Francisco, Asís.</vt:lpstr>
      <vt:lpstr>1330s.  Pietro Lorenzetti. Crucifixión.  San Francesco, Siena.</vt:lpstr>
      <vt:lpstr>1335 - 1342. Pietro Lorenzetti. San Sabino ante la gobernadora romana de la Toscana. National Gallery, Londres.</vt:lpstr>
      <vt:lpstr>1336 – 1337. Pietro Lorenzetti.  Cristo resucitado.  Museo dell'Opera del Duomo, Siena.</vt:lpstr>
      <vt:lpstr>1336 - 1340.  Pietro Lorenzetti.  Figura femenina coronada.  National Gallery, Londres.</vt:lpstr>
      <vt:lpstr>1336 - 1340.  Pietro Lorenzetti.  Santa.  National Gallery, Londres.</vt:lpstr>
      <vt:lpstr>1340 - 1345. Pietro Lorenzetti. Cristo.  Lindenau-Museum, Altenburg.</vt:lpstr>
      <vt:lpstr>1340 - 1345.  Pietro Lorenzetti.  Virgen con niño.  Lindenau-Museum, Altenburg.</vt:lpstr>
      <vt:lpstr>1340. Pietro Lorenzetti. Adoración de los Magos. Museo del Louvre.</vt:lpstr>
      <vt:lpstr>1340. Pietro Lorenzetti. Beata Umilta. Ufizzi. Las historias se deben leer en fila, de izquierda a derecha, y representan la vida monacal de la época. El estilo de Pietro en esta obra se encuentra influenciado por el de su hermano Ambrogio ya que continúa con la reducción del fondo de oro en favor de una mayor importancia dada a la arquitectura, que incluso se adapta a la forma de las tablas.  Algunas obras muestran el intento de superar el “desvanecimiento” de las paredes para mostrar escenas que ocurren en el interior de una habitación, reemplazando dichas paredes por galerías o arcos.  Es clara la influencia de la escuela de Giotto, con personajes sólidos y bien colocados en el espacio (no “flotan”).  Son importantes para la historia los numerosos detalles de los vestidos y los usos de la vida cotidiana.</vt:lpstr>
      <vt:lpstr>1341.  Pietro Lorenzetti.  El milagro del Hielo.  Staatliche Museen, Berlín.</vt:lpstr>
      <vt:lpstr>Diapositiva 41</vt:lpstr>
      <vt:lpstr>1340. Pietro lorenzetti. Virgen. Uffizi. La obra representa a la Virgen con el Niño en Majestad, es decir, entronizada, rodeada de ocho ángeles divididos en dos grupos simétricos a cada lado.  El trono y el mármol de la base están dispuestos siguiendo una perspectiva central intuitiva, típica de la investigación espacial de la época.  Uno de los flancos del trono se encuentra iluminado, y el otro en sombras, lo que da testimonio de las investigaciones en cuestiones lumínicas del artista. En la obra dominan las tonalidades claras, casi pasteles, sobretodo de los azules, celestes y el rosa, dando notable solidez a las figuras.  La madre y el Niño entablan un amoroso coloquio subrayado en el contacto de las miradas, con el Niño apoyando la pequeña mano sobre el rostro de la Virgen mientras con la otra sostiene un dedo, de forma tierna y afectuosa. Es muy original el efecto con el que el manto de María, a la derecha, cae hacia el suelo con un pliegue recto, que no tiene en cuenta la curvatura del asiento. Se trata de un efecto experimental que busca evitar el tradicional repliegue del manto en las piernas de María y la simetría de la composición.</vt:lpstr>
      <vt:lpstr>Diapositiva 43</vt:lpstr>
      <vt:lpstr>1342. Pietro Lorenzetti. Nacimiento de la Virgen. Museo dell'Opera del Duomo, Siena.  Ambrogio y Pietro Lorenzetti elevaron la dosis de naturalismo en la pintura sienesa, anticipando mucho el empleo de una perspectiva lineal exacta.  El edificio tiene forma de “casa de muñecas”, viéndose su interior y exterior, con un interior doméstico. Pietro usa también una arcada triple, pero delimitada por las tallas del marco, no pintadas, y distribuye la cama de Santa Ana entre dos de los espacios, lo que refuerza la ilusión de realidad. Aquí se adelanta al Políptico de Gante de Jan Van Eyck y a los trípticos del “maestro de Flémalle”.</vt:lpstr>
      <vt:lpstr>1345. Pietro Lorenzetti. Anunciación. Santos. Iglesia de San Miguel Arcángel, Castiglione del Bosco, Montalcino, Italia. Izquierda: santos Antonio Abad, Juan Bautista y Esteban.  Derecha: Miguel Arcángel, Bartolomeo y Francisco de Asís.</vt:lpstr>
      <vt:lpstr>Diapositiva 46</vt:lpstr>
      <vt:lpstr>Pietro Lorenzetti.  San Luis.  Pinacoteca Nazionale, Siena.</vt:lpstr>
      <vt:lpstr>Pietro Lorenzetti.  Santo Franciscano.  Birmingham Museum and Art Gallery.</vt:lpstr>
      <vt:lpstr>Diapositiva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Maestà, Simone Martini.</dc:title>
  <dc:creator>Miguel Velayos García</dc:creator>
  <cp:lastModifiedBy>Velayos</cp:lastModifiedBy>
  <cp:revision>74</cp:revision>
  <dcterms:created xsi:type="dcterms:W3CDTF">2020-08-12T17:09:33Z</dcterms:created>
  <dcterms:modified xsi:type="dcterms:W3CDTF">2021-04-15T10:29:41Z</dcterms:modified>
</cp:coreProperties>
</file>