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56" r:id="rId3"/>
    <p:sldId id="399" r:id="rId4"/>
    <p:sldId id="402" r:id="rId5"/>
    <p:sldId id="377" r:id="rId6"/>
    <p:sldId id="370" r:id="rId7"/>
    <p:sldId id="378" r:id="rId8"/>
    <p:sldId id="379" r:id="rId9"/>
    <p:sldId id="381" r:id="rId10"/>
    <p:sldId id="380" r:id="rId11"/>
    <p:sldId id="382" r:id="rId12"/>
    <p:sldId id="383" r:id="rId13"/>
    <p:sldId id="384" r:id="rId14"/>
    <p:sldId id="385" r:id="rId15"/>
    <p:sldId id="386" r:id="rId16"/>
    <p:sldId id="387" r:id="rId17"/>
    <p:sldId id="388" r:id="rId18"/>
    <p:sldId id="389" r:id="rId19"/>
    <p:sldId id="390" r:id="rId20"/>
    <p:sldId id="391" r:id="rId21"/>
    <p:sldId id="403" r:id="rId22"/>
    <p:sldId id="404" r:id="rId23"/>
    <p:sldId id="405" r:id="rId24"/>
    <p:sldId id="406" r:id="rId25"/>
    <p:sldId id="407" r:id="rId26"/>
    <p:sldId id="392" r:id="rId27"/>
    <p:sldId id="372" r:id="rId28"/>
    <p:sldId id="371" r:id="rId29"/>
    <p:sldId id="393" r:id="rId30"/>
    <p:sldId id="394" r:id="rId31"/>
    <p:sldId id="396" r:id="rId32"/>
    <p:sldId id="397" r:id="rId33"/>
    <p:sldId id="376" r:id="rId34"/>
    <p:sldId id="374" r:id="rId35"/>
    <p:sldId id="373" r:id="rId36"/>
    <p:sldId id="375" r:id="rId37"/>
    <p:sldId id="408" r:id="rId38"/>
    <p:sldId id="409" r:id="rId39"/>
    <p:sldId id="410" r:id="rId40"/>
    <p:sldId id="411" r:id="rId41"/>
    <p:sldId id="366" r:id="rId42"/>
    <p:sldId id="367" r:id="rId43"/>
    <p:sldId id="413" r:id="rId44"/>
    <p:sldId id="414" r:id="rId45"/>
    <p:sldId id="415" r:id="rId46"/>
    <p:sldId id="416" r:id="rId47"/>
    <p:sldId id="398" r:id="rId48"/>
    <p:sldId id="368" r:id="rId49"/>
    <p:sldId id="369" r:id="rId5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412DB9-DC0B-46E0-AD77-3F14B6367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7A4559-75D5-4C77-A021-231D2C9F4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78F6EF-CB76-47F4-8A63-54F7B2842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44F-E87F-48D1-A1DE-D9877B10B652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0C2544-A57F-4052-9653-147FDE477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E145C5-DF54-490E-87EF-3F4699479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74BF-32C0-44BB-A822-2DDD968521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8597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DA3F3D-C26E-4BD7-8590-E1E7C108B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053FEA-3EFD-4D8F-B30D-8E3BBA69A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527C69-BDD0-4DF2-B69A-28AD25658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44F-E87F-48D1-A1DE-D9877B10B652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5EAAB1-5CF2-49EE-85C7-3CA1B6798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A94518-B816-47E9-A518-873470573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74BF-32C0-44BB-A822-2DDD968521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8395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F452B-7AD5-4080-8FE4-C84639A64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FF42BA-4AA8-4B4D-900D-FBC9B8BE7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6F7E21-9176-4CB7-AC6D-33E72B5F6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44F-E87F-48D1-A1DE-D9877B10B652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B5DAF0-E4D0-4E91-8035-67DD09263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A9B868-D379-4702-93C7-F4DFAA888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74BF-32C0-44BB-A822-2DDD968521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30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CAFA47-8EEB-469E-9151-BDF5658EC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6AC75C-D4B0-4517-89E7-23706D6C0A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5681F7-88F7-45C6-B818-A9AC8E1E4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3979C1A-6550-4664-8CFC-2074C7A43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44F-E87F-48D1-A1DE-D9877B10B652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CAD658-2FC5-41B8-AF2E-71960BAC5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F7BEF7-AC65-4DA5-A7B0-62D75B244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74BF-32C0-44BB-A822-2DDD968521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6309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6510A-1469-437B-95E7-DE1BAAF4D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01FC514-394A-4844-8C1A-1446A912D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9691975-C3C8-47A9-AAA2-7164520C9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1FED610-0AC1-44FC-97D4-E73DB0913C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82D4FEF-E233-4125-971B-AB1A0B0BB4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233BAA7-C82B-486E-AEE1-46925BBE5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44F-E87F-48D1-A1DE-D9877B10B652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9556883-08E0-425A-9C90-137ECB3B4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2DFF3C0-DF2B-425A-A91D-9AD85E71D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74BF-32C0-44BB-A822-2DDD968521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595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96A3A1-70B3-47CB-BF86-764605AA7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0627F4-4D50-41D9-9732-00546DB52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44F-E87F-48D1-A1DE-D9877B10B652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3C1236-FDBC-491E-8431-2FFC6E4AF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3CA9EB9-C5D7-4C02-8397-457806CFA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74BF-32C0-44BB-A822-2DDD968521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6111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FE06D91-C3DF-4425-BAD6-E904576C8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44F-E87F-48D1-A1DE-D9877B10B652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8326A6-9E94-4283-814D-C48DED0D1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57CB48-FC01-4A3A-A280-4DA374EE4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74BF-32C0-44BB-A822-2DDD968521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9059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321990-6A54-4891-A54C-76B81249D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C44348-12E6-4065-A880-D8C0C3756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FA0333-94FE-4932-8D44-9DED21769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1EB82A-C27E-457C-931F-D200E7541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44F-E87F-48D1-A1DE-D9877B10B652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850FBF-7D0D-41AA-91DF-37D37679A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A8D7AF-41B1-40F5-A582-316CA7F35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74BF-32C0-44BB-A822-2DDD968521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8777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330B4C-E825-474A-8D39-A145B1F7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61D1221-9C89-40DA-A921-3A6D36C83B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46C5BD-E5F9-4A35-AC8A-2D834D274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09A739-1B39-4E41-84BA-F6B93687D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44F-E87F-48D1-A1DE-D9877B10B652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216A4A-16D3-464E-81A1-14965B31A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99F728-76AD-420E-A18E-475B6AF8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74BF-32C0-44BB-A822-2DDD968521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9194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A25D2-768F-4DE0-ADB0-293174207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D022B60-AABF-402D-A99A-7C7700142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A63257-E538-4851-B5BF-5293D9492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44F-E87F-48D1-A1DE-D9877B10B652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FD5AC4-EB20-4C2B-AE0E-3736407B9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52AB2D-17B3-4021-A3FB-FF3CE4EA9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74BF-32C0-44BB-A822-2DDD968521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89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2DD601-C271-463F-9AA6-C4302E416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9D8F036-6704-4351-8801-2D868F696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8C8E2E-878C-4E70-B319-7AB1FD9C4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44F-E87F-48D1-A1DE-D9877B10B652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873B86-DE6F-4B9D-9840-8B351C58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75909E-3447-40C7-9E7C-DF82DAACA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74BF-32C0-44BB-A822-2DDD968521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096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7F828D-72A4-4F4C-8BB3-1AEAD56DF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8A55B2-26AF-4E39-87EE-2A1D4591A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E37D37-8D61-4C82-9B48-BCF84102F0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8F44F-E87F-48D1-A1DE-D9877B10B652}" type="datetimeFigureOut">
              <a:rPr lang="es-ES" smtClean="0"/>
              <a:t>17/04/2021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431AEE-B3B6-4FD9-BF00-4D4380577A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6029EC-327A-4977-B202-F9E58A141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74BF-32C0-44BB-A822-2DDD968521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457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42A3DE-F7D0-41E5-B090-0A6B8902B7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ES" sz="8800" b="1" dirty="0"/>
              <a:t>Paolo </a:t>
            </a:r>
            <a:r>
              <a:rPr lang="es-ES" sz="8800" b="1" dirty="0" err="1"/>
              <a:t>Ucello</a:t>
            </a:r>
            <a:endParaRPr lang="es-ES" sz="8800" b="1" dirty="0"/>
          </a:p>
        </p:txBody>
      </p:sp>
    </p:spTree>
    <p:extLst>
      <p:ext uri="{BB962C8B-B14F-4D97-AF65-F5344CB8AC3E}">
        <p14:creationId xmlns:p14="http://schemas.microsoft.com/office/powerpoint/2010/main" val="21276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E72894-195F-426C-95EB-33950F344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081" y="300251"/>
            <a:ext cx="11300345" cy="6182436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De temple heroico como Masaccio, es su coetáneo Paolo di Dono, a quien se conoce con el nombre de Paolo </a:t>
            </a:r>
            <a:r>
              <a:rPr lang="es-ES" dirty="0" err="1"/>
              <a:t>Ucello</a:t>
            </a:r>
            <a:r>
              <a:rPr lang="es-ES" dirty="0"/>
              <a:t> (t 1475). </a:t>
            </a:r>
          </a:p>
          <a:p>
            <a:r>
              <a:rPr lang="es-ES" dirty="0"/>
              <a:t>Comienza su carrera en el arte de la platería, figurando como auxiliar o </a:t>
            </a:r>
            <a:r>
              <a:rPr lang="es-ES" dirty="0" err="1"/>
              <a:t>garzone</a:t>
            </a:r>
            <a:r>
              <a:rPr lang="es-ES" dirty="0"/>
              <a:t> de </a:t>
            </a:r>
            <a:r>
              <a:rPr lang="es-ES" dirty="0" err="1"/>
              <a:t>botega</a:t>
            </a:r>
            <a:r>
              <a:rPr lang="es-ES" dirty="0"/>
              <a:t> de </a:t>
            </a:r>
            <a:r>
              <a:rPr lang="es-ES" dirty="0" err="1"/>
              <a:t>Ghiberti</a:t>
            </a:r>
            <a:r>
              <a:rPr lang="es-ES" dirty="0"/>
              <a:t> cuando labra sus segundas puertas y de él debe aprender el interés por la perspectiva que después se convierte para P. </a:t>
            </a:r>
            <a:r>
              <a:rPr lang="es-ES" dirty="0" err="1"/>
              <a:t>Ucello</a:t>
            </a:r>
            <a:r>
              <a:rPr lang="es-ES" dirty="0"/>
              <a:t> en verdadera obsesión. </a:t>
            </a:r>
          </a:p>
          <a:p>
            <a:r>
              <a:rPr lang="es-ES" dirty="0"/>
              <a:t>Cuenta de él </a:t>
            </a:r>
            <a:r>
              <a:rPr lang="es-ES" dirty="0" err="1"/>
              <a:t>Vasari</a:t>
            </a:r>
            <a:r>
              <a:rPr lang="es-ES" dirty="0"/>
              <a:t>, que, cuando dedicado a sus estudios de perspectiva hasta altas horas de la noche, su mujer le invitaba al descanso, exclamaba: ¡O che </a:t>
            </a:r>
            <a:r>
              <a:rPr lang="es-ES" dirty="0" err="1"/>
              <a:t>dolce</a:t>
            </a:r>
            <a:r>
              <a:rPr lang="es-ES" dirty="0"/>
              <a:t> cosa e la </a:t>
            </a:r>
            <a:r>
              <a:rPr lang="es-ES" dirty="0" err="1"/>
              <a:t>propettiva</a:t>
            </a:r>
            <a:r>
              <a:rPr lang="es-ES" dirty="0"/>
              <a:t>! </a:t>
            </a:r>
          </a:p>
          <a:p>
            <a:r>
              <a:rPr lang="es-ES" dirty="0"/>
              <a:t>Pero para él la perspectiva no es algo blando e impalpable, una ilusión de espacio sin aristas, como para su maestro </a:t>
            </a:r>
            <a:r>
              <a:rPr lang="es-ES" dirty="0" err="1"/>
              <a:t>Ghiberti</a:t>
            </a:r>
            <a:r>
              <a:rPr lang="es-ES" dirty="0"/>
              <a:t>; hermano legítimo de Masaccio, para él es, sobre todo, volúmenes y masa. </a:t>
            </a:r>
          </a:p>
          <a:p>
            <a:r>
              <a:rPr lang="es-ES" dirty="0"/>
              <a:t>Si en la historia de San Jorge, de la colección </a:t>
            </a:r>
            <a:r>
              <a:rPr lang="es-ES" dirty="0" err="1"/>
              <a:t>Lanckorouski</a:t>
            </a:r>
            <a:r>
              <a:rPr lang="es-ES" dirty="0"/>
              <a:t>, de Viena, nos dice de cuánto es capaz su fino sentido poético al contraponernos en una dilatada llanura el monumental corcel blanco del santo en violento escorzo, y la gentil y delicada figura de la princesa, su ansia de volumen y monumentalidad, servidos por su perfecto dominio de la perspectiva, triunfa en el fresco del </a:t>
            </a:r>
            <a:r>
              <a:rPr lang="es-ES" dirty="0" err="1"/>
              <a:t>condottiero</a:t>
            </a:r>
            <a:r>
              <a:rPr lang="es-ES" dirty="0"/>
              <a:t> inglés </a:t>
            </a:r>
            <a:r>
              <a:rPr lang="es-ES" dirty="0" err="1"/>
              <a:t>Hawkwood</a:t>
            </a:r>
            <a:r>
              <a:rPr lang="es-ES" dirty="0"/>
              <a:t> (1436), que, colocado a gran altura, produce plenamente la deseada ilusión de una estatua ecuestre. Cuatro años anterior a la de </a:t>
            </a:r>
            <a:r>
              <a:rPr lang="es-ES" dirty="0" err="1"/>
              <a:t>Gattamelata</a:t>
            </a:r>
            <a:r>
              <a:rPr lang="es-ES" dirty="0"/>
              <a:t>, de Donatello, es su digno precedente. </a:t>
            </a:r>
          </a:p>
          <a:p>
            <a:r>
              <a:rPr lang="es-ES" dirty="0"/>
              <a:t>El tema del caballo de concepción monumental, y visto en los más violentos escorzos, es el que desarrolla en sus tres cuadros de Batallas (lám. 113) que pertenecieron a los </a:t>
            </a:r>
            <a:r>
              <a:rPr lang="es-ES" dirty="0" err="1"/>
              <a:t>Médicis</a:t>
            </a:r>
            <a:r>
              <a:rPr lang="es-ES" dirty="0"/>
              <a:t> y hoy se encuentran repartidos entre los museos de Florencia, París y Londres.</a:t>
            </a:r>
          </a:p>
        </p:txBody>
      </p:sp>
    </p:spTree>
    <p:extLst>
      <p:ext uri="{BB962C8B-B14F-4D97-AF65-F5344CB8AC3E}">
        <p14:creationId xmlns:p14="http://schemas.microsoft.com/office/powerpoint/2010/main" val="3716865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6608618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1430s. Paolo Uccello. Retrato de Hombre. National Gallery of Art, Washington.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B672A0D-4325-4BDB-9A99-2D8C53A2A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982" y="-9040"/>
            <a:ext cx="5237018" cy="686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56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972748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ED511-BD18-41E0-9E06-949AC3522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Frescos en el Claustro Verde de Santa Maria Novella en Florencia por Paolo UCCELLO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B02C89-E0F0-4A56-85F6-FC90C34F0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Las paredes del claustro perteneciente a Santa Maria Novella de Florencia fueron pintadas al fresco con escenas del Antiguo Testamento en colores verde y rojizo (de ahí la denominación de Claustro Verde) por Paolo Uccello y sus seguidores en el siglo XV.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Los frescos, muy dañados debido a la exposición a la intemperie durante siglos, fueron parcialmente desprendidos y restaurados.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1692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4904509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1432 - 1436. Paolo Uccello. </a:t>
            </a:r>
            <a:br>
              <a:rPr lang="es-ES" sz="2800" dirty="0"/>
            </a:br>
            <a:r>
              <a:rPr lang="es-ES" sz="2800" dirty="0"/>
              <a:t>Creación de los animales y creación de Adán.</a:t>
            </a:r>
            <a:br>
              <a:rPr lang="es-ES" sz="2800" dirty="0"/>
            </a:br>
            <a:r>
              <a:rPr lang="es-ES" sz="2800" dirty="0"/>
              <a:t>La creación de Eva y El pecado original. </a:t>
            </a:r>
            <a:br>
              <a:rPr lang="es-ES" sz="2800" dirty="0"/>
            </a:br>
            <a:r>
              <a:rPr lang="es-ES" sz="2800" dirty="0"/>
              <a:t>Santa María Novella, Florencia.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05EAD5-2D39-4160-ABA6-8707EE82C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119" y="0"/>
            <a:ext cx="68238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14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207819"/>
            <a:ext cx="11139054" cy="979484"/>
          </a:xfrm>
        </p:spPr>
        <p:txBody>
          <a:bodyPr anchor="t">
            <a:normAutofit/>
          </a:bodyPr>
          <a:lstStyle/>
          <a:p>
            <a:pPr algn="ctr"/>
            <a:r>
              <a:rPr lang="es-ES" sz="2800" dirty="0"/>
              <a:t>1432 - 1436. Paolo Uccello. El diluvio.</a:t>
            </a:r>
            <a:br>
              <a:rPr lang="es-ES" sz="2800" dirty="0"/>
            </a:br>
            <a:r>
              <a:rPr lang="es-ES" sz="2800" dirty="0"/>
              <a:t>Santa María Novella, Florencia.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1F8D11-8296-4153-91A9-E6D30C965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7302"/>
            <a:ext cx="12192000" cy="56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7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961944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5579F-7DDE-405A-A6D8-ED93DA7A1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Frescos en la Catedral de Prato.</a:t>
            </a:r>
            <a:br>
              <a:rPr lang="es-ES" b="0" i="0" dirty="0">
                <a:solidFill>
                  <a:srgbClr val="000000"/>
                </a:solidFill>
                <a:effectLst/>
                <a:latin typeface="Roboto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Paolo UCCELLO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38667E-A65B-40ED-98D1-64AE192FF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Alrededor de 1435, Paolo Uccello comenzó a trabajar en las historias de la vida de la Virgen y San Esteban en la Capilla de Nuestra Señora de la Asunción en la Catedral de Prato.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Pintó las escenas de la Disputa de San Esteban, el Nacimiento de la Virgen y su Presentación en el Templo, así como la parte superior de la Lapidación de San Esteban, que fue completada por Andrea di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Giusto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junto con las otras escenas de la nivel inferior (el Hallazgo del Cuerpo de San Esteban y las Bodas de la Virgen).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Paolo Uccello también es considerado el autor de los cuatro santos en el arco de entrada y de los quince rodeos con cabezas en el friso que rodea los frescos.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Las cuatro virtudes del techo de la capilla, a veces atribuidas a Uccello, probablemente no sean obra suya.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6465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r>
              <a:rPr lang="it-IT" sz="2800" dirty="0"/>
              <a:t>1435. Paolo Uccello. Disputa de San Esteban. Duomo, Prato.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2CF350-3E42-405D-BE54-7A3859921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264" y="0"/>
            <a:ext cx="8245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3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2867891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1435. Paolo Uccello. Lapidación de San Esteban. Duomo, Prato.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DFADECC-4161-4EC1-AB5D-0700C2572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064" y="0"/>
            <a:ext cx="8792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14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5" y="365125"/>
            <a:ext cx="1634836" cy="6285057"/>
          </a:xfrm>
        </p:spPr>
        <p:txBody>
          <a:bodyPr anchor="t">
            <a:normAutofit/>
          </a:bodyPr>
          <a:lstStyle/>
          <a:p>
            <a:r>
              <a:rPr lang="it-IT" sz="2800" dirty="0"/>
              <a:t>1435. Paolo Uccello. Nacimiento de la Virgen. Duomo, Prato.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1B2392-D343-412B-830E-62D03DE7C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994" y="0"/>
            <a:ext cx="98950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57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2770909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1435. Paolo Uccello. Presentación de la Virgen en el Templo. Duomo, Prato.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54A08A3-A5A4-483A-A232-4D8E9901F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214" y="0"/>
            <a:ext cx="8842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955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4682836" cy="6285057"/>
          </a:xfrm>
        </p:spPr>
        <p:txBody>
          <a:bodyPr anchor="t">
            <a:normAutofit/>
          </a:bodyPr>
          <a:lstStyle/>
          <a:p>
            <a:r>
              <a:rPr lang="it-IT" sz="2800" dirty="0"/>
              <a:t>1435. Paolo Uccello. Rondel cabeza hombre. Duomo, Prato.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9F12886-C9A1-4B7B-984A-6391975BA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720" y="0"/>
            <a:ext cx="6812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56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4793672" cy="6285057"/>
          </a:xfrm>
        </p:spPr>
        <p:txBody>
          <a:bodyPr anchor="t">
            <a:normAutofit/>
          </a:bodyPr>
          <a:lstStyle/>
          <a:p>
            <a:r>
              <a:rPr lang="it-IT" sz="2800" dirty="0"/>
              <a:t>1435. Paolo Uccello. Rondel cabeza mujer. Duomo, Prato.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FBE1BD5-BE7C-4F1B-A870-E691FDCDD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380" y="0"/>
            <a:ext cx="6865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909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2258291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1435. Paolo Uccello. Santos Pablo, Francisco de Asís, Jerónimo. Duomo, Prato.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E402C2-B315-4111-B312-E47DAAACC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257" y="0"/>
            <a:ext cx="93697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135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6788727" cy="6285057"/>
          </a:xfrm>
        </p:spPr>
        <p:txBody>
          <a:bodyPr anchor="t">
            <a:normAutofit/>
          </a:bodyPr>
          <a:lstStyle/>
          <a:p>
            <a:r>
              <a:rPr lang="it-IT" sz="2800" dirty="0"/>
              <a:t>1435. Paolo Uccello. Virtud Esperanza. </a:t>
            </a:r>
            <a:br>
              <a:rPr lang="it-IT" sz="2800" dirty="0"/>
            </a:br>
            <a:r>
              <a:rPr lang="it-IT" sz="2800" dirty="0"/>
              <a:t>Duomo, Prato.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2261F3B-8BCA-4E93-9694-D9AF0C68E3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345" y="-57490"/>
            <a:ext cx="4890655" cy="691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30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4972396" cy="6285057"/>
          </a:xfrm>
        </p:spPr>
        <p:txBody>
          <a:bodyPr anchor="t">
            <a:normAutofit/>
          </a:bodyPr>
          <a:lstStyle/>
          <a:p>
            <a:r>
              <a:rPr lang="it-IT" sz="2800" dirty="0"/>
              <a:t>1435. Paolo Uccello. Virtud Fe. Duomo, Prato.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2BADD4-21AD-47DE-8D13-BDC37F81E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760" y="0"/>
            <a:ext cx="6873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68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5472545" cy="6285057"/>
          </a:xfrm>
        </p:spPr>
        <p:txBody>
          <a:bodyPr anchor="t">
            <a:normAutofit/>
          </a:bodyPr>
          <a:lstStyle/>
          <a:p>
            <a:r>
              <a:rPr lang="it-IT" sz="2800" dirty="0"/>
              <a:t>1435. Paolo Uccello. Virtud Fortaleza. Duomo, Prato.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227D3FF-2735-4279-A74C-E35B6B25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267" y="0"/>
            <a:ext cx="6222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98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064625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6497781" cy="6285057"/>
          </a:xfrm>
        </p:spPr>
        <p:txBody>
          <a:bodyPr anchor="t">
            <a:normAutofit/>
          </a:bodyPr>
          <a:lstStyle/>
          <a:p>
            <a:r>
              <a:rPr lang="it-IT" sz="2800" dirty="0"/>
              <a:t>1435. Paolo Uccello. Un ángel. </a:t>
            </a:r>
            <a:br>
              <a:rPr lang="it-IT" sz="2800" dirty="0"/>
            </a:br>
            <a:r>
              <a:rPr lang="it-IT" sz="2800" dirty="0"/>
              <a:t>San Miniato al Monte, Florencia.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2C07BD-BCF1-4329-ADD9-E95EFB37C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945" y="-13580"/>
            <a:ext cx="5043055" cy="687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3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11526981" cy="1117311"/>
          </a:xfrm>
        </p:spPr>
        <p:txBody>
          <a:bodyPr anchor="t">
            <a:normAutofit/>
          </a:bodyPr>
          <a:lstStyle/>
          <a:p>
            <a:pPr algn="ctr"/>
            <a:r>
              <a:rPr lang="es-ES" sz="2800" dirty="0"/>
              <a:t>1435 - 1440. Paolo Uccello. Adoración de los Magos. </a:t>
            </a:r>
            <a:br>
              <a:rPr lang="es-ES" sz="2800" dirty="0"/>
            </a:br>
            <a:r>
              <a:rPr lang="es-ES" sz="2800" dirty="0"/>
              <a:t>Museo </a:t>
            </a:r>
            <a:r>
              <a:rPr lang="es-ES" sz="2800" dirty="0" err="1"/>
              <a:t>Arcivescovile</a:t>
            </a:r>
            <a:r>
              <a:rPr lang="es-ES" sz="2800" dirty="0"/>
              <a:t>, Florencia.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9A28832-10F5-4628-8C4B-A3EC58ED7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6728"/>
            <a:ext cx="12192104" cy="326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67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11513127" cy="1141239"/>
          </a:xfrm>
        </p:spPr>
        <p:txBody>
          <a:bodyPr anchor="t">
            <a:normAutofit/>
          </a:bodyPr>
          <a:lstStyle/>
          <a:p>
            <a:pPr algn="ctr"/>
            <a:r>
              <a:rPr lang="es-ES" sz="2800" dirty="0"/>
              <a:t>1435 - 1440. Paolo Uccello. San Juan en Patmos. </a:t>
            </a:r>
            <a:br>
              <a:rPr lang="es-ES" sz="2800" dirty="0"/>
            </a:br>
            <a:r>
              <a:rPr lang="es-ES" sz="2800" dirty="0"/>
              <a:t>Museo </a:t>
            </a:r>
            <a:r>
              <a:rPr lang="es-ES" sz="2800" dirty="0" err="1"/>
              <a:t>Arcivescovile</a:t>
            </a:r>
            <a:r>
              <a:rPr lang="es-ES" sz="2800" dirty="0"/>
              <a:t>, Florencia.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3210391-38EC-4172-B30B-BCF8FCA0E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6364"/>
            <a:ext cx="12192000" cy="535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427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6"/>
            <a:ext cx="11416145" cy="992620"/>
          </a:xfrm>
        </p:spPr>
        <p:txBody>
          <a:bodyPr anchor="t">
            <a:normAutofit/>
          </a:bodyPr>
          <a:lstStyle/>
          <a:p>
            <a:pPr algn="ctr"/>
            <a:r>
              <a:rPr lang="es-ES" sz="2800" dirty="0"/>
              <a:t>1435 - 1440. Paolo Uccello. San Juan y San </a:t>
            </a:r>
            <a:r>
              <a:rPr lang="es-ES" sz="2800" dirty="0" err="1"/>
              <a:t>Ansano</a:t>
            </a:r>
            <a:r>
              <a:rPr lang="es-ES" sz="2800" dirty="0"/>
              <a:t>. </a:t>
            </a:r>
            <a:br>
              <a:rPr lang="es-ES" sz="2800" dirty="0"/>
            </a:br>
            <a:r>
              <a:rPr lang="es-ES" sz="2800" dirty="0"/>
              <a:t>Museo </a:t>
            </a:r>
            <a:r>
              <a:rPr lang="es-ES" sz="2800" dirty="0" err="1"/>
              <a:t>Arcivescovile</a:t>
            </a:r>
            <a:r>
              <a:rPr lang="es-ES" sz="2800" dirty="0"/>
              <a:t>, Florencia.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2066FE9-E43B-478D-AF97-3E309C4BD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9905"/>
            <a:ext cx="12192000" cy="48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99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72727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740A97-0949-4967-90B5-C1B8C1B33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Frescos en la Catedral de Florencia.</a:t>
            </a:r>
            <a:br>
              <a:rPr lang="es-ES" b="0" i="0" dirty="0">
                <a:solidFill>
                  <a:srgbClr val="000000"/>
                </a:solidFill>
                <a:effectLst/>
                <a:latin typeface="Roboto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Paolo UCCELLO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0E28BC-3272-49BB-B4D0-09519B1B9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En 1436, los administradores de la Opera del Duomo de Florencia encargaron a Paolo Uccello que pintara un fresco en la Catedral, un monumento que conmemora al soldado de fortuna inglés Sir John Hawkwood.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Poco después del Monumento a Sir John Hawkwood, la Ópera del Duomo encargó a Paolo los diseños de tres vidrieras (la Resurrección, el Nacimiento de Cristo y la Anunciación destruidas en 1828) para los óculos del tambor de la cúpula, así como la decoración de la esfera del reloj de la fachada interior de la Catedral.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85754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7173552" cy="6285057"/>
          </a:xfrm>
        </p:spPr>
        <p:txBody>
          <a:bodyPr anchor="t">
            <a:normAutofit/>
          </a:bodyPr>
          <a:lstStyle/>
          <a:p>
            <a:r>
              <a:rPr lang="it-IT" sz="2800" dirty="0"/>
              <a:t>1436. Paolo Uccello. </a:t>
            </a:r>
            <a:br>
              <a:rPr lang="it-IT" sz="2800" dirty="0"/>
            </a:br>
            <a:r>
              <a:rPr lang="it-IT" sz="2800" dirty="0"/>
              <a:t>Monumento funerario a Sir John Hawkwood.</a:t>
            </a:r>
            <a:endParaRPr lang="es-ES" sz="2800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997" y="-2249"/>
            <a:ext cx="4249003" cy="686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14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1436. Paolo Uccello. Resurrección. Duomo, Florencia.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802DB2-41E1-4F88-A7E2-1D6A2DCD3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929" y="0"/>
            <a:ext cx="72210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142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1436. Paolo Uccello. Natividad. Duomo, Florencia.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F5A554-DD0F-40B4-B8FC-8ED1B0265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113" y="0"/>
            <a:ext cx="7002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792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1436. Paolo Uccello. Decoración del reloj. Duomo, Florencia.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A4CB617-A16B-47EA-A5D8-B5558A91D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387" y="0"/>
            <a:ext cx="6968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64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0535111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B3C36E-786F-4B67-BF6C-A3B050A11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Batalla de San Romano</a:t>
            </a:r>
            <a:br>
              <a:rPr lang="es-ES" b="0" i="0" dirty="0">
                <a:solidFill>
                  <a:srgbClr val="000000"/>
                </a:solidFill>
                <a:effectLst/>
                <a:latin typeface="Roboto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Paolo UCCELLO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BE301F-092A-4EFE-880A-887D94156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Los tres paneles, incluidos en el Inventario de los Medici de 1492 y ahora en la National Gallery, Londres, Musée du Louvre, París, y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Galleria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degli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Uffizi, Florencia, conmemoran la celebrada Batalla de San Romano en la que los florentinos, bajo el liderazgo de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Niccolò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da Tolentino, derrotó a los sieneses liderados por Bernardino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della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Ciarda.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Fueron pensados como decoración para el gran salón de la planta baja del Palacio de los Medici, llamado la habitación de Lorenzo.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Según la reconstrucción, las pinturas de Londres y Florencia se colocaron en la pared del fondo, con la de París en la pared de la derecha, en ángulo recto con el panel de Florencia.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09866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6"/>
            <a:ext cx="11622723" cy="805558"/>
          </a:xfrm>
        </p:spPr>
        <p:txBody>
          <a:bodyPr anchor="t">
            <a:normAutofit fontScale="90000"/>
          </a:bodyPr>
          <a:lstStyle/>
          <a:p>
            <a:pPr algn="ctr"/>
            <a:r>
              <a:rPr lang="it-IT" sz="2800" dirty="0"/>
              <a:t>1438 - 1440. Paolo Uccello. Niccolò Mauruzi da Tolentino en la batalla de San Romano. National Gallery de Londres.</a:t>
            </a:r>
            <a:endParaRPr lang="es-ES" sz="2800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25" y="1170684"/>
            <a:ext cx="10058400" cy="568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266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207819"/>
            <a:ext cx="11430000" cy="936914"/>
          </a:xfrm>
        </p:spPr>
        <p:txBody>
          <a:bodyPr anchor="t">
            <a:normAutofit/>
          </a:bodyPr>
          <a:lstStyle/>
          <a:p>
            <a:pPr algn="ctr"/>
            <a:r>
              <a:rPr lang="it-IT" sz="2800" dirty="0"/>
              <a:t>1438 - 1440. Paolo Uccello. Niccolò Mauruzi desmonta a della Carda en la batalla de San Romano. Galería Uffizi de Florencia.</a:t>
            </a:r>
            <a:endParaRPr lang="es-ES" sz="2800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98" y="1144732"/>
            <a:ext cx="9753600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963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6"/>
            <a:ext cx="11254233" cy="494684"/>
          </a:xfrm>
        </p:spPr>
        <p:txBody>
          <a:bodyPr anchor="t">
            <a:normAutofit/>
          </a:bodyPr>
          <a:lstStyle/>
          <a:p>
            <a:pPr algn="ctr"/>
            <a:r>
              <a:rPr lang="it-IT" sz="2800" dirty="0"/>
              <a:t>1438 - 1440. Paolo Uccello. Batalla de San Romano.. Louvre, Paris.</a:t>
            </a:r>
            <a:endParaRPr lang="es-ES" sz="2800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80" y="1101924"/>
            <a:ext cx="10058400" cy="575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963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146963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1440s. Paolo Uccello. Retrato de una mujer. Museo Metropolitano de Arte de Nueva York.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38758A-A63F-4138-A5C6-784EB8FDE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382" y="-585"/>
            <a:ext cx="5084618" cy="685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221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r>
              <a:rPr lang="fr-FR" sz="2800" dirty="0"/>
              <a:t>1440 - 1442. Paolo Uccello. </a:t>
            </a:r>
            <a:r>
              <a:rPr lang="fr-FR" sz="2800" dirty="0" err="1"/>
              <a:t>Retrato</a:t>
            </a:r>
            <a:r>
              <a:rPr lang="fr-FR" sz="2800" dirty="0"/>
              <a:t> de </a:t>
            </a:r>
            <a:r>
              <a:rPr lang="fr-FR" sz="2800" dirty="0" err="1"/>
              <a:t>Joven</a:t>
            </a:r>
            <a:r>
              <a:rPr lang="fr-FR" sz="2800" dirty="0"/>
              <a:t> Hombre. Musée des Beaux-Arts, Chambéry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43C124-3E82-428D-95C3-59A365E31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73" y="13855"/>
            <a:ext cx="5264727" cy="684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466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1450. Paolo Uccello. Retrato de una dama. Museo Metropolitano de Arte de Nueva York.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BE69B6-92AC-479B-A42B-FBA4F5A8B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723" y="0"/>
            <a:ext cx="4669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5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0032193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5" y="365125"/>
            <a:ext cx="2655686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1456. Paolo Uccello. San Jorge y el dragón. National Gallery, Londres.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050" y="0"/>
            <a:ext cx="9189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1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5" y="365125"/>
            <a:ext cx="1685636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1456. Paolo Uccello. San Jorge y el dragón. Musée </a:t>
            </a:r>
            <a:r>
              <a:rPr lang="es-ES" sz="2800" dirty="0" err="1"/>
              <a:t>Jacquemart</a:t>
            </a:r>
            <a:r>
              <a:rPr lang="es-ES" sz="2800" dirty="0"/>
              <a:t>-André.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BA4079-E55C-401B-9AF1-9A69D831B0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706582"/>
            <a:ext cx="10160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1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0196536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r>
              <a:rPr lang="it-IT" sz="2800" dirty="0"/>
              <a:t>1460. Paolo Uccello. Crucifixión. Museo Thyssen-Bornemisza, Madrid.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60B5566-0234-48B3-8EA0-CD205F9B4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671" y="471054"/>
            <a:ext cx="8307329" cy="526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8312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2272145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1460s. Paolo Uccello. Escenas de vida de Santos Ermitaños. </a:t>
            </a:r>
            <a:r>
              <a:rPr lang="es-ES" sz="2800" dirty="0" err="1"/>
              <a:t>Galleria</a:t>
            </a:r>
            <a:r>
              <a:rPr lang="es-ES" sz="2800" dirty="0"/>
              <a:t> </a:t>
            </a:r>
            <a:r>
              <a:rPr lang="es-ES" sz="2800" dirty="0" err="1"/>
              <a:t>dell'Accademia</a:t>
            </a:r>
            <a:r>
              <a:rPr lang="es-ES" sz="2800" dirty="0"/>
              <a:t>, Florencia.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E148DEF-2636-4E78-AB49-36F8425A1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0"/>
            <a:ext cx="9429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130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11402291" cy="1158875"/>
          </a:xfrm>
        </p:spPr>
        <p:txBody>
          <a:bodyPr anchor="t">
            <a:normAutofit/>
          </a:bodyPr>
          <a:lstStyle/>
          <a:p>
            <a:pPr algn="ctr"/>
            <a:r>
              <a:rPr lang="es-ES" sz="2800" dirty="0"/>
              <a:t>1460s. Paolo Uccello. La caza en el bosque. </a:t>
            </a:r>
            <a:br>
              <a:rPr lang="es-ES" sz="2800" dirty="0"/>
            </a:br>
            <a:r>
              <a:rPr lang="es-ES" sz="2800" dirty="0" err="1"/>
              <a:t>Ashmolean</a:t>
            </a:r>
            <a:r>
              <a:rPr lang="es-ES" sz="2800" dirty="0"/>
              <a:t> Museum, Oxford.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CD6E37-75AF-4CBF-B29F-12E055911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0582"/>
            <a:ext cx="12193246" cy="462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6603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A6965F-00AE-4600-AA29-3A931807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Milagro de la hostia profanada (pinturas de predela) por Paolo UCCELLO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ABECFF-4F46-46AF-A6B5-23A5525BE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El milagro de la hostia profanada fue pintado por Uccello en Urbino entre 1465 y 1469 como predela del retablo de la Comunión de los Apóstoles que Justo de Gante (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Joos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 van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Roboto"/>
              </a:rPr>
              <a:t>Wassenhove</a:t>
            </a:r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) pintó en 1472 para la iglesia del Corpus Domini de Urbino.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La predela cuenta la leyenda antisemita a través de seis episodios. 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Roboto"/>
              </a:rPr>
              <a:t>Las seis escenas no se atribuyen unánimemente a Paolo Uccello.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9547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1465 - 1469. Paolo </a:t>
            </a:r>
            <a:r>
              <a:rPr lang="es-ES" sz="2800" dirty="0" err="1"/>
              <a:t>Ucello</a:t>
            </a:r>
            <a:r>
              <a:rPr lang="es-ES" sz="2800" dirty="0"/>
              <a:t>. Milagro de la Hostia profanada. Galería Nacional de las Marcas, Urbino.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1D56A10-B214-4BB2-BE5C-2A8FD4859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127" y="0"/>
            <a:ext cx="8184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1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26D7-CBE5-41EA-AC54-6DCCF55E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365125"/>
            <a:ext cx="3699163" cy="6285057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98541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</TotalTime>
  <Words>1429</Words>
  <Application>Microsoft Office PowerPoint</Application>
  <PresentationFormat>Panorámica</PresentationFormat>
  <Paragraphs>59</Paragraphs>
  <Slides>49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4" baseType="lpstr">
      <vt:lpstr>Arial</vt:lpstr>
      <vt:lpstr>Calibri</vt:lpstr>
      <vt:lpstr>Calibri Light</vt:lpstr>
      <vt:lpstr>Roboto</vt:lpstr>
      <vt:lpstr>Tema de Office</vt:lpstr>
      <vt:lpstr>Paolo Ucello</vt:lpstr>
      <vt:lpstr>Presentación de PowerPoint</vt:lpstr>
      <vt:lpstr>1430s. Paolo Uccello. Retrato de Hombre. National Gallery of Art, Washington.</vt:lpstr>
      <vt:lpstr>Presentación de PowerPoint</vt:lpstr>
      <vt:lpstr>Frescos en el Claustro Verde de Santa Maria Novella en Florencia por Paolo UCCELLO</vt:lpstr>
      <vt:lpstr>1432 - 1436. Paolo Uccello.  Creación de los animales y creación de Adán. La creación de Eva y El pecado original.  Santa María Novella, Florencia.</vt:lpstr>
      <vt:lpstr>1432 - 1436. Paolo Uccello. El diluvio. Santa María Novella, Florencia.</vt:lpstr>
      <vt:lpstr>Presentación de PowerPoint</vt:lpstr>
      <vt:lpstr>Frescos en la Catedral de Prato.  Paolo UCCELLO</vt:lpstr>
      <vt:lpstr>1435. Paolo Uccello. Disputa de San Esteban. Duomo, Prato.</vt:lpstr>
      <vt:lpstr>1435. Paolo Uccello. Lapidación de San Esteban. Duomo, Prato.</vt:lpstr>
      <vt:lpstr>1435. Paolo Uccello. Nacimiento de la Virgen. Duomo, Prato.</vt:lpstr>
      <vt:lpstr>1435. Paolo Uccello. Presentación de la Virgen en el Templo. Duomo, Prato.</vt:lpstr>
      <vt:lpstr>1435. Paolo Uccello. Rondel cabeza hombre. Duomo, Prato.</vt:lpstr>
      <vt:lpstr>1435. Paolo Uccello. Rondel cabeza mujer. Duomo, Prato.</vt:lpstr>
      <vt:lpstr>1435. Paolo Uccello. Santos Pablo, Francisco de Asís, Jerónimo. Duomo, Prato.</vt:lpstr>
      <vt:lpstr>1435. Paolo Uccello. Virtud Esperanza.  Duomo, Prato.</vt:lpstr>
      <vt:lpstr>1435. Paolo Uccello. Virtud Fe. Duomo, Prato.</vt:lpstr>
      <vt:lpstr>1435. Paolo Uccello. Virtud Fortaleza. Duomo, Prato.</vt:lpstr>
      <vt:lpstr>Presentación de PowerPoint</vt:lpstr>
      <vt:lpstr>1435. Paolo Uccello. Un ángel.  San Miniato al Monte, Florencia.</vt:lpstr>
      <vt:lpstr>1435 - 1440. Paolo Uccello. Adoración de los Magos.  Museo Arcivescovile, Florencia.</vt:lpstr>
      <vt:lpstr>1435 - 1440. Paolo Uccello. San Juan en Patmos.  Museo Arcivescovile, Florencia.</vt:lpstr>
      <vt:lpstr>1435 - 1440. Paolo Uccello. San Juan y San Ansano.  Museo Arcivescovile, Florencia.</vt:lpstr>
      <vt:lpstr>Presentación de PowerPoint</vt:lpstr>
      <vt:lpstr>Frescos en la Catedral de Florencia. Paolo UCCELLO</vt:lpstr>
      <vt:lpstr>1436. Paolo Uccello.  Monumento funerario a Sir John Hawkwood.</vt:lpstr>
      <vt:lpstr>1436. Paolo Uccello. Resurrección. Duomo, Florencia.</vt:lpstr>
      <vt:lpstr>1436. Paolo Uccello. Natividad. Duomo, Florencia.</vt:lpstr>
      <vt:lpstr>1436. Paolo Uccello. Decoración del reloj. Duomo, Florencia.</vt:lpstr>
      <vt:lpstr>Presentación de PowerPoint</vt:lpstr>
      <vt:lpstr>Batalla de San Romano Paolo UCCELLO</vt:lpstr>
      <vt:lpstr>1438 - 1440. Paolo Uccello. Niccolò Mauruzi da Tolentino en la batalla de San Romano. National Gallery de Londres.</vt:lpstr>
      <vt:lpstr>1438 - 1440. Paolo Uccello. Niccolò Mauruzi desmonta a della Carda en la batalla de San Romano. Galería Uffizi de Florencia.</vt:lpstr>
      <vt:lpstr>1438 - 1440. Paolo Uccello. Batalla de San Romano.. Louvre, Paris.</vt:lpstr>
      <vt:lpstr>Presentación de PowerPoint</vt:lpstr>
      <vt:lpstr>1440s. Paolo Uccello. Retrato de una mujer. Museo Metropolitano de Arte de Nueva York.</vt:lpstr>
      <vt:lpstr>1440 - 1442. Paolo Uccello. Retrato de Joven Hombre. Musée des Beaux-Arts, Chambéry</vt:lpstr>
      <vt:lpstr>1450. Paolo Uccello. Retrato de una dama. Museo Metropolitano de Arte de Nueva York.</vt:lpstr>
      <vt:lpstr>Presentación de PowerPoint</vt:lpstr>
      <vt:lpstr>1456. Paolo Uccello. San Jorge y el dragón. National Gallery, Londres.</vt:lpstr>
      <vt:lpstr>1456. Paolo Uccello. San Jorge y el dragón. Musée Jacquemart-André.</vt:lpstr>
      <vt:lpstr>Presentación de PowerPoint</vt:lpstr>
      <vt:lpstr>1460. Paolo Uccello. Crucifixión. Museo Thyssen-Bornemisza, Madrid.</vt:lpstr>
      <vt:lpstr>1460s. Paolo Uccello. Escenas de vida de Santos Ermitaños. Galleria dell'Accademia, Florencia.</vt:lpstr>
      <vt:lpstr>1460s. Paolo Uccello. La caza en el bosque.  Ashmolean Museum, Oxford.</vt:lpstr>
      <vt:lpstr>Milagro de la hostia profanada (pinturas de predela) por Paolo UCCELLO</vt:lpstr>
      <vt:lpstr>1465 - 1469. Paolo Ucello. Milagro de la Hostia profanada. Galería Nacional de las Marcas, Urbino.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Maestà, Simone Martini.</dc:title>
  <dc:creator>Miguel Velayos García</dc:creator>
  <cp:lastModifiedBy>Miguel Velayos García</cp:lastModifiedBy>
  <cp:revision>79</cp:revision>
  <dcterms:created xsi:type="dcterms:W3CDTF">2020-08-12T17:09:33Z</dcterms:created>
  <dcterms:modified xsi:type="dcterms:W3CDTF">2021-04-17T15:29:36Z</dcterms:modified>
</cp:coreProperties>
</file>