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6" r:id="rId3"/>
    <p:sldId id="393" r:id="rId4"/>
    <p:sldId id="394" r:id="rId5"/>
    <p:sldId id="395" r:id="rId6"/>
    <p:sldId id="396" r:id="rId7"/>
    <p:sldId id="397" r:id="rId8"/>
    <p:sldId id="398" r:id="rId9"/>
    <p:sldId id="399" r:id="rId10"/>
    <p:sldId id="370" r:id="rId11"/>
    <p:sldId id="371" r:id="rId12"/>
    <p:sldId id="357" r:id="rId13"/>
    <p:sldId id="350" r:id="rId14"/>
    <p:sldId id="358" r:id="rId15"/>
    <p:sldId id="372" r:id="rId16"/>
    <p:sldId id="382" r:id="rId17"/>
    <p:sldId id="360" r:id="rId18"/>
    <p:sldId id="373" r:id="rId19"/>
    <p:sldId id="374" r:id="rId20"/>
    <p:sldId id="375" r:id="rId21"/>
    <p:sldId id="376" r:id="rId22"/>
    <p:sldId id="377" r:id="rId23"/>
    <p:sldId id="378" r:id="rId24"/>
    <p:sldId id="379" r:id="rId25"/>
    <p:sldId id="380" r:id="rId26"/>
    <p:sldId id="381" r:id="rId27"/>
    <p:sldId id="400" r:id="rId28"/>
    <p:sldId id="383" r:id="rId29"/>
    <p:sldId id="362" r:id="rId30"/>
    <p:sldId id="361" r:id="rId31"/>
    <p:sldId id="363" r:id="rId32"/>
    <p:sldId id="385" r:id="rId33"/>
    <p:sldId id="365" r:id="rId34"/>
    <p:sldId id="364" r:id="rId35"/>
    <p:sldId id="384" r:id="rId36"/>
    <p:sldId id="359" r:id="rId37"/>
    <p:sldId id="366" r:id="rId38"/>
    <p:sldId id="367" r:id="rId39"/>
    <p:sldId id="368" r:id="rId40"/>
    <p:sldId id="369" r:id="rId41"/>
    <p:sldId id="386" r:id="rId42"/>
    <p:sldId id="387" r:id="rId43"/>
    <p:sldId id="388" r:id="rId44"/>
    <p:sldId id="389" r:id="rId45"/>
    <p:sldId id="390" r:id="rId4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412DB9-DC0B-46E0-AD77-3F14B6367D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17A4559-75D5-4C77-A021-231D2C9F4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978F6EF-CB76-47F4-8A63-54F7B2842B25}"/>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A80C2544-A57F-4052-9653-147FDE4772E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E145C5-DF54-490E-87EF-3F46994790EC}"/>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44859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DA3F3D-C26E-4BD7-8590-E1E7C108B98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3053FEA-3EFD-4D8F-B30D-8E3BBA69A43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527C69-BDD0-4DF2-B69A-28AD25658421}"/>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DB5EAAB1-5CF2-49EE-85C7-3CA1B679813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9A94518-B816-47E9-A518-873470573759}"/>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448395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F452B-7AD5-4080-8FE4-C84639A64A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6FF42BA-4AA8-4B4D-900D-FBC9B8BE72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56F7E21-9176-4CB7-AC6D-33E72B5F60C9}"/>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BFB5DAF0-E4D0-4E91-8035-67DD092635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A9B868-D379-4702-93C7-F4DFAA888851}"/>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1630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CAFA47-8EEB-469E-9151-BDF5658EC1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66AC75C-D4B0-4517-89E7-23706D6C0A5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5681F7-88F7-45C6-B818-A9AC8E1E4F0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3979C1A-6550-4664-8CFC-2074C7A4391E}"/>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6" name="Marcador de pie de página 5">
            <a:extLst>
              <a:ext uri="{FF2B5EF4-FFF2-40B4-BE49-F238E27FC236}">
                <a16:creationId xmlns:a16="http://schemas.microsoft.com/office/drawing/2014/main" id="{D6CAD658-2FC5-41B8-AF2E-71960BAC511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EF7BEF7-AC65-4DA5-A7B0-62D75B244618}"/>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126309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16510A-1469-437B-95E7-DE1BAAF4DF0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01FC514-394A-4844-8C1A-1446A912DF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9691975-C3C8-47A9-AAA2-7164520C97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1FED610-0AC1-44FC-97D4-E73DB0913C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82D4FEF-E233-4125-971B-AB1A0B0BB43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233BAA7-C82B-486E-AEE1-46925BBE52CB}"/>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8" name="Marcador de pie de página 7">
            <a:extLst>
              <a:ext uri="{FF2B5EF4-FFF2-40B4-BE49-F238E27FC236}">
                <a16:creationId xmlns:a16="http://schemas.microsoft.com/office/drawing/2014/main" id="{E9556883-08E0-425A-9C90-137ECB3B4A6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2DFF3C0-DF2B-425A-A91D-9AD85E71D49B}"/>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589595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96A3A1-70B3-47CB-BF86-764605AA7A0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0627F4-4D50-41D9-9732-00546DB52118}"/>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4" name="Marcador de pie de página 3">
            <a:extLst>
              <a:ext uri="{FF2B5EF4-FFF2-40B4-BE49-F238E27FC236}">
                <a16:creationId xmlns:a16="http://schemas.microsoft.com/office/drawing/2014/main" id="{393C1236-FDBC-491E-8431-2FFC6E4AF0F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3CA9EB9-C5D7-4C02-8397-457806CFA25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036111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FE06D91-C3DF-4425-BAD6-E904576C86CB}"/>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3" name="Marcador de pie de página 2">
            <a:extLst>
              <a:ext uri="{FF2B5EF4-FFF2-40B4-BE49-F238E27FC236}">
                <a16:creationId xmlns:a16="http://schemas.microsoft.com/office/drawing/2014/main" id="{238326A6-9E94-4283-814D-C48DED0D18F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757CB48-FC01-4A3A-A280-4DA374EE428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3299059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321990-6A54-4891-A54C-76B81249DCD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5C44348-12E6-4065-A880-D8C0C3756E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7FA0333-94FE-4932-8D44-9DED21769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51EB82A-C27E-457C-931F-D200E754142D}"/>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6" name="Marcador de pie de página 5">
            <a:extLst>
              <a:ext uri="{FF2B5EF4-FFF2-40B4-BE49-F238E27FC236}">
                <a16:creationId xmlns:a16="http://schemas.microsoft.com/office/drawing/2014/main" id="{BF850FBF-7D0D-41AA-91DF-37D37679AFE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3A8D7AF-41B1-40F5-A582-316CA7F35CCE}"/>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918777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330B4C-E825-474A-8D39-A145B1F7A8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E61D1221-9C89-40DA-A921-3A6D36C83B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046C5BD-E5F9-4A35-AC8A-2D834D274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09A739-1B39-4E41-84BA-F6B93687D573}"/>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6" name="Marcador de pie de página 5">
            <a:extLst>
              <a:ext uri="{FF2B5EF4-FFF2-40B4-BE49-F238E27FC236}">
                <a16:creationId xmlns:a16="http://schemas.microsoft.com/office/drawing/2014/main" id="{34216A4A-16D3-464E-81A1-14965B31ABD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B99F728-76AD-420E-A18E-475B6AF8C00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2949194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6A25D2-768F-4DE0-ADB0-293174207D2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D022B60-AABF-402D-A99A-7C77001429B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1A63257-E538-4851-B5BF-5293D9492858}"/>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75FD5AC4-EB20-4C2B-AE0E-3736407B9C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252AB2D-17B3-4021-A3FB-FF3CE4EA934E}"/>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335892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2DD601-C271-463F-9AA6-C4302E416DC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9D8F036-6704-4351-8801-2D868F696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48C8E2E-878C-4E70-B319-7AB1FD9C4E15}"/>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34873B86-DE6F-4B9D-9840-8B351C58D5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575909E-3447-40C7-9E7C-DF82DAACA018}"/>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211096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7F828D-72A4-4F4C-8BB3-1AEAD56D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E8A55B2-26AF-4E39-87EE-2A1D4591A2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2E37D37-8D61-4C82-9B48-BCF84102F0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8E431AEE-B3B6-4FD9-BF00-4D4380577A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76029EC-327A-4977-B202-F9E58A141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7574BF-32C0-44BB-A822-2DDD96852114}" type="slidenum">
              <a:rPr lang="es-ES" smtClean="0"/>
              <a:t>‹Nº›</a:t>
            </a:fld>
            <a:endParaRPr lang="es-ES"/>
          </a:p>
        </p:txBody>
      </p:sp>
    </p:spTree>
    <p:extLst>
      <p:ext uri="{BB962C8B-B14F-4D97-AF65-F5344CB8AC3E}">
        <p14:creationId xmlns:p14="http://schemas.microsoft.com/office/powerpoint/2010/main" val="594571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42A3DE-F7D0-41E5-B090-0A6B8902B773}"/>
              </a:ext>
            </a:extLst>
          </p:cNvPr>
          <p:cNvSpPr>
            <a:spLocks noGrp="1"/>
          </p:cNvSpPr>
          <p:nvPr>
            <p:ph type="ctrTitle"/>
          </p:nvPr>
        </p:nvSpPr>
        <p:spPr/>
        <p:txBody>
          <a:bodyPr>
            <a:noAutofit/>
          </a:bodyPr>
          <a:lstStyle/>
          <a:p>
            <a:r>
              <a:rPr lang="es-ES" sz="8800" b="1" dirty="0" err="1"/>
              <a:t>Masolino</a:t>
            </a:r>
            <a:r>
              <a:rPr lang="es-ES" sz="8800" b="1" dirty="0"/>
              <a:t> da </a:t>
            </a:r>
            <a:r>
              <a:rPr lang="es-ES" sz="8800" b="1" dirty="0" err="1"/>
              <a:t>Panicale</a:t>
            </a:r>
            <a:endParaRPr lang="es-ES" sz="8800" b="1" dirty="0"/>
          </a:p>
        </p:txBody>
      </p:sp>
    </p:spTree>
    <p:extLst>
      <p:ext uri="{BB962C8B-B14F-4D97-AF65-F5344CB8AC3E}">
        <p14:creationId xmlns:p14="http://schemas.microsoft.com/office/powerpoint/2010/main" val="21276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AE7758-5C05-4E54-905C-BA974E4527A8}"/>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AEE72894-195F-426C-95EB-33950F344667}"/>
              </a:ext>
            </a:extLst>
          </p:cNvPr>
          <p:cNvSpPr>
            <a:spLocks noGrp="1"/>
          </p:cNvSpPr>
          <p:nvPr>
            <p:ph idx="1"/>
          </p:nvPr>
        </p:nvSpPr>
        <p:spPr/>
        <p:txBody>
          <a:bodyPr/>
          <a:lstStyle/>
          <a:p>
            <a:r>
              <a:rPr lang="es-ES" dirty="0"/>
              <a:t>De la misma generación de </a:t>
            </a:r>
            <a:r>
              <a:rPr lang="es-ES" dirty="0" err="1"/>
              <a:t>Fra</a:t>
            </a:r>
            <a:r>
              <a:rPr lang="es-ES" dirty="0"/>
              <a:t> Angélico es </a:t>
            </a:r>
            <a:r>
              <a:rPr lang="es-ES" dirty="0" err="1"/>
              <a:t>Masolino</a:t>
            </a:r>
            <a:r>
              <a:rPr lang="es-ES" dirty="0"/>
              <a:t> da </a:t>
            </a:r>
            <a:r>
              <a:rPr lang="es-ES" dirty="0" err="1"/>
              <a:t>Panicale</a:t>
            </a:r>
            <a:r>
              <a:rPr lang="es-ES" dirty="0"/>
              <a:t>, y como él, conserva rastros del </a:t>
            </a:r>
            <a:r>
              <a:rPr lang="es-ES" dirty="0" err="1"/>
              <a:t>trecentismo</a:t>
            </a:r>
            <a:r>
              <a:rPr lang="es-ES" dirty="0"/>
              <a:t> tardío. </a:t>
            </a:r>
          </a:p>
          <a:p>
            <a:r>
              <a:rPr lang="es-ES" dirty="0"/>
              <a:t>El, sin embargo, es considerado el maestro del gran innovador de este momento, </a:t>
            </a:r>
            <a:r>
              <a:rPr lang="es-ES" dirty="0" err="1"/>
              <a:t>Masaccio</a:t>
            </a:r>
            <a:r>
              <a:rPr lang="es-ES" dirty="0"/>
              <a:t>, cuyo estilo es muy semejante al suyo. </a:t>
            </a:r>
          </a:p>
          <a:p>
            <a:r>
              <a:rPr lang="es-ES" dirty="0"/>
              <a:t>Con él colabora en los frescos del Carmen, donde pinta el Pecado original y dos historias de San Pedro. </a:t>
            </a:r>
          </a:p>
          <a:p>
            <a:r>
              <a:rPr lang="es-ES" dirty="0"/>
              <a:t>A él se deben, además, los frescos de </a:t>
            </a:r>
            <a:r>
              <a:rPr lang="es-ES" dirty="0" err="1"/>
              <a:t>Castiglione</a:t>
            </a:r>
            <a:r>
              <a:rPr lang="es-ES" dirty="0"/>
              <a:t> de </a:t>
            </a:r>
            <a:r>
              <a:rPr lang="es-ES" dirty="0" err="1"/>
              <a:t>Olona</a:t>
            </a:r>
            <a:r>
              <a:rPr lang="es-ES" dirty="0"/>
              <a:t>.</a:t>
            </a:r>
          </a:p>
        </p:txBody>
      </p:sp>
    </p:spTree>
    <p:extLst>
      <p:ext uri="{BB962C8B-B14F-4D97-AF65-F5344CB8AC3E}">
        <p14:creationId xmlns:p14="http://schemas.microsoft.com/office/powerpoint/2010/main" val="3716865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716981" cy="6285057"/>
          </a:xfrm>
        </p:spPr>
        <p:txBody>
          <a:bodyPr anchor="t">
            <a:normAutofit/>
          </a:bodyPr>
          <a:lstStyle/>
          <a:p>
            <a:r>
              <a:rPr lang="it-IT" sz="2800" dirty="0"/>
              <a:t>1415. Masolino da Panicale. Virgen de la Humildad. </a:t>
            </a:r>
            <a:br>
              <a:rPr lang="it-IT" sz="2800" dirty="0"/>
            </a:br>
            <a:r>
              <a:rPr lang="it-IT" sz="2800" dirty="0"/>
              <a:t>Galleria Degli Uffizi, Florencia.</a:t>
            </a:r>
            <a:endParaRPr lang="es-ES" sz="2800" dirty="0"/>
          </a:p>
        </p:txBody>
      </p:sp>
      <p:pic>
        <p:nvPicPr>
          <p:cNvPr id="4" name="Imagen 3">
            <a:extLst>
              <a:ext uri="{FF2B5EF4-FFF2-40B4-BE49-F238E27FC236}">
                <a16:creationId xmlns:a16="http://schemas.microsoft.com/office/drawing/2014/main" id="{EFDE0514-E51E-42CC-85DC-B6E4B78035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5129" y="0"/>
            <a:ext cx="3836871" cy="6858000"/>
          </a:xfrm>
          <a:prstGeom prst="rect">
            <a:avLst/>
          </a:prstGeom>
        </p:spPr>
      </p:pic>
    </p:spTree>
    <p:extLst>
      <p:ext uri="{BB962C8B-B14F-4D97-AF65-F5344CB8AC3E}">
        <p14:creationId xmlns:p14="http://schemas.microsoft.com/office/powerpoint/2010/main" val="2016328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146473" cy="6285057"/>
          </a:xfrm>
        </p:spPr>
        <p:txBody>
          <a:bodyPr anchor="t">
            <a:normAutofit/>
          </a:bodyPr>
          <a:lstStyle/>
          <a:p>
            <a:r>
              <a:rPr lang="it-IT" sz="2800" dirty="0"/>
              <a:t>1423. Masolino da Panicale. Virgen con niño. </a:t>
            </a:r>
            <a:br>
              <a:rPr lang="it-IT" sz="2800" dirty="0"/>
            </a:br>
            <a:r>
              <a:rPr lang="it-IT" sz="2800" dirty="0"/>
              <a:t>Kunsthalle, Bremen.</a:t>
            </a:r>
            <a:endParaRPr lang="es-ES" sz="2800" dirty="0"/>
          </a:p>
        </p:txBody>
      </p:sp>
      <p:pic>
        <p:nvPicPr>
          <p:cNvPr id="4" name="Imagen 3">
            <a:extLst>
              <a:ext uri="{FF2B5EF4-FFF2-40B4-BE49-F238E27FC236}">
                <a16:creationId xmlns:a16="http://schemas.microsoft.com/office/drawing/2014/main" id="{2846352F-2415-4C78-A32D-F7C663AA40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2837" y="58068"/>
            <a:ext cx="3699163" cy="6799932"/>
          </a:xfrm>
          <a:prstGeom prst="rect">
            <a:avLst/>
          </a:prstGeom>
        </p:spPr>
      </p:pic>
    </p:spTree>
    <p:extLst>
      <p:ext uri="{BB962C8B-B14F-4D97-AF65-F5344CB8AC3E}">
        <p14:creationId xmlns:p14="http://schemas.microsoft.com/office/powerpoint/2010/main" val="620157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373091" cy="6285057"/>
          </a:xfrm>
        </p:spPr>
        <p:txBody>
          <a:bodyPr anchor="t">
            <a:normAutofit/>
          </a:bodyPr>
          <a:lstStyle/>
          <a:p>
            <a:r>
              <a:rPr lang="en-US" sz="2800" dirty="0"/>
              <a:t>1423 - 1424. </a:t>
            </a:r>
            <a:r>
              <a:rPr lang="en-US" sz="2800" dirty="0" err="1"/>
              <a:t>Masolino</a:t>
            </a:r>
            <a:r>
              <a:rPr lang="en-US" sz="2800" dirty="0"/>
              <a:t> da </a:t>
            </a:r>
            <a:r>
              <a:rPr lang="en-US" sz="2800" dirty="0" err="1"/>
              <a:t>Panicale</a:t>
            </a:r>
            <a:r>
              <a:rPr lang="en-US" sz="2800" dirty="0"/>
              <a:t>. </a:t>
            </a:r>
            <a:br>
              <a:rPr lang="en-US" sz="2800" dirty="0"/>
            </a:br>
            <a:r>
              <a:rPr lang="en-US" sz="2800" dirty="0" err="1"/>
              <a:t>Anunciación</a:t>
            </a:r>
            <a:r>
              <a:rPr lang="en-US" sz="2800" dirty="0"/>
              <a:t>. </a:t>
            </a:r>
            <a:br>
              <a:rPr lang="en-US" sz="2800" dirty="0"/>
            </a:br>
            <a:r>
              <a:rPr lang="en-US" sz="2800" dirty="0"/>
              <a:t>National Gallery of Art, Washington.</a:t>
            </a:r>
            <a:endParaRPr lang="es-ES" sz="2800" dirty="0"/>
          </a:p>
        </p:txBody>
      </p:sp>
      <p:pic>
        <p:nvPicPr>
          <p:cNvPr id="4" name="Imagen 3">
            <a:extLst>
              <a:ext uri="{FF2B5EF4-FFF2-40B4-BE49-F238E27FC236}">
                <a16:creationId xmlns:a16="http://schemas.microsoft.com/office/drawing/2014/main" id="{7AC44D22-A94C-4593-AC62-54A256933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3700" y="0"/>
            <a:ext cx="5308300" cy="6858000"/>
          </a:xfrm>
          <a:prstGeom prst="rect">
            <a:avLst/>
          </a:prstGeom>
        </p:spPr>
      </p:pic>
    </p:spTree>
    <p:extLst>
      <p:ext uri="{BB962C8B-B14F-4D97-AF65-F5344CB8AC3E}">
        <p14:creationId xmlns:p14="http://schemas.microsoft.com/office/powerpoint/2010/main" val="94639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007927" cy="6285057"/>
          </a:xfrm>
        </p:spPr>
        <p:txBody>
          <a:bodyPr anchor="t">
            <a:normAutofit/>
          </a:bodyPr>
          <a:lstStyle/>
          <a:p>
            <a:r>
              <a:rPr lang="es-ES" sz="2800" dirty="0"/>
              <a:t>1423 - 1425. </a:t>
            </a:r>
            <a:r>
              <a:rPr lang="es-ES" sz="2800" dirty="0" err="1"/>
              <a:t>Masolino</a:t>
            </a:r>
            <a:r>
              <a:rPr lang="es-ES" sz="2800" dirty="0"/>
              <a:t> da </a:t>
            </a:r>
            <a:r>
              <a:rPr lang="es-ES" sz="2800" dirty="0" err="1"/>
              <a:t>Panicale</a:t>
            </a:r>
            <a:r>
              <a:rPr lang="es-ES" sz="2800" dirty="0"/>
              <a:t>. </a:t>
            </a:r>
            <a:br>
              <a:rPr lang="es-ES" sz="2800" dirty="0"/>
            </a:br>
            <a:r>
              <a:rPr lang="es-ES" sz="2800" dirty="0"/>
              <a:t>Fundación de Santa María la Mayor. </a:t>
            </a:r>
            <a:br>
              <a:rPr lang="es-ES" sz="2800" dirty="0"/>
            </a:br>
            <a:r>
              <a:rPr lang="es-ES" sz="2800" dirty="0"/>
              <a:t>Museo </a:t>
            </a:r>
            <a:r>
              <a:rPr lang="es-ES" sz="2800" dirty="0" err="1"/>
              <a:t>Capodimonte</a:t>
            </a:r>
            <a:r>
              <a:rPr lang="es-ES" sz="2800" dirty="0"/>
              <a:t>, Nápoles.</a:t>
            </a:r>
          </a:p>
        </p:txBody>
      </p:sp>
      <p:pic>
        <p:nvPicPr>
          <p:cNvPr id="4" name="Imagen 3">
            <a:extLst>
              <a:ext uri="{FF2B5EF4-FFF2-40B4-BE49-F238E27FC236}">
                <a16:creationId xmlns:a16="http://schemas.microsoft.com/office/drawing/2014/main" id="{78E57B81-96AB-4F5D-AF05-E68631570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1382" y="19425"/>
            <a:ext cx="3560618" cy="6838575"/>
          </a:xfrm>
          <a:prstGeom prst="rect">
            <a:avLst/>
          </a:prstGeom>
        </p:spPr>
      </p:pic>
    </p:spTree>
    <p:extLst>
      <p:ext uri="{BB962C8B-B14F-4D97-AF65-F5344CB8AC3E}">
        <p14:creationId xmlns:p14="http://schemas.microsoft.com/office/powerpoint/2010/main" val="1630691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631381" cy="6285057"/>
          </a:xfrm>
        </p:spPr>
        <p:txBody>
          <a:bodyPr anchor="t">
            <a:normAutofit/>
          </a:bodyPr>
          <a:lstStyle/>
          <a:p>
            <a:r>
              <a:rPr lang="it-IT" sz="2800" dirty="0"/>
              <a:t>1424. Masolino da Panicale. Pietà. </a:t>
            </a:r>
            <a:br>
              <a:rPr lang="it-IT" sz="2800" dirty="0"/>
            </a:br>
            <a:r>
              <a:rPr lang="it-IT" sz="2800" dirty="0"/>
              <a:t>Museo della Collegiata, Empoli.</a:t>
            </a:r>
            <a:endParaRPr lang="es-ES" sz="2800" dirty="0"/>
          </a:p>
        </p:txBody>
      </p:sp>
      <p:pic>
        <p:nvPicPr>
          <p:cNvPr id="4" name="Imagen 3">
            <a:extLst>
              <a:ext uri="{FF2B5EF4-FFF2-40B4-BE49-F238E27FC236}">
                <a16:creationId xmlns:a16="http://schemas.microsoft.com/office/drawing/2014/main" id="{82B7D421-86C5-4EBD-AFDB-7D41249B7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5673" y="-9553"/>
            <a:ext cx="2826327" cy="6867553"/>
          </a:xfrm>
          <a:prstGeom prst="rect">
            <a:avLst/>
          </a:prstGeom>
        </p:spPr>
      </p:pic>
    </p:spTree>
    <p:extLst>
      <p:ext uri="{BB962C8B-B14F-4D97-AF65-F5344CB8AC3E}">
        <p14:creationId xmlns:p14="http://schemas.microsoft.com/office/powerpoint/2010/main" val="4165050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523018" cy="6285057"/>
          </a:xfrm>
        </p:spPr>
        <p:txBody>
          <a:bodyPr anchor="t">
            <a:normAutofit/>
          </a:bodyPr>
          <a:lstStyle/>
          <a:p>
            <a:r>
              <a:rPr lang="it-IT" sz="2800" dirty="0"/>
              <a:t>1424 - 1425. Masolino da Panicale. </a:t>
            </a:r>
            <a:br>
              <a:rPr lang="it-IT" sz="2800" dirty="0"/>
            </a:br>
            <a:r>
              <a:rPr lang="it-IT" sz="2800" dirty="0"/>
              <a:t>Santa Ana, Virgen y niño. </a:t>
            </a:r>
            <a:br>
              <a:rPr lang="it-IT" sz="2800" dirty="0"/>
            </a:br>
            <a:r>
              <a:rPr lang="it-IT" sz="2800" dirty="0"/>
              <a:t>Galleria Degli Uffizi, Florencia.</a:t>
            </a:r>
            <a:endParaRPr lang="es-ES" sz="2800" dirty="0"/>
          </a:p>
        </p:txBody>
      </p:sp>
      <p:pic>
        <p:nvPicPr>
          <p:cNvPr id="4" name="Imagen 3">
            <a:extLst>
              <a:ext uri="{FF2B5EF4-FFF2-40B4-BE49-F238E27FC236}">
                <a16:creationId xmlns:a16="http://schemas.microsoft.com/office/drawing/2014/main" id="{432304EA-F653-4CDE-A592-55848F34A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5636" y="-5196"/>
            <a:ext cx="4156364" cy="6863196"/>
          </a:xfrm>
          <a:prstGeom prst="rect">
            <a:avLst/>
          </a:prstGeom>
        </p:spPr>
      </p:pic>
    </p:spTree>
    <p:extLst>
      <p:ext uri="{BB962C8B-B14F-4D97-AF65-F5344CB8AC3E}">
        <p14:creationId xmlns:p14="http://schemas.microsoft.com/office/powerpoint/2010/main" val="2831517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638551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635223-2E7C-4E92-A12A-677E09B7EE91}"/>
              </a:ext>
            </a:extLst>
          </p:cNvPr>
          <p:cNvSpPr>
            <a:spLocks noGrp="1"/>
          </p:cNvSpPr>
          <p:nvPr>
            <p:ph type="title"/>
          </p:nvPr>
        </p:nvSpPr>
        <p:spPr/>
        <p:txBody>
          <a:bodyPr>
            <a:normAutofit fontScale="90000"/>
          </a:bodyPr>
          <a:lstStyle/>
          <a:p>
            <a:r>
              <a:rPr lang="es-ES" b="0" i="0" dirty="0">
                <a:solidFill>
                  <a:srgbClr val="000000"/>
                </a:solidFill>
                <a:effectLst/>
                <a:latin typeface="Roboto"/>
              </a:rPr>
              <a:t>Frescos en la Cappella </a:t>
            </a:r>
            <a:r>
              <a:rPr lang="es-ES" b="0" i="0" dirty="0" err="1">
                <a:solidFill>
                  <a:srgbClr val="000000"/>
                </a:solidFill>
                <a:effectLst/>
                <a:latin typeface="Roboto"/>
              </a:rPr>
              <a:t>Brancacci</a:t>
            </a:r>
            <a:r>
              <a:rPr lang="es-ES" b="0" i="0" dirty="0">
                <a:solidFill>
                  <a:srgbClr val="000000"/>
                </a:solidFill>
                <a:effectLst/>
                <a:latin typeface="Roboto"/>
              </a:rPr>
              <a:t> de Santa Maria </a:t>
            </a:r>
            <a:r>
              <a:rPr lang="es-ES" b="0" i="0" dirty="0" err="1">
                <a:solidFill>
                  <a:srgbClr val="000000"/>
                </a:solidFill>
                <a:effectLst/>
                <a:latin typeface="Roboto"/>
              </a:rPr>
              <a:t>della</a:t>
            </a:r>
            <a:r>
              <a:rPr lang="es-ES" b="0" i="0" dirty="0">
                <a:solidFill>
                  <a:srgbClr val="000000"/>
                </a:solidFill>
                <a:effectLst/>
                <a:latin typeface="Roboto"/>
              </a:rPr>
              <a:t> </a:t>
            </a:r>
            <a:r>
              <a:rPr lang="es-ES" b="0" i="0" dirty="0" err="1">
                <a:solidFill>
                  <a:srgbClr val="000000"/>
                </a:solidFill>
                <a:effectLst/>
                <a:latin typeface="Roboto"/>
              </a:rPr>
              <a:t>Carmine</a:t>
            </a:r>
            <a:r>
              <a:rPr lang="es-ES" b="0" i="0" dirty="0">
                <a:solidFill>
                  <a:srgbClr val="000000"/>
                </a:solidFill>
                <a:effectLst/>
                <a:latin typeface="Roboto"/>
              </a:rPr>
              <a:t> en Florencia (1426-27) por MASOLINO da </a:t>
            </a:r>
            <a:r>
              <a:rPr lang="es-ES" b="0" i="0" dirty="0" err="1">
                <a:solidFill>
                  <a:srgbClr val="000000"/>
                </a:solidFill>
                <a:effectLst/>
                <a:latin typeface="Roboto"/>
              </a:rPr>
              <a:t>Panicale</a:t>
            </a:r>
            <a:endParaRPr lang="es-ES" dirty="0"/>
          </a:p>
        </p:txBody>
      </p:sp>
      <p:sp>
        <p:nvSpPr>
          <p:cNvPr id="3" name="Marcador de contenido 2">
            <a:extLst>
              <a:ext uri="{FF2B5EF4-FFF2-40B4-BE49-F238E27FC236}">
                <a16:creationId xmlns:a16="http://schemas.microsoft.com/office/drawing/2014/main" id="{6CF43DBB-D576-45BF-B6C8-CF5790CF73BA}"/>
              </a:ext>
            </a:extLst>
          </p:cNvPr>
          <p:cNvSpPr>
            <a:spLocks noGrp="1"/>
          </p:cNvSpPr>
          <p:nvPr>
            <p:ph idx="1"/>
          </p:nvPr>
        </p:nvSpPr>
        <p:spPr>
          <a:xfrm>
            <a:off x="838200" y="2078181"/>
            <a:ext cx="10515600" cy="4414694"/>
          </a:xfrm>
        </p:spPr>
        <p:txBody>
          <a:bodyPr>
            <a:normAutofit fontScale="92500" lnSpcReduction="10000"/>
          </a:bodyPr>
          <a:lstStyle/>
          <a:p>
            <a:r>
              <a:rPr lang="es-ES" b="0" i="0" dirty="0">
                <a:solidFill>
                  <a:srgbClr val="000000"/>
                </a:solidFill>
                <a:effectLst/>
                <a:latin typeface="Roboto"/>
              </a:rPr>
              <a:t>La Capilla </a:t>
            </a:r>
            <a:r>
              <a:rPr lang="es-ES" b="0" i="0" dirty="0" err="1">
                <a:solidFill>
                  <a:srgbClr val="000000"/>
                </a:solidFill>
                <a:effectLst/>
                <a:latin typeface="Roboto"/>
              </a:rPr>
              <a:t>Brancacci</a:t>
            </a:r>
            <a:r>
              <a:rPr lang="es-ES" b="0" i="0" dirty="0">
                <a:solidFill>
                  <a:srgbClr val="000000"/>
                </a:solidFill>
                <a:effectLst/>
                <a:latin typeface="Roboto"/>
              </a:rPr>
              <a:t> se añadió al crucero sur de la iglesia Carmelita de Santa Maria del </a:t>
            </a:r>
            <a:r>
              <a:rPr lang="es-ES" b="0" i="0" dirty="0" err="1">
                <a:solidFill>
                  <a:srgbClr val="000000"/>
                </a:solidFill>
                <a:effectLst/>
                <a:latin typeface="Roboto"/>
              </a:rPr>
              <a:t>Carmine</a:t>
            </a:r>
            <a:r>
              <a:rPr lang="es-ES" b="0" i="0" dirty="0">
                <a:solidFill>
                  <a:srgbClr val="000000"/>
                </a:solidFill>
                <a:effectLst/>
                <a:latin typeface="Roboto"/>
              </a:rPr>
              <a:t>, Florencia, hacia 1386. Se había previsto para ello en el testamento de Pietro </a:t>
            </a:r>
            <a:r>
              <a:rPr lang="es-ES" b="0" i="0" dirty="0" err="1">
                <a:solidFill>
                  <a:srgbClr val="000000"/>
                </a:solidFill>
                <a:effectLst/>
                <a:latin typeface="Roboto"/>
              </a:rPr>
              <a:t>Brancacci</a:t>
            </a:r>
            <a:r>
              <a:rPr lang="es-ES" b="0" i="0" dirty="0">
                <a:solidFill>
                  <a:srgbClr val="000000"/>
                </a:solidFill>
                <a:effectLst/>
                <a:latin typeface="Roboto"/>
              </a:rPr>
              <a:t>, que murió en 1367. Felice di Michele </a:t>
            </a:r>
            <a:r>
              <a:rPr lang="es-ES" b="0" i="0" dirty="0" err="1">
                <a:solidFill>
                  <a:srgbClr val="000000"/>
                </a:solidFill>
                <a:effectLst/>
                <a:latin typeface="Roboto"/>
              </a:rPr>
              <a:t>Brancacci</a:t>
            </a:r>
            <a:r>
              <a:rPr lang="es-ES" b="0" i="0" dirty="0">
                <a:solidFill>
                  <a:srgbClr val="000000"/>
                </a:solidFill>
                <a:effectLst/>
                <a:latin typeface="Roboto"/>
              </a:rPr>
              <a:t> encargó la pintura de la capilla en su testamento de 1422. Se supone que el trabajo en los frescos comenzó en 1424, en un momento en que </a:t>
            </a:r>
            <a:r>
              <a:rPr lang="es-ES" b="0" i="0" dirty="0" err="1">
                <a:solidFill>
                  <a:srgbClr val="000000"/>
                </a:solidFill>
                <a:effectLst/>
                <a:latin typeface="Roboto"/>
              </a:rPr>
              <a:t>Masaccio</a:t>
            </a:r>
            <a:r>
              <a:rPr lang="es-ES" b="0" i="0" dirty="0">
                <a:solidFill>
                  <a:srgbClr val="000000"/>
                </a:solidFill>
                <a:effectLst/>
                <a:latin typeface="Roboto"/>
              </a:rPr>
              <a:t> y </a:t>
            </a:r>
            <a:r>
              <a:rPr lang="es-ES" b="0" i="0" dirty="0" err="1">
                <a:solidFill>
                  <a:srgbClr val="000000"/>
                </a:solidFill>
                <a:effectLst/>
                <a:latin typeface="Roboto"/>
              </a:rPr>
              <a:t>Masolino</a:t>
            </a:r>
            <a:r>
              <a:rPr lang="es-ES" b="0" i="0" dirty="0">
                <a:solidFill>
                  <a:srgbClr val="000000"/>
                </a:solidFill>
                <a:effectLst/>
                <a:latin typeface="Roboto"/>
              </a:rPr>
              <a:t> trabajaban juntos, y que continuó hasta 1427 o 1428, cuando </a:t>
            </a:r>
            <a:r>
              <a:rPr lang="es-ES" b="0" i="0" dirty="0" err="1">
                <a:solidFill>
                  <a:srgbClr val="000000"/>
                </a:solidFill>
                <a:effectLst/>
                <a:latin typeface="Roboto"/>
              </a:rPr>
              <a:t>Masaccio</a:t>
            </a:r>
            <a:r>
              <a:rPr lang="es-ES" b="0" i="0" dirty="0">
                <a:solidFill>
                  <a:srgbClr val="000000"/>
                </a:solidFill>
                <a:effectLst/>
                <a:latin typeface="Roboto"/>
              </a:rPr>
              <a:t> partió hacia Roma, dejando inconcluso el ciclo de frescos. El ciclo fue completado por </a:t>
            </a:r>
            <a:r>
              <a:rPr lang="es-ES" b="0" i="0" dirty="0" err="1">
                <a:solidFill>
                  <a:srgbClr val="000000"/>
                </a:solidFill>
                <a:effectLst/>
                <a:latin typeface="Roboto"/>
              </a:rPr>
              <a:t>Filippino</a:t>
            </a:r>
            <a:r>
              <a:rPr lang="es-ES" b="0" i="0" dirty="0">
                <a:solidFill>
                  <a:srgbClr val="000000"/>
                </a:solidFill>
                <a:effectLst/>
                <a:latin typeface="Roboto"/>
              </a:rPr>
              <a:t> </a:t>
            </a:r>
            <a:r>
              <a:rPr lang="es-ES" b="0" i="0" dirty="0" err="1">
                <a:solidFill>
                  <a:srgbClr val="000000"/>
                </a:solidFill>
                <a:effectLst/>
                <a:latin typeface="Roboto"/>
              </a:rPr>
              <a:t>Lippi</a:t>
            </a:r>
            <a:r>
              <a:rPr lang="es-ES" b="0" i="0" dirty="0">
                <a:solidFill>
                  <a:srgbClr val="000000"/>
                </a:solidFill>
                <a:effectLst/>
                <a:latin typeface="Roboto"/>
              </a:rPr>
              <a:t> entre 1481 y 1485. Los eruditos ahora aceptan la determinación de Vasari de la autoría de las escenas. Le dio a </a:t>
            </a:r>
            <a:r>
              <a:rPr lang="es-ES" b="0" i="0" dirty="0" err="1">
                <a:solidFill>
                  <a:srgbClr val="000000"/>
                </a:solidFill>
                <a:effectLst/>
                <a:latin typeface="Roboto"/>
              </a:rPr>
              <a:t>Masolino</a:t>
            </a:r>
            <a:r>
              <a:rPr lang="es-ES" b="0" i="0" dirty="0">
                <a:solidFill>
                  <a:srgbClr val="000000"/>
                </a:solidFill>
                <a:effectLst/>
                <a:latin typeface="Roboto"/>
              </a:rPr>
              <a:t> tres escenas en la sección superior, a saber, La curación del lisiado y La resurrección de Tabatha, La predicación de San Pedro y La tentación. </a:t>
            </a:r>
            <a:endParaRPr lang="es-ES" dirty="0"/>
          </a:p>
        </p:txBody>
      </p:sp>
    </p:spTree>
    <p:extLst>
      <p:ext uri="{BB962C8B-B14F-4D97-AF65-F5344CB8AC3E}">
        <p14:creationId xmlns:p14="http://schemas.microsoft.com/office/powerpoint/2010/main" val="3718565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11402291" cy="984308"/>
          </a:xfrm>
        </p:spPr>
        <p:txBody>
          <a:bodyPr anchor="t">
            <a:normAutofit/>
          </a:bodyPr>
          <a:lstStyle/>
          <a:p>
            <a:pPr algn="ctr"/>
            <a:r>
              <a:rPr lang="it-IT" sz="2800" b="1" dirty="0"/>
              <a:t>1425. Masolino da Panicale. Curación del lisiado y Resurrección Tabatha.</a:t>
            </a:r>
            <a:br>
              <a:rPr lang="it-IT" sz="2800" b="1" dirty="0"/>
            </a:br>
            <a:r>
              <a:rPr lang="it-IT" sz="2800" b="1" dirty="0"/>
              <a:t> Capilla Brancacci, Santa Maria del Carmine, Florencia.</a:t>
            </a:r>
            <a:endParaRPr lang="es-ES" sz="2800" dirty="0"/>
          </a:p>
        </p:txBody>
      </p:sp>
      <p:pic>
        <p:nvPicPr>
          <p:cNvPr id="4" name="Imagen 3">
            <a:extLst>
              <a:ext uri="{FF2B5EF4-FFF2-40B4-BE49-F238E27FC236}">
                <a16:creationId xmlns:a16="http://schemas.microsoft.com/office/drawing/2014/main" id="{1F91D0DF-52E8-4848-9438-72844231F1DA}"/>
              </a:ext>
            </a:extLst>
          </p:cNvPr>
          <p:cNvPicPr>
            <a:picLocks noChangeAspect="1"/>
          </p:cNvPicPr>
          <p:nvPr/>
        </p:nvPicPr>
        <p:blipFill rotWithShape="1">
          <a:blip r:embed="rId2">
            <a:extLst>
              <a:ext uri="{28A0092B-C50C-407E-A947-70E740481C1C}">
                <a14:useLocalDpi xmlns:a14="http://schemas.microsoft.com/office/drawing/2010/main" val="0"/>
              </a:ext>
            </a:extLst>
          </a:blip>
          <a:srcRect b="56556"/>
          <a:stretch/>
        </p:blipFill>
        <p:spPr>
          <a:xfrm>
            <a:off x="0" y="1349433"/>
            <a:ext cx="12192000" cy="5508567"/>
          </a:xfrm>
          <a:prstGeom prst="rect">
            <a:avLst/>
          </a:prstGeom>
        </p:spPr>
      </p:pic>
    </p:spTree>
    <p:extLst>
      <p:ext uri="{BB962C8B-B14F-4D97-AF65-F5344CB8AC3E}">
        <p14:creationId xmlns:p14="http://schemas.microsoft.com/office/powerpoint/2010/main" val="462114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613994" cy="6285057"/>
          </a:xfrm>
        </p:spPr>
        <p:txBody>
          <a:bodyPr anchor="t">
            <a:noAutofit/>
          </a:bodyPr>
          <a:lstStyle/>
          <a:p>
            <a:r>
              <a:rPr lang="it-IT" sz="2800" b="1" dirty="0"/>
              <a:t>1425. Masolino da Panicale. San Pedro. Capilla Brancacci.</a:t>
            </a:r>
            <a:br>
              <a:rPr lang="es-ES" sz="1800" dirty="0"/>
            </a:br>
            <a:br>
              <a:rPr lang="es-ES" sz="1800" dirty="0"/>
            </a:br>
            <a:r>
              <a:rPr lang="es-ES" sz="2400" dirty="0">
                <a:latin typeface="+mn-lt"/>
              </a:rPr>
              <a:t>En esta escena de la capilla </a:t>
            </a:r>
            <a:r>
              <a:rPr lang="es-ES" sz="2400" dirty="0" err="1">
                <a:latin typeface="+mn-lt"/>
              </a:rPr>
              <a:t>Brancacci</a:t>
            </a:r>
            <a:r>
              <a:rPr lang="es-ES" sz="2400" dirty="0">
                <a:latin typeface="+mn-lt"/>
              </a:rPr>
              <a:t>, </a:t>
            </a:r>
            <a:r>
              <a:rPr lang="es-ES" sz="2400" dirty="0" err="1">
                <a:latin typeface="+mn-lt"/>
              </a:rPr>
              <a:t>Masolino</a:t>
            </a:r>
            <a:r>
              <a:rPr lang="es-ES" sz="2400" dirty="0">
                <a:latin typeface="+mn-lt"/>
              </a:rPr>
              <a:t> recoge el gran discurso que san Pedro pronunció el día de Pentecostés, después de la llegada del Espíritu Santo, especialmente el momento de proclamar la conversión y el bautismo de todos los presentes. </a:t>
            </a:r>
            <a:br>
              <a:rPr lang="es-ES" sz="2400" dirty="0">
                <a:latin typeface="+mn-lt"/>
              </a:rPr>
            </a:br>
            <a:r>
              <a:rPr lang="es-ES" sz="2400" dirty="0">
                <a:latin typeface="+mn-lt"/>
              </a:rPr>
              <a:t>El santo aparece de perfil exhortando a los judíos a la conversión con el movimiento de su mano derecha y el gesto duro de su rostro, mientras que las multitudes se disponen en varios planos para crear profundidad, cerrada con unas montañas en las que se ha querido ver la mano de </a:t>
            </a:r>
            <a:r>
              <a:rPr lang="es-ES" sz="2400" dirty="0" err="1">
                <a:latin typeface="+mn-lt"/>
              </a:rPr>
              <a:t>Masaccio</a:t>
            </a:r>
            <a:r>
              <a:rPr lang="es-ES" sz="2400" dirty="0">
                <a:latin typeface="+mn-lt"/>
              </a:rPr>
              <a:t>. </a:t>
            </a:r>
            <a:br>
              <a:rPr lang="es-ES" sz="2400" dirty="0">
                <a:latin typeface="+mn-lt"/>
              </a:rPr>
            </a:br>
            <a:r>
              <a:rPr lang="es-ES" sz="2400" dirty="0">
                <a:latin typeface="+mn-lt"/>
              </a:rPr>
              <a:t>Los personajes gozan de una atractiva volumetría y de expresividad, empleando un cromatismo vivo que destaca aún más gracias a la luz.</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6018" y="1050"/>
            <a:ext cx="4985982" cy="6856950"/>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511033" cy="6285057"/>
          </a:xfrm>
        </p:spPr>
        <p:txBody>
          <a:bodyPr anchor="t">
            <a:normAutofit/>
          </a:bodyPr>
          <a:lstStyle/>
          <a:p>
            <a:r>
              <a:rPr lang="it-IT" sz="2800" b="1" dirty="0"/>
              <a:t>1425. Masolino da Panicale. Adán y Eva. </a:t>
            </a:r>
            <a:br>
              <a:rPr lang="it-IT" sz="2800" b="1" dirty="0"/>
            </a:br>
            <a:r>
              <a:rPr lang="it-IT" sz="2800" b="1" dirty="0"/>
              <a:t>Capilla Brancacci, Basílica del Carmen, Florencia.</a:t>
            </a:r>
            <a:endParaRPr lang="es-ES" sz="28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8591" y="-462"/>
            <a:ext cx="2993409" cy="6858462"/>
          </a:xfrm>
          <a:prstGeom prst="rect">
            <a:avLst/>
          </a:prstGeom>
        </p:spPr>
      </p:pic>
    </p:spTree>
    <p:extLst>
      <p:ext uri="{BB962C8B-B14F-4D97-AF65-F5344CB8AC3E}">
        <p14:creationId xmlns:p14="http://schemas.microsoft.com/office/powerpoint/2010/main" val="4815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9854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A62965-992C-4DB5-A2FE-9D4E84A7A52B}"/>
              </a:ext>
            </a:extLst>
          </p:cNvPr>
          <p:cNvSpPr>
            <a:spLocks noGrp="1"/>
          </p:cNvSpPr>
          <p:nvPr>
            <p:ph type="title"/>
          </p:nvPr>
        </p:nvSpPr>
        <p:spPr>
          <a:xfrm>
            <a:off x="838200" y="365125"/>
            <a:ext cx="10515600" cy="1048039"/>
          </a:xfrm>
        </p:spPr>
        <p:txBody>
          <a:bodyPr>
            <a:normAutofit fontScale="90000"/>
          </a:bodyPr>
          <a:lstStyle/>
          <a:p>
            <a:pPr algn="ctr"/>
            <a:r>
              <a:rPr lang="es-ES" b="0" i="0" dirty="0">
                <a:solidFill>
                  <a:srgbClr val="000000"/>
                </a:solidFill>
                <a:effectLst/>
                <a:latin typeface="Roboto"/>
              </a:rPr>
              <a:t>Frescos en San Clemente, Roma </a:t>
            </a:r>
            <a:br>
              <a:rPr lang="es-ES" b="0" i="0" dirty="0">
                <a:solidFill>
                  <a:srgbClr val="000000"/>
                </a:solidFill>
                <a:effectLst/>
                <a:latin typeface="Roboto"/>
              </a:rPr>
            </a:br>
            <a:r>
              <a:rPr lang="es-ES" b="0" i="0" dirty="0">
                <a:solidFill>
                  <a:srgbClr val="000000"/>
                </a:solidFill>
                <a:effectLst/>
                <a:latin typeface="Roboto"/>
              </a:rPr>
              <a:t>1425-31. MASOLINO da </a:t>
            </a:r>
            <a:r>
              <a:rPr lang="es-ES" b="0" i="0" dirty="0" err="1">
                <a:solidFill>
                  <a:srgbClr val="000000"/>
                </a:solidFill>
                <a:effectLst/>
                <a:latin typeface="Roboto"/>
              </a:rPr>
              <a:t>Panicale</a:t>
            </a:r>
            <a:endParaRPr lang="es-ES" dirty="0"/>
          </a:p>
        </p:txBody>
      </p:sp>
      <p:sp>
        <p:nvSpPr>
          <p:cNvPr id="3" name="Marcador de contenido 2">
            <a:extLst>
              <a:ext uri="{FF2B5EF4-FFF2-40B4-BE49-F238E27FC236}">
                <a16:creationId xmlns:a16="http://schemas.microsoft.com/office/drawing/2014/main" id="{46E0C2F9-6672-4F91-BB09-ECFD6606C449}"/>
              </a:ext>
            </a:extLst>
          </p:cNvPr>
          <p:cNvSpPr>
            <a:spLocks noGrp="1"/>
          </p:cNvSpPr>
          <p:nvPr>
            <p:ph idx="1"/>
          </p:nvPr>
        </p:nvSpPr>
        <p:spPr>
          <a:xfrm>
            <a:off x="512619" y="1413164"/>
            <a:ext cx="11249890" cy="5250872"/>
          </a:xfrm>
        </p:spPr>
        <p:txBody>
          <a:bodyPr>
            <a:normAutofit fontScale="62500" lnSpcReduction="20000"/>
          </a:bodyPr>
          <a:lstStyle/>
          <a:p>
            <a:r>
              <a:rPr lang="es-ES" b="0" i="0" dirty="0">
                <a:solidFill>
                  <a:srgbClr val="000000"/>
                </a:solidFill>
                <a:effectLst/>
                <a:latin typeface="Roboto"/>
              </a:rPr>
              <a:t>Branda da Castiglione (1350-1443) fue una de las primeras humanistas italianas, diplomática papal y cardenal católica romana. Recibió el título de San Clemente en Roma cuando fue elevado al rango de cardenal en 1411. En Florencia conoció la obra de </a:t>
            </a:r>
            <a:r>
              <a:rPr lang="es-ES" b="0" i="0" dirty="0" err="1">
                <a:solidFill>
                  <a:srgbClr val="000000"/>
                </a:solidFill>
                <a:effectLst/>
                <a:latin typeface="Roboto"/>
              </a:rPr>
              <a:t>Masolino</a:t>
            </a:r>
            <a:r>
              <a:rPr lang="es-ES" b="0" i="0" dirty="0">
                <a:solidFill>
                  <a:srgbClr val="000000"/>
                </a:solidFill>
                <a:effectLst/>
                <a:latin typeface="Roboto"/>
              </a:rPr>
              <a:t>, ocupada con la Capilla </a:t>
            </a:r>
            <a:r>
              <a:rPr lang="es-ES" b="0" i="0" dirty="0" err="1">
                <a:solidFill>
                  <a:srgbClr val="000000"/>
                </a:solidFill>
                <a:effectLst/>
                <a:latin typeface="Roboto"/>
              </a:rPr>
              <a:t>Brancacci</a:t>
            </a:r>
            <a:r>
              <a:rPr lang="es-ES" b="0" i="0" dirty="0">
                <a:solidFill>
                  <a:srgbClr val="000000"/>
                </a:solidFill>
                <a:effectLst/>
                <a:latin typeface="Roboto"/>
              </a:rPr>
              <a:t> y le encargó la realización de frescos para su Capella. Castiglione (generalmente conocida como Capilla de Santa Catalina) en su iglesia titular de San Clemente. La decoración de la capilla data del período comprendido entre 1425 y 1431, cuando el cardenal pasó gran parte de su tiempo en Roma. Unos años más tarde, en 1435, el cardenal otorgó otro encargo a </a:t>
            </a:r>
            <a:r>
              <a:rPr lang="es-ES" b="0" i="0" dirty="0" err="1">
                <a:solidFill>
                  <a:srgbClr val="000000"/>
                </a:solidFill>
                <a:effectLst/>
                <a:latin typeface="Roboto"/>
              </a:rPr>
              <a:t>Masolino</a:t>
            </a:r>
            <a:r>
              <a:rPr lang="es-ES" b="0" i="0" dirty="0">
                <a:solidFill>
                  <a:srgbClr val="000000"/>
                </a:solidFill>
                <a:effectLst/>
                <a:latin typeface="Roboto"/>
              </a:rPr>
              <a:t>, la pintura del baptisterio y la colegiata de Castiglione </a:t>
            </a:r>
            <a:r>
              <a:rPr lang="es-ES" b="0" i="0" dirty="0" err="1">
                <a:solidFill>
                  <a:srgbClr val="000000"/>
                </a:solidFill>
                <a:effectLst/>
                <a:latin typeface="Roboto"/>
              </a:rPr>
              <a:t>Olona</a:t>
            </a:r>
            <a:r>
              <a:rPr lang="es-ES" b="0" i="0" dirty="0">
                <a:solidFill>
                  <a:srgbClr val="000000"/>
                </a:solidFill>
                <a:effectLst/>
                <a:latin typeface="Roboto"/>
              </a:rPr>
              <a:t>. La capilla es más conocida por sus ocho escenas de la leyenda de Santa Catalina de Alejandría en la pared de la izquierda. En la pared de la derecha se presentan cuatro episodios de la vida de san Ambrosio. La pared del fondo de la capilla está llena de una crucifixión </a:t>
            </a:r>
            <a:r>
              <a:rPr lang="es-ES" b="0" i="0" dirty="0" err="1">
                <a:solidFill>
                  <a:srgbClr val="000000"/>
                </a:solidFill>
                <a:effectLst/>
                <a:latin typeface="Roboto"/>
              </a:rPr>
              <a:t>multifigura</a:t>
            </a:r>
            <a:r>
              <a:rPr lang="es-ES" b="0" i="0" dirty="0">
                <a:solidFill>
                  <a:srgbClr val="000000"/>
                </a:solidFill>
                <a:effectLst/>
                <a:latin typeface="Roboto"/>
              </a:rPr>
              <a:t>. Las pinturas abovedadas siguen el patrón que venía siendo tradicional desde el siglo XIV, solo que aquí cada uno de los evangelistas se empareja con uno de los padres de la Iglesia. Las pinturas del muro exterior de la capilla están en mejores condiciones que las del interior. La escena clave en la pared de entrada es la Anunciación, representada sobre el arco. En el centro hay un medallón circular en el que un busto de Dios Padre da la bendición mientras mira la figura de María. En los </a:t>
            </a:r>
            <a:r>
              <a:rPr lang="es-ES" b="0" i="0" dirty="0" err="1">
                <a:solidFill>
                  <a:srgbClr val="000000"/>
                </a:solidFill>
                <a:effectLst/>
                <a:latin typeface="Roboto"/>
              </a:rPr>
              <a:t>cuatrifolios</a:t>
            </a:r>
            <a:r>
              <a:rPr lang="es-ES" b="0" i="0" dirty="0">
                <a:solidFill>
                  <a:srgbClr val="000000"/>
                </a:solidFill>
                <a:effectLst/>
                <a:latin typeface="Roboto"/>
              </a:rPr>
              <a:t> de la cara del arco de entrada hay bustos de los apóstoles bien conservados, cada uno identificado por su nombre. En el pilar de la izquierda se muestra un retrato de un enorme San Cristóbal vadeando el agua, Cristo en su hombro y mirando hacia arriba a la Anunciación. La autoría y la datación de la decoración de la Capilla Castiglione fue objeto de acaloradas disputas académicas hasta bien entrado el siglo XX. Vasari atribuyó las pinturas a </a:t>
            </a:r>
            <a:r>
              <a:rPr lang="es-ES" b="0" i="0" dirty="0" err="1">
                <a:solidFill>
                  <a:srgbClr val="000000"/>
                </a:solidFill>
                <a:effectLst/>
                <a:latin typeface="Roboto"/>
              </a:rPr>
              <a:t>Masaccio</a:t>
            </a:r>
            <a:r>
              <a:rPr lang="es-ES" b="0" i="0" dirty="0">
                <a:solidFill>
                  <a:srgbClr val="000000"/>
                </a:solidFill>
                <a:effectLst/>
                <a:latin typeface="Roboto"/>
              </a:rPr>
              <a:t>, basándose en fechas de vida confusas de </a:t>
            </a:r>
            <a:r>
              <a:rPr lang="es-ES" b="0" i="0" dirty="0" err="1">
                <a:solidFill>
                  <a:srgbClr val="000000"/>
                </a:solidFill>
                <a:effectLst/>
                <a:latin typeface="Roboto"/>
              </a:rPr>
              <a:t>Masaccio</a:t>
            </a:r>
            <a:r>
              <a:rPr lang="es-ES" b="0" i="0" dirty="0">
                <a:solidFill>
                  <a:srgbClr val="000000"/>
                </a:solidFill>
                <a:effectLst/>
                <a:latin typeface="Roboto"/>
              </a:rPr>
              <a:t> y </a:t>
            </a:r>
            <a:r>
              <a:rPr lang="es-ES" b="0" i="0" dirty="0" err="1">
                <a:solidFill>
                  <a:srgbClr val="000000"/>
                </a:solidFill>
                <a:effectLst/>
                <a:latin typeface="Roboto"/>
              </a:rPr>
              <a:t>Masolino</a:t>
            </a:r>
            <a:r>
              <a:rPr lang="es-ES" b="0" i="0" dirty="0">
                <a:solidFill>
                  <a:srgbClr val="000000"/>
                </a:solidFill>
                <a:effectLst/>
                <a:latin typeface="Roboto"/>
              </a:rPr>
              <a:t>. Escritores posteriores dedujeron de esto que la capilla de San Clemente representa el estilo temprano de </a:t>
            </a:r>
            <a:r>
              <a:rPr lang="es-ES" b="0" i="0" dirty="0" err="1">
                <a:solidFill>
                  <a:srgbClr val="000000"/>
                </a:solidFill>
                <a:effectLst/>
                <a:latin typeface="Roboto"/>
              </a:rPr>
              <a:t>Masaccio</a:t>
            </a:r>
            <a:r>
              <a:rPr lang="es-ES" b="0" i="0" dirty="0">
                <a:solidFill>
                  <a:srgbClr val="000000"/>
                </a:solidFill>
                <a:effectLst/>
                <a:latin typeface="Roboto"/>
              </a:rPr>
              <a:t>, y la capilla </a:t>
            </a:r>
            <a:r>
              <a:rPr lang="es-ES" b="0" i="0" dirty="0" err="1">
                <a:solidFill>
                  <a:srgbClr val="000000"/>
                </a:solidFill>
                <a:effectLst/>
                <a:latin typeface="Roboto"/>
              </a:rPr>
              <a:t>Brancacci</a:t>
            </a:r>
            <a:r>
              <a:rPr lang="es-ES" b="0" i="0" dirty="0">
                <a:solidFill>
                  <a:srgbClr val="000000"/>
                </a:solidFill>
                <a:effectLst/>
                <a:latin typeface="Roboto"/>
              </a:rPr>
              <a:t> de Florencia, por el contrario, el de su madurez. Sólo a fines del siglo XIX se reconoció que lo que se presumía que era el estilo temprano de </a:t>
            </a:r>
            <a:r>
              <a:rPr lang="es-ES" b="0" i="0" dirty="0" err="1">
                <a:solidFill>
                  <a:srgbClr val="000000"/>
                </a:solidFill>
                <a:effectLst/>
                <a:latin typeface="Roboto"/>
              </a:rPr>
              <a:t>Masaccio</a:t>
            </a:r>
            <a:r>
              <a:rPr lang="es-ES" b="0" i="0" dirty="0">
                <a:solidFill>
                  <a:srgbClr val="000000"/>
                </a:solidFill>
                <a:effectLst/>
                <a:latin typeface="Roboto"/>
              </a:rPr>
              <a:t> era en realidad el de </a:t>
            </a:r>
            <a:r>
              <a:rPr lang="es-ES" b="0" i="0" dirty="0" err="1">
                <a:solidFill>
                  <a:srgbClr val="000000"/>
                </a:solidFill>
                <a:effectLst/>
                <a:latin typeface="Roboto"/>
              </a:rPr>
              <a:t>Masolino</a:t>
            </a:r>
            <a:r>
              <a:rPr lang="es-ES" b="0" i="0" dirty="0">
                <a:solidFill>
                  <a:srgbClr val="000000"/>
                </a:solidFill>
                <a:effectLst/>
                <a:latin typeface="Roboto"/>
              </a:rPr>
              <a:t>. No se puede excluir, sin embargo, que </a:t>
            </a:r>
            <a:r>
              <a:rPr lang="es-ES" b="0" i="0" dirty="0" err="1">
                <a:solidFill>
                  <a:srgbClr val="000000"/>
                </a:solidFill>
                <a:effectLst/>
                <a:latin typeface="Roboto"/>
              </a:rPr>
              <a:t>Masaccio</a:t>
            </a:r>
            <a:r>
              <a:rPr lang="es-ES" b="0" i="0" dirty="0">
                <a:solidFill>
                  <a:srgbClr val="000000"/>
                </a:solidFill>
                <a:effectLst/>
                <a:latin typeface="Roboto"/>
              </a:rPr>
              <a:t> inició la decoración antes de su muerte en junio de 1428, pero es más probable que </a:t>
            </a:r>
            <a:r>
              <a:rPr lang="es-ES" b="0" i="0" dirty="0" err="1">
                <a:solidFill>
                  <a:srgbClr val="000000"/>
                </a:solidFill>
                <a:effectLst/>
                <a:latin typeface="Roboto"/>
              </a:rPr>
              <a:t>Masolino</a:t>
            </a:r>
            <a:r>
              <a:rPr lang="es-ES" b="0" i="0" dirty="0">
                <a:solidFill>
                  <a:srgbClr val="000000"/>
                </a:solidFill>
                <a:effectLst/>
                <a:latin typeface="Roboto"/>
              </a:rPr>
              <a:t> fuera el único responsable de la capilla, ayudado por asistentes.</a:t>
            </a:r>
            <a:endParaRPr lang="es-ES" dirty="0"/>
          </a:p>
        </p:txBody>
      </p:sp>
    </p:spTree>
    <p:extLst>
      <p:ext uri="{BB962C8B-B14F-4D97-AF65-F5344CB8AC3E}">
        <p14:creationId xmlns:p14="http://schemas.microsoft.com/office/powerpoint/2010/main" val="380756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1425 - 1431. Masolino da Panicale. Capilla Castiglione, San Clemente, Roma.</a:t>
            </a:r>
            <a:endParaRPr lang="es-ES" sz="2800" dirty="0"/>
          </a:p>
        </p:txBody>
      </p:sp>
      <p:pic>
        <p:nvPicPr>
          <p:cNvPr id="4" name="Imagen 3">
            <a:extLst>
              <a:ext uri="{FF2B5EF4-FFF2-40B4-BE49-F238E27FC236}">
                <a16:creationId xmlns:a16="http://schemas.microsoft.com/office/drawing/2014/main" id="{CC58A0DD-EFD6-4A47-9AAF-78A904965C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2856" y="0"/>
            <a:ext cx="5379144" cy="6851073"/>
          </a:xfrm>
          <a:prstGeom prst="rect">
            <a:avLst/>
          </a:prstGeom>
        </p:spPr>
      </p:pic>
    </p:spTree>
    <p:extLst>
      <p:ext uri="{BB962C8B-B14F-4D97-AF65-F5344CB8AC3E}">
        <p14:creationId xmlns:p14="http://schemas.microsoft.com/office/powerpoint/2010/main" val="3135404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1425 - 1431. Masolino da Panicale. Muro Izquierdo. Capilla Castiglione, San Clemente, Roma.</a:t>
            </a:r>
            <a:endParaRPr lang="es-ES" sz="2800" dirty="0"/>
          </a:p>
        </p:txBody>
      </p:sp>
      <p:pic>
        <p:nvPicPr>
          <p:cNvPr id="4" name="Imagen 3">
            <a:extLst>
              <a:ext uri="{FF2B5EF4-FFF2-40B4-BE49-F238E27FC236}">
                <a16:creationId xmlns:a16="http://schemas.microsoft.com/office/drawing/2014/main" id="{F6D8E5DB-F198-41EC-AB9C-A4B5EFCE44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3274" y="0"/>
            <a:ext cx="5766435" cy="6858000"/>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583381" cy="6285057"/>
          </a:xfrm>
        </p:spPr>
        <p:txBody>
          <a:bodyPr anchor="t">
            <a:normAutofit/>
          </a:bodyPr>
          <a:lstStyle/>
          <a:p>
            <a:r>
              <a:rPr lang="es-ES" sz="2800" dirty="0"/>
              <a:t>1425 - 1431. </a:t>
            </a:r>
            <a:r>
              <a:rPr lang="es-ES" sz="2800" dirty="0" err="1"/>
              <a:t>Masolino</a:t>
            </a:r>
            <a:r>
              <a:rPr lang="es-ES" sz="2800" dirty="0"/>
              <a:t> da </a:t>
            </a:r>
            <a:r>
              <a:rPr lang="es-ES" sz="2800" dirty="0" err="1"/>
              <a:t>Panicale</a:t>
            </a:r>
            <a:r>
              <a:rPr lang="es-ES" sz="2800" dirty="0"/>
              <a:t>. Santa Catalina rechaza los </a:t>
            </a:r>
            <a:r>
              <a:rPr lang="es-ES" sz="2800" dirty="0" err="1"/>
              <a:t>idolos</a:t>
            </a:r>
            <a:r>
              <a:rPr lang="es-ES" sz="2800" dirty="0"/>
              <a:t>. Capilla Castiglione, San Clemente, Roma.</a:t>
            </a:r>
          </a:p>
        </p:txBody>
      </p:sp>
      <p:pic>
        <p:nvPicPr>
          <p:cNvPr id="4" name="Imagen 3">
            <a:extLst>
              <a:ext uri="{FF2B5EF4-FFF2-40B4-BE49-F238E27FC236}">
                <a16:creationId xmlns:a16="http://schemas.microsoft.com/office/drawing/2014/main" id="{1073A834-34A0-406B-9ABA-5A5217F095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22634"/>
            <a:ext cx="5791200" cy="6880634"/>
          </a:xfrm>
          <a:prstGeom prst="rect">
            <a:avLst/>
          </a:prstGeom>
        </p:spPr>
      </p:pic>
    </p:spTree>
    <p:extLst>
      <p:ext uri="{BB962C8B-B14F-4D97-AF65-F5344CB8AC3E}">
        <p14:creationId xmlns:p14="http://schemas.microsoft.com/office/powerpoint/2010/main" val="3629889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638800" cy="6285057"/>
          </a:xfrm>
        </p:spPr>
        <p:txBody>
          <a:bodyPr anchor="t">
            <a:normAutofit/>
          </a:bodyPr>
          <a:lstStyle/>
          <a:p>
            <a:r>
              <a:rPr lang="es-ES" sz="2800" dirty="0"/>
              <a:t>1425 - 1431. </a:t>
            </a:r>
            <a:r>
              <a:rPr lang="es-ES" sz="2800" dirty="0" err="1"/>
              <a:t>Masolino</a:t>
            </a:r>
            <a:r>
              <a:rPr lang="es-ES" sz="2800" dirty="0"/>
              <a:t> da </a:t>
            </a:r>
            <a:r>
              <a:rPr lang="es-ES" sz="2800" dirty="0" err="1"/>
              <a:t>Panicale</a:t>
            </a:r>
            <a:r>
              <a:rPr lang="es-ES" sz="2800" dirty="0"/>
              <a:t>. Conversión y decapitación de la emperatriz Faustina. Capilla Castiglione.</a:t>
            </a:r>
          </a:p>
        </p:txBody>
      </p:sp>
      <p:pic>
        <p:nvPicPr>
          <p:cNvPr id="4" name="Imagen 3">
            <a:extLst>
              <a:ext uri="{FF2B5EF4-FFF2-40B4-BE49-F238E27FC236}">
                <a16:creationId xmlns:a16="http://schemas.microsoft.com/office/drawing/2014/main" id="{C88A9472-7430-49AA-A467-1A9D7DF0C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5560" y="0"/>
            <a:ext cx="5806440" cy="6858000"/>
          </a:xfrm>
          <a:prstGeom prst="rect">
            <a:avLst/>
          </a:prstGeom>
        </p:spPr>
      </p:pic>
    </p:spTree>
    <p:extLst>
      <p:ext uri="{BB962C8B-B14F-4D97-AF65-F5344CB8AC3E}">
        <p14:creationId xmlns:p14="http://schemas.microsoft.com/office/powerpoint/2010/main" val="4145483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749636" cy="6285057"/>
          </a:xfrm>
        </p:spPr>
        <p:txBody>
          <a:bodyPr anchor="t">
            <a:normAutofit/>
          </a:bodyPr>
          <a:lstStyle/>
          <a:p>
            <a:r>
              <a:rPr lang="es-ES" sz="2800" dirty="0"/>
              <a:t>1425 - 1431. </a:t>
            </a:r>
            <a:r>
              <a:rPr lang="es-ES" sz="2800" dirty="0" err="1"/>
              <a:t>Masolino</a:t>
            </a:r>
            <a:r>
              <a:rPr lang="es-ES" sz="2800" dirty="0"/>
              <a:t> da </a:t>
            </a:r>
            <a:r>
              <a:rPr lang="es-ES" sz="2800" dirty="0" err="1"/>
              <a:t>Panicale</a:t>
            </a:r>
            <a:r>
              <a:rPr lang="es-ES" sz="2800" dirty="0"/>
              <a:t>. Santa Catalina con los doctores. Capilla Castiglione.</a:t>
            </a:r>
          </a:p>
        </p:txBody>
      </p:sp>
      <p:pic>
        <p:nvPicPr>
          <p:cNvPr id="4" name="Imagen 3">
            <a:extLst>
              <a:ext uri="{FF2B5EF4-FFF2-40B4-BE49-F238E27FC236}">
                <a16:creationId xmlns:a16="http://schemas.microsoft.com/office/drawing/2014/main" id="{BC9225E8-FABE-48AD-8BA0-26EFD01963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2695" y="0"/>
            <a:ext cx="5869305" cy="6858000"/>
          </a:xfrm>
          <a:prstGeom prst="rect">
            <a:avLst/>
          </a:prstGeom>
        </p:spPr>
      </p:pic>
    </p:spTree>
    <p:extLst>
      <p:ext uri="{BB962C8B-B14F-4D97-AF65-F5344CB8AC3E}">
        <p14:creationId xmlns:p14="http://schemas.microsoft.com/office/powerpoint/2010/main" val="356437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1425 - 1431. Masolino da Panicale. Santa Catalina milagro rueda. Capilla Castiglione.</a:t>
            </a:r>
            <a:endParaRPr lang="es-ES" sz="2800" dirty="0"/>
          </a:p>
        </p:txBody>
      </p:sp>
      <p:pic>
        <p:nvPicPr>
          <p:cNvPr id="4" name="Imagen 3">
            <a:extLst>
              <a:ext uri="{FF2B5EF4-FFF2-40B4-BE49-F238E27FC236}">
                <a16:creationId xmlns:a16="http://schemas.microsoft.com/office/drawing/2014/main" id="{BFEEA39A-0CC6-474E-80C6-7B73C499C0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4655" y="617"/>
            <a:ext cx="5777345" cy="6857383"/>
          </a:xfrm>
          <a:prstGeom prst="rect">
            <a:avLst/>
          </a:prstGeom>
        </p:spPr>
      </p:pic>
    </p:spTree>
    <p:extLst>
      <p:ext uri="{BB962C8B-B14F-4D97-AF65-F5344CB8AC3E}">
        <p14:creationId xmlns:p14="http://schemas.microsoft.com/office/powerpoint/2010/main" val="684577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317672" cy="6285057"/>
          </a:xfrm>
        </p:spPr>
        <p:txBody>
          <a:bodyPr anchor="t">
            <a:normAutofit/>
          </a:bodyPr>
          <a:lstStyle/>
          <a:p>
            <a:r>
              <a:rPr lang="it-IT" sz="2800" dirty="0"/>
              <a:t>1425 - 1431. Masolino da Panicale. Bóveda. Capilla Castiglione, San Clemente, Roma.</a:t>
            </a:r>
            <a:endParaRPr lang="es-ES" sz="2800" dirty="0"/>
          </a:p>
        </p:txBody>
      </p:sp>
      <p:pic>
        <p:nvPicPr>
          <p:cNvPr id="4" name="Imagen 3">
            <a:extLst>
              <a:ext uri="{FF2B5EF4-FFF2-40B4-BE49-F238E27FC236}">
                <a16:creationId xmlns:a16="http://schemas.microsoft.com/office/drawing/2014/main" id="{E72CFC9B-1394-44D0-A35B-234D5B5065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6716" y="0"/>
            <a:ext cx="5345284" cy="6858000"/>
          </a:xfrm>
          <a:prstGeom prst="rect">
            <a:avLst/>
          </a:prstGeom>
        </p:spPr>
      </p:pic>
    </p:spTree>
    <p:extLst>
      <p:ext uri="{BB962C8B-B14F-4D97-AF65-F5344CB8AC3E}">
        <p14:creationId xmlns:p14="http://schemas.microsoft.com/office/powerpoint/2010/main" val="3908364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929745" cy="6285057"/>
          </a:xfrm>
        </p:spPr>
        <p:txBody>
          <a:bodyPr anchor="t">
            <a:normAutofit/>
          </a:bodyPr>
          <a:lstStyle/>
          <a:p>
            <a:r>
              <a:rPr lang="it-IT" sz="2800" dirty="0"/>
              <a:t>1425 - 1431. Masolino da Panicale. </a:t>
            </a:r>
            <a:br>
              <a:rPr lang="it-IT" sz="2800" dirty="0"/>
            </a:br>
            <a:r>
              <a:rPr lang="it-IT" sz="2800" dirty="0"/>
              <a:t>Muro derecho. Vida de San Ambrosio.</a:t>
            </a:r>
            <a:br>
              <a:rPr lang="it-IT" sz="2800" dirty="0"/>
            </a:br>
            <a:r>
              <a:rPr lang="it-IT" sz="2800" dirty="0"/>
              <a:t>Capilla Castiglione, San Clemente, Roma.</a:t>
            </a:r>
            <a:endParaRPr lang="es-ES" sz="2800" dirty="0"/>
          </a:p>
        </p:txBody>
      </p:sp>
      <p:pic>
        <p:nvPicPr>
          <p:cNvPr id="4" name="Imagen 3">
            <a:extLst>
              <a:ext uri="{FF2B5EF4-FFF2-40B4-BE49-F238E27FC236}">
                <a16:creationId xmlns:a16="http://schemas.microsoft.com/office/drawing/2014/main" id="{27259FED-B44F-481B-9F26-0F092873CD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5570" y="0"/>
            <a:ext cx="5726430" cy="6858000"/>
          </a:xfrm>
          <a:prstGeom prst="rect">
            <a:avLst/>
          </a:prstGeom>
        </p:spPr>
      </p:pic>
    </p:spTree>
    <p:extLst>
      <p:ext uri="{BB962C8B-B14F-4D97-AF65-F5344CB8AC3E}">
        <p14:creationId xmlns:p14="http://schemas.microsoft.com/office/powerpoint/2010/main" val="3880595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062056" cy="6285057"/>
          </a:xfrm>
        </p:spPr>
        <p:txBody>
          <a:bodyPr anchor="t">
            <a:normAutofit/>
          </a:bodyPr>
          <a:lstStyle/>
          <a:p>
            <a:r>
              <a:rPr lang="it-IT" sz="2800" dirty="0"/>
              <a:t>1425 - 1431. Masolino da Panicale. Crucifixión. Capilla Castiglione, San Clemente, Roma.</a:t>
            </a:r>
            <a:endParaRPr lang="es-ES" sz="2800" dirty="0"/>
          </a:p>
        </p:txBody>
      </p:sp>
      <p:pic>
        <p:nvPicPr>
          <p:cNvPr id="4" name="Imagen 3">
            <a:extLst>
              <a:ext uri="{FF2B5EF4-FFF2-40B4-BE49-F238E27FC236}">
                <a16:creationId xmlns:a16="http://schemas.microsoft.com/office/drawing/2014/main" id="{E74092BE-14DF-4F30-9406-0244186A97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8420" y="0"/>
            <a:ext cx="5783580" cy="6858000"/>
          </a:xfrm>
          <a:prstGeom prst="rect">
            <a:avLst/>
          </a:prstGeom>
        </p:spPr>
      </p:pic>
    </p:spTree>
    <p:extLst>
      <p:ext uri="{BB962C8B-B14F-4D97-AF65-F5344CB8AC3E}">
        <p14:creationId xmlns:p14="http://schemas.microsoft.com/office/powerpoint/2010/main" val="21154669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575963" cy="6285057"/>
          </a:xfrm>
        </p:spPr>
        <p:txBody>
          <a:bodyPr anchor="t">
            <a:normAutofit/>
          </a:bodyPr>
          <a:lstStyle/>
          <a:p>
            <a:r>
              <a:rPr lang="it-IT" sz="2800" dirty="0"/>
              <a:t>1425 - 1431. Masolino da Panicale. San Cristobal. </a:t>
            </a:r>
            <a:br>
              <a:rPr lang="it-IT" sz="2800" dirty="0"/>
            </a:br>
            <a:r>
              <a:rPr lang="it-IT" sz="2800" dirty="0"/>
              <a:t>Capilla Castiglione, San Clemente, Roma.</a:t>
            </a:r>
            <a:endParaRPr lang="es-ES" sz="2800" dirty="0"/>
          </a:p>
        </p:txBody>
      </p:sp>
      <p:pic>
        <p:nvPicPr>
          <p:cNvPr id="4" name="Imagen 3">
            <a:extLst>
              <a:ext uri="{FF2B5EF4-FFF2-40B4-BE49-F238E27FC236}">
                <a16:creationId xmlns:a16="http://schemas.microsoft.com/office/drawing/2014/main" id="{C37FAC12-6B75-4684-AF41-D2A5C3C56A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2327" y="-34591"/>
            <a:ext cx="3269673" cy="6892591"/>
          </a:xfrm>
          <a:prstGeom prst="rect">
            <a:avLst/>
          </a:prstGeom>
        </p:spPr>
      </p:pic>
    </p:spTree>
    <p:extLst>
      <p:ext uri="{BB962C8B-B14F-4D97-AF65-F5344CB8AC3E}">
        <p14:creationId xmlns:p14="http://schemas.microsoft.com/office/powerpoint/2010/main" val="2372421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3863080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340436" cy="6285057"/>
          </a:xfrm>
        </p:spPr>
        <p:txBody>
          <a:bodyPr anchor="t">
            <a:normAutofit/>
          </a:bodyPr>
          <a:lstStyle/>
          <a:p>
            <a:r>
              <a:rPr lang="es-ES" sz="2800" dirty="0"/>
              <a:t>1428 - 1429. </a:t>
            </a:r>
            <a:r>
              <a:rPr lang="es-ES" sz="2800" dirty="0" err="1"/>
              <a:t>Masolino</a:t>
            </a:r>
            <a:r>
              <a:rPr lang="es-ES" sz="2800" dirty="0"/>
              <a:t> da </a:t>
            </a:r>
            <a:r>
              <a:rPr lang="es-ES" sz="2800" dirty="0" err="1"/>
              <a:t>Panicale</a:t>
            </a:r>
            <a:r>
              <a:rPr lang="es-ES" sz="2800" dirty="0"/>
              <a:t>. </a:t>
            </a:r>
            <a:br>
              <a:rPr lang="es-ES" sz="2800" dirty="0"/>
            </a:br>
            <a:r>
              <a:rPr lang="es-ES" sz="2800" dirty="0"/>
              <a:t>Papa Gregorio y San </a:t>
            </a:r>
            <a:r>
              <a:rPr lang="es-ES" sz="2800" dirty="0" err="1"/>
              <a:t>Matias</a:t>
            </a:r>
            <a:r>
              <a:rPr lang="es-ES" sz="2800" dirty="0"/>
              <a:t>. National Gallery, Londres.</a:t>
            </a:r>
          </a:p>
        </p:txBody>
      </p:sp>
      <p:pic>
        <p:nvPicPr>
          <p:cNvPr id="4" name="Imagen 3">
            <a:extLst>
              <a:ext uri="{FF2B5EF4-FFF2-40B4-BE49-F238E27FC236}">
                <a16:creationId xmlns:a16="http://schemas.microsoft.com/office/drawing/2014/main" id="{0FDF8A8A-36D7-4B01-A6DC-D4D9F12956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3164" y="-9035"/>
            <a:ext cx="3158836" cy="6867035"/>
          </a:xfrm>
          <a:prstGeom prst="rect">
            <a:avLst/>
          </a:prstGeom>
        </p:spPr>
      </p:pic>
    </p:spTree>
    <p:extLst>
      <p:ext uri="{BB962C8B-B14F-4D97-AF65-F5344CB8AC3E}">
        <p14:creationId xmlns:p14="http://schemas.microsoft.com/office/powerpoint/2010/main" val="832121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1D4FD5-D8AF-4B0D-B635-BC730F1C093F}"/>
              </a:ext>
            </a:extLst>
          </p:cNvPr>
          <p:cNvSpPr>
            <a:spLocks noGrp="1"/>
          </p:cNvSpPr>
          <p:nvPr>
            <p:ph type="title"/>
          </p:nvPr>
        </p:nvSpPr>
        <p:spPr>
          <a:xfrm>
            <a:off x="838200" y="207819"/>
            <a:ext cx="10515600" cy="1039090"/>
          </a:xfrm>
        </p:spPr>
        <p:txBody>
          <a:bodyPr>
            <a:noAutofit/>
          </a:bodyPr>
          <a:lstStyle/>
          <a:p>
            <a:pPr algn="ctr"/>
            <a:r>
              <a:rPr lang="es-ES" sz="3200" b="0" i="0" dirty="0">
                <a:solidFill>
                  <a:srgbClr val="000000"/>
                </a:solidFill>
                <a:effectLst/>
                <a:latin typeface="Roboto"/>
              </a:rPr>
              <a:t>Frescos del Baptisterio y la Colegiata, Castiglione </a:t>
            </a:r>
            <a:r>
              <a:rPr lang="es-ES" sz="3200" b="0" i="0" dirty="0" err="1">
                <a:solidFill>
                  <a:srgbClr val="000000"/>
                </a:solidFill>
                <a:effectLst/>
                <a:latin typeface="Roboto"/>
              </a:rPr>
              <a:t>Olona</a:t>
            </a:r>
            <a:r>
              <a:rPr lang="es-ES" sz="3200" b="0" i="0" dirty="0">
                <a:solidFill>
                  <a:srgbClr val="000000"/>
                </a:solidFill>
                <a:effectLst/>
                <a:latin typeface="Roboto"/>
              </a:rPr>
              <a:t>.</a:t>
            </a:r>
            <a:br>
              <a:rPr lang="es-ES" sz="3200" b="0" i="0" dirty="0">
                <a:solidFill>
                  <a:srgbClr val="000000"/>
                </a:solidFill>
                <a:effectLst/>
                <a:latin typeface="Roboto"/>
              </a:rPr>
            </a:br>
            <a:r>
              <a:rPr lang="es-ES" sz="3200" b="0" i="0" dirty="0">
                <a:solidFill>
                  <a:srgbClr val="000000"/>
                </a:solidFill>
                <a:effectLst/>
                <a:latin typeface="Roboto"/>
              </a:rPr>
              <a:t>1435. MASOLINO da </a:t>
            </a:r>
            <a:r>
              <a:rPr lang="es-ES" sz="3200" b="0" i="0" dirty="0" err="1">
                <a:solidFill>
                  <a:srgbClr val="000000"/>
                </a:solidFill>
                <a:effectLst/>
                <a:latin typeface="Roboto"/>
              </a:rPr>
              <a:t>Panicale</a:t>
            </a:r>
            <a:endParaRPr lang="es-ES" sz="3200" dirty="0"/>
          </a:p>
        </p:txBody>
      </p:sp>
      <p:sp>
        <p:nvSpPr>
          <p:cNvPr id="3" name="Marcador de contenido 2">
            <a:extLst>
              <a:ext uri="{FF2B5EF4-FFF2-40B4-BE49-F238E27FC236}">
                <a16:creationId xmlns:a16="http://schemas.microsoft.com/office/drawing/2014/main" id="{819BDF02-5EA9-4DFC-9BD7-23ACB6A2E273}"/>
              </a:ext>
            </a:extLst>
          </p:cNvPr>
          <p:cNvSpPr>
            <a:spLocks noGrp="1"/>
          </p:cNvSpPr>
          <p:nvPr>
            <p:ph idx="1"/>
          </p:nvPr>
        </p:nvSpPr>
        <p:spPr>
          <a:xfrm>
            <a:off x="332509" y="1246909"/>
            <a:ext cx="11568545" cy="5403272"/>
          </a:xfrm>
        </p:spPr>
        <p:txBody>
          <a:bodyPr>
            <a:normAutofit fontScale="62500" lnSpcReduction="20000"/>
          </a:bodyPr>
          <a:lstStyle/>
          <a:p>
            <a:r>
              <a:rPr lang="es-ES" b="0" i="0" dirty="0">
                <a:solidFill>
                  <a:srgbClr val="000000"/>
                </a:solidFill>
                <a:effectLst/>
                <a:latin typeface="Roboto"/>
              </a:rPr>
              <a:t>El Baptisterio y la Colegiata de Castiglione </a:t>
            </a:r>
            <a:r>
              <a:rPr lang="es-ES" b="0" i="0" dirty="0" err="1">
                <a:solidFill>
                  <a:srgbClr val="000000"/>
                </a:solidFill>
                <a:effectLst/>
                <a:latin typeface="Roboto"/>
              </a:rPr>
              <a:t>Olona</a:t>
            </a:r>
            <a:r>
              <a:rPr lang="es-ES" b="0" i="0" dirty="0">
                <a:solidFill>
                  <a:srgbClr val="000000"/>
                </a:solidFill>
                <a:effectLst/>
                <a:latin typeface="Roboto"/>
              </a:rPr>
              <a:t> fueron encargados por el cardenal Branda Castiglione (1350-1443) a la familia de los señores feudales de Castiglione. La colegiata y sus estructuras auxiliares, entre ellas el baptisterio, fueron erigidas entre 1422 y 1425, y ocupan el sitio de una ciudadela anterior. Se dice que el baptisterio se construyó sobre los cimientos de una de las torres de la ciudadela. El cardenal encargó los frescos en Castiglione </a:t>
            </a:r>
            <a:r>
              <a:rPr lang="es-ES" b="0" i="0" dirty="0" err="1">
                <a:solidFill>
                  <a:srgbClr val="000000"/>
                </a:solidFill>
                <a:effectLst/>
                <a:latin typeface="Roboto"/>
              </a:rPr>
              <a:t>Olona</a:t>
            </a:r>
            <a:r>
              <a:rPr lang="es-ES" b="0" i="0" dirty="0">
                <a:solidFill>
                  <a:srgbClr val="000000"/>
                </a:solidFill>
                <a:effectLst/>
                <a:latin typeface="Roboto"/>
              </a:rPr>
              <a:t> a </a:t>
            </a:r>
            <a:r>
              <a:rPr lang="es-ES" b="0" i="0" dirty="0" err="1">
                <a:solidFill>
                  <a:srgbClr val="000000"/>
                </a:solidFill>
                <a:effectLst/>
                <a:latin typeface="Roboto"/>
              </a:rPr>
              <a:t>Masolino</a:t>
            </a:r>
            <a:r>
              <a:rPr lang="es-ES" b="0" i="0" dirty="0">
                <a:solidFill>
                  <a:srgbClr val="000000"/>
                </a:solidFill>
                <a:effectLst/>
                <a:latin typeface="Roboto"/>
              </a:rPr>
              <a:t> después de completar los frescos en San Clemente, su iglesia titular en Roma. </a:t>
            </a:r>
          </a:p>
          <a:p>
            <a:r>
              <a:rPr lang="es-ES" b="0" i="0" dirty="0">
                <a:solidFill>
                  <a:srgbClr val="000000"/>
                </a:solidFill>
                <a:effectLst/>
                <a:latin typeface="Roboto"/>
              </a:rPr>
              <a:t>El programa de pintura está dedicado a Juan el Bautista, según corresponda para un baptisterio. El ciclo de frescos comienza a la izquierda de la puerta con la Anunciación a Zacarías. Luego continúa a la derecha de la puerta con la Visitación (en gran parte destruida). Los frescos de la pared norte son el Nacimiento del Bautista (perdido) y Zacarías que nombra al Niño Juan (en muy mal estado). El ciclo continúa en la sala del altar y concluye en el muro sur con la Fiesta de Herodes, Salomé llevando la cabeza del Bautista a Herodías y el Entierro del Bautista. La sala del altar contiene las escenas más importantes del ciclo, el Sermón de Juan el Bautista en el desierto y el Sermón del Jordán, el Bautismo de Cristo, Herodes y Herodías, Juan el Bautista en la cárcel. Las imágenes de los cuatro evangelistas con sus respectivos símbolos en los compartimentos radiantes de la bóveda complementan el programa iconográfico presentado en las paredes de abajo. Los estudiosos atribuyen unánimemente a </a:t>
            </a:r>
            <a:r>
              <a:rPr lang="es-ES" b="0" i="0" dirty="0" err="1">
                <a:solidFill>
                  <a:srgbClr val="000000"/>
                </a:solidFill>
                <a:effectLst/>
                <a:latin typeface="Roboto"/>
              </a:rPr>
              <a:t>Masolino</a:t>
            </a:r>
            <a:r>
              <a:rPr lang="es-ES" b="0" i="0" dirty="0">
                <a:solidFill>
                  <a:srgbClr val="000000"/>
                </a:solidFill>
                <a:effectLst/>
                <a:latin typeface="Roboto"/>
              </a:rPr>
              <a:t> las pinturas del Baptisterio. Debido al mal estado de los frescos en las paredes norte y oeste, ya no es posible determinar hasta qué punto, si es que hubo alguno, </a:t>
            </a:r>
            <a:r>
              <a:rPr lang="es-ES" b="0" i="0" dirty="0" err="1">
                <a:solidFill>
                  <a:srgbClr val="000000"/>
                </a:solidFill>
                <a:effectLst/>
                <a:latin typeface="Roboto"/>
              </a:rPr>
              <a:t>Masolino</a:t>
            </a:r>
            <a:r>
              <a:rPr lang="es-ES" b="0" i="0" dirty="0">
                <a:solidFill>
                  <a:srgbClr val="000000"/>
                </a:solidFill>
                <a:effectLst/>
                <a:latin typeface="Roboto"/>
              </a:rPr>
              <a:t> contó con asistentes en la ejecución del ciclo. Las pinturas del coro de la Colegiata celebran el triple patrocinio del edificio: la iglesia fue consagrada a la Virgen y a los santos onomásticos del cardenal, los archidiáconos Esteban y Lorenzo. Los frescos de la bóveda, que representan escenas de la vida de la Virgen, fueron ejecutados por </a:t>
            </a:r>
            <a:r>
              <a:rPr lang="es-ES" b="0" i="0" dirty="0" err="1">
                <a:solidFill>
                  <a:srgbClr val="000000"/>
                </a:solidFill>
                <a:effectLst/>
                <a:latin typeface="Roboto"/>
              </a:rPr>
              <a:t>Masolino</a:t>
            </a:r>
            <a:r>
              <a:rPr lang="es-ES" b="0" i="0" dirty="0">
                <a:solidFill>
                  <a:srgbClr val="000000"/>
                </a:solidFill>
                <a:effectLst/>
                <a:latin typeface="Roboto"/>
              </a:rPr>
              <a:t> aproximadamente al mismo tiempo que los del baptisterio, c. 1435. En las paredes de abajo, </a:t>
            </a:r>
            <a:r>
              <a:rPr lang="es-ES" b="0" i="0" dirty="0" err="1">
                <a:solidFill>
                  <a:srgbClr val="000000"/>
                </a:solidFill>
                <a:effectLst/>
                <a:latin typeface="Roboto"/>
              </a:rPr>
              <a:t>Il</a:t>
            </a:r>
            <a:r>
              <a:rPr lang="es-ES" b="0" i="0" dirty="0">
                <a:solidFill>
                  <a:srgbClr val="000000"/>
                </a:solidFill>
                <a:effectLst/>
                <a:latin typeface="Roboto"/>
              </a:rPr>
              <a:t> </a:t>
            </a:r>
            <a:r>
              <a:rPr lang="es-ES" b="0" i="0" dirty="0" err="1">
                <a:solidFill>
                  <a:srgbClr val="000000"/>
                </a:solidFill>
                <a:effectLst/>
                <a:latin typeface="Roboto"/>
              </a:rPr>
              <a:t>Vecchietta</a:t>
            </a:r>
            <a:r>
              <a:rPr lang="es-ES" b="0" i="0" dirty="0">
                <a:solidFill>
                  <a:srgbClr val="000000"/>
                </a:solidFill>
                <a:effectLst/>
                <a:latin typeface="Roboto"/>
              </a:rPr>
              <a:t> y Paolo </a:t>
            </a:r>
            <a:r>
              <a:rPr lang="es-ES" b="0" i="0" dirty="0" err="1">
                <a:solidFill>
                  <a:srgbClr val="000000"/>
                </a:solidFill>
                <a:effectLst/>
                <a:latin typeface="Roboto"/>
              </a:rPr>
              <a:t>Schiavo</a:t>
            </a:r>
            <a:r>
              <a:rPr lang="es-ES" b="0" i="0" dirty="0">
                <a:solidFill>
                  <a:srgbClr val="000000"/>
                </a:solidFill>
                <a:effectLst/>
                <a:latin typeface="Roboto"/>
              </a:rPr>
              <a:t> pintaron algo más tarde un ciclo con escenas de la vida de los archidiáconos Stephen y Lawrence. Las seis escenas de la vida de la Virgen llenan los seis compartimentos de la bóveda de crucería del presbiterio poligonal, su inusual disposición dictada en parte por las dimensiones relativas de los espacios disponibles. </a:t>
            </a:r>
            <a:endParaRPr lang="es-ES" dirty="0"/>
          </a:p>
        </p:txBody>
      </p:sp>
    </p:spTree>
    <p:extLst>
      <p:ext uri="{BB962C8B-B14F-4D97-AF65-F5344CB8AC3E}">
        <p14:creationId xmlns:p14="http://schemas.microsoft.com/office/powerpoint/2010/main" val="3984050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1435. Masolino da Panicale. Bóveda. Baptisterio. Castiglione Olona.</a:t>
            </a:r>
            <a:endParaRPr lang="es-ES" sz="2800" dirty="0"/>
          </a:p>
        </p:txBody>
      </p:sp>
      <p:pic>
        <p:nvPicPr>
          <p:cNvPr id="4" name="Imagen 3">
            <a:extLst>
              <a:ext uri="{FF2B5EF4-FFF2-40B4-BE49-F238E27FC236}">
                <a16:creationId xmlns:a16="http://schemas.microsoft.com/office/drawing/2014/main" id="{C0034B3C-BC40-4EB8-A116-E94C8C0A26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1285" y="0"/>
            <a:ext cx="5720715" cy="6858000"/>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1435. Masolino da Panicale. Baptisterio. Castiglione Olona.</a:t>
            </a:r>
            <a:endParaRPr lang="es-ES" sz="2800" dirty="0"/>
          </a:p>
        </p:txBody>
      </p:sp>
      <p:pic>
        <p:nvPicPr>
          <p:cNvPr id="4" name="Imagen 3">
            <a:extLst>
              <a:ext uri="{FF2B5EF4-FFF2-40B4-BE49-F238E27FC236}">
                <a16:creationId xmlns:a16="http://schemas.microsoft.com/office/drawing/2014/main" id="{815E47C0-7E38-42B1-B4E9-42729863FF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4789" y="0"/>
            <a:ext cx="5447211" cy="6858000"/>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1435. Masolino da Panicale. Bautismo de Cristo. Baptisterio. Castiglione Olona.</a:t>
            </a:r>
            <a:endParaRPr lang="es-ES" sz="2800" dirty="0"/>
          </a:p>
        </p:txBody>
      </p:sp>
      <p:pic>
        <p:nvPicPr>
          <p:cNvPr id="4" name="Imagen 3">
            <a:extLst>
              <a:ext uri="{FF2B5EF4-FFF2-40B4-BE49-F238E27FC236}">
                <a16:creationId xmlns:a16="http://schemas.microsoft.com/office/drawing/2014/main" id="{A2BDAD6C-52B4-4D89-825F-1E34217494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6509" y="0"/>
            <a:ext cx="5705491" cy="6858000"/>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289963" cy="6285057"/>
          </a:xfrm>
        </p:spPr>
        <p:txBody>
          <a:bodyPr anchor="t">
            <a:normAutofit/>
          </a:bodyPr>
          <a:lstStyle/>
          <a:p>
            <a:r>
              <a:rPr lang="es-ES" sz="2800" dirty="0"/>
              <a:t>1435. </a:t>
            </a:r>
            <a:r>
              <a:rPr lang="es-ES" sz="2800" dirty="0" err="1"/>
              <a:t>Masolino</a:t>
            </a:r>
            <a:r>
              <a:rPr lang="es-ES" sz="2800" dirty="0"/>
              <a:t> da </a:t>
            </a:r>
            <a:r>
              <a:rPr lang="es-ES" sz="2800" dirty="0" err="1"/>
              <a:t>Panicale</a:t>
            </a:r>
            <a:r>
              <a:rPr lang="es-ES" sz="2800" dirty="0"/>
              <a:t>. </a:t>
            </a:r>
            <a:br>
              <a:rPr lang="es-ES" sz="2800" dirty="0"/>
            </a:br>
            <a:r>
              <a:rPr lang="es-ES" sz="2800" dirty="0"/>
              <a:t>Sermón en el Jordán. </a:t>
            </a:r>
            <a:br>
              <a:rPr lang="es-ES" sz="2800" dirty="0"/>
            </a:br>
            <a:r>
              <a:rPr lang="es-ES" sz="2800" dirty="0"/>
              <a:t>Baptisterio. Castiglione </a:t>
            </a:r>
            <a:r>
              <a:rPr lang="es-ES" sz="2800" dirty="0" err="1"/>
              <a:t>Olona</a:t>
            </a:r>
            <a:r>
              <a:rPr lang="es-ES" sz="2800" dirty="0"/>
              <a:t>.</a:t>
            </a:r>
          </a:p>
        </p:txBody>
      </p:sp>
      <p:pic>
        <p:nvPicPr>
          <p:cNvPr id="4" name="Imagen 3">
            <a:extLst>
              <a:ext uri="{FF2B5EF4-FFF2-40B4-BE49-F238E27FC236}">
                <a16:creationId xmlns:a16="http://schemas.microsoft.com/office/drawing/2014/main" id="{5BCDE559-E37D-474D-A8E5-F71D8ECA4B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873" y="-5500"/>
            <a:ext cx="5417127" cy="6863500"/>
          </a:xfrm>
          <a:prstGeom prst="rect">
            <a:avLst/>
          </a:prstGeom>
        </p:spPr>
      </p:pic>
    </p:spTree>
    <p:extLst>
      <p:ext uri="{BB962C8B-B14F-4D97-AF65-F5344CB8AC3E}">
        <p14:creationId xmlns:p14="http://schemas.microsoft.com/office/powerpoint/2010/main" val="2667033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2161309" cy="6285057"/>
          </a:xfrm>
        </p:spPr>
        <p:txBody>
          <a:bodyPr anchor="t">
            <a:normAutofit/>
          </a:bodyPr>
          <a:lstStyle/>
          <a:p>
            <a:r>
              <a:rPr lang="es-ES" sz="2800" dirty="0"/>
              <a:t>1435. </a:t>
            </a:r>
            <a:r>
              <a:rPr lang="es-ES" sz="2800" dirty="0" err="1"/>
              <a:t>Masolino</a:t>
            </a:r>
            <a:r>
              <a:rPr lang="es-ES" sz="2800" dirty="0"/>
              <a:t> da </a:t>
            </a:r>
            <a:r>
              <a:rPr lang="es-ES" sz="2800" dirty="0" err="1"/>
              <a:t>Panicale</a:t>
            </a:r>
            <a:r>
              <a:rPr lang="es-ES" sz="2800" dirty="0"/>
              <a:t>. Sermón en el desierto. Baptisterio. Castiglione </a:t>
            </a:r>
            <a:r>
              <a:rPr lang="es-ES" sz="2800" dirty="0" err="1"/>
              <a:t>Olona</a:t>
            </a:r>
            <a:r>
              <a:rPr lang="es-ES" sz="2800" dirty="0"/>
              <a:t>.</a:t>
            </a:r>
          </a:p>
        </p:txBody>
      </p:sp>
      <p:pic>
        <p:nvPicPr>
          <p:cNvPr id="4" name="Imagen 3">
            <a:extLst>
              <a:ext uri="{FF2B5EF4-FFF2-40B4-BE49-F238E27FC236}">
                <a16:creationId xmlns:a16="http://schemas.microsoft.com/office/drawing/2014/main" id="{BAE4CA6F-FCD4-45D0-93EF-7A6686F40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3680" y="0"/>
            <a:ext cx="9418320" cy="6858000"/>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1435. </a:t>
            </a:r>
            <a:r>
              <a:rPr lang="es-ES" sz="2800" dirty="0" err="1"/>
              <a:t>Masolino</a:t>
            </a:r>
            <a:r>
              <a:rPr lang="es-ES" sz="2800" dirty="0"/>
              <a:t> da </a:t>
            </a:r>
            <a:r>
              <a:rPr lang="es-ES" sz="2800" dirty="0" err="1"/>
              <a:t>Panicale</a:t>
            </a:r>
            <a:r>
              <a:rPr lang="es-ES" sz="2800" dirty="0"/>
              <a:t>. San Juan ante Herodes y </a:t>
            </a:r>
            <a:r>
              <a:rPr lang="es-ES" sz="2800" dirty="0" err="1"/>
              <a:t>Herodias</a:t>
            </a:r>
            <a:r>
              <a:rPr lang="es-ES" sz="2800" dirty="0"/>
              <a:t>. Baptisterio. Castiglione </a:t>
            </a:r>
            <a:r>
              <a:rPr lang="es-ES" sz="2800" dirty="0" err="1"/>
              <a:t>Olona</a:t>
            </a:r>
            <a:r>
              <a:rPr lang="es-ES" sz="2800" dirty="0"/>
              <a:t>.</a:t>
            </a:r>
          </a:p>
        </p:txBody>
      </p:sp>
      <p:pic>
        <p:nvPicPr>
          <p:cNvPr id="4" name="Imagen 3">
            <a:extLst>
              <a:ext uri="{FF2B5EF4-FFF2-40B4-BE49-F238E27FC236}">
                <a16:creationId xmlns:a16="http://schemas.microsoft.com/office/drawing/2014/main" id="{A563FA46-654A-4BEF-BC44-9D0E2ACEA3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8137" y="0"/>
            <a:ext cx="7433863" cy="6858000"/>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163773" y="177420"/>
            <a:ext cx="1332518" cy="6578221"/>
          </a:xfrm>
        </p:spPr>
        <p:txBody>
          <a:bodyPr anchor="t">
            <a:noAutofit/>
          </a:bodyPr>
          <a:lstStyle/>
          <a:p>
            <a:r>
              <a:rPr lang="es-ES" sz="2000" b="1" dirty="0"/>
              <a:t>1435. </a:t>
            </a:r>
            <a:r>
              <a:rPr lang="es-ES" sz="2000" b="1" dirty="0" err="1"/>
              <a:t>Masolino</a:t>
            </a:r>
            <a:r>
              <a:rPr lang="es-ES" sz="2000" b="1" dirty="0"/>
              <a:t> da </a:t>
            </a:r>
            <a:r>
              <a:rPr lang="es-ES" sz="2000" b="1" dirty="0" err="1"/>
              <a:t>Panicale</a:t>
            </a:r>
            <a:r>
              <a:rPr lang="es-ES" sz="2000" b="1" dirty="0"/>
              <a:t>. </a:t>
            </a:r>
            <a:br>
              <a:rPr lang="es-ES" sz="2000" b="1" dirty="0"/>
            </a:br>
            <a:r>
              <a:rPr lang="es-ES" sz="2000" b="1" dirty="0"/>
              <a:t>El banquete de Herodes. </a:t>
            </a:r>
            <a:br>
              <a:rPr lang="es-ES" sz="2000" b="1" dirty="0"/>
            </a:br>
            <a:r>
              <a:rPr lang="es-ES" sz="2000" b="1" dirty="0"/>
              <a:t>Castiglione </a:t>
            </a:r>
            <a:r>
              <a:rPr lang="es-ES" sz="2000" b="1" dirty="0" err="1"/>
              <a:t>Olona</a:t>
            </a:r>
            <a:r>
              <a:rPr lang="es-ES" sz="2000" b="1" dirty="0"/>
              <a:t>.</a:t>
            </a:r>
            <a:endParaRPr lang="es-ES" sz="1400" dirty="0"/>
          </a:p>
        </p:txBody>
      </p:sp>
      <p:pic>
        <p:nvPicPr>
          <p:cNvPr id="5" name="Imagen 4">
            <a:extLst>
              <a:ext uri="{FF2B5EF4-FFF2-40B4-BE49-F238E27FC236}">
                <a16:creationId xmlns:a16="http://schemas.microsoft.com/office/drawing/2014/main" id="{5105B192-1392-4B75-8FC2-A0134C6E0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0982" y="269414"/>
            <a:ext cx="10571018" cy="6588585"/>
          </a:xfrm>
          <a:prstGeom prst="rect">
            <a:avLst/>
          </a:prstGeom>
        </p:spPr>
      </p:pic>
    </p:spTree>
    <p:extLst>
      <p:ext uri="{BB962C8B-B14F-4D97-AF65-F5344CB8AC3E}">
        <p14:creationId xmlns:p14="http://schemas.microsoft.com/office/powerpoint/2010/main" val="28149073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163773" y="177420"/>
            <a:ext cx="5049672" cy="6578221"/>
          </a:xfrm>
        </p:spPr>
        <p:txBody>
          <a:bodyPr anchor="t">
            <a:noAutofit/>
          </a:bodyPr>
          <a:lstStyle/>
          <a:p>
            <a:r>
              <a:rPr lang="es-ES" sz="1400" dirty="0"/>
              <a:t>n 1435 </a:t>
            </a:r>
            <a:r>
              <a:rPr lang="es-ES" sz="1400" dirty="0" err="1"/>
              <a:t>Masolino</a:t>
            </a:r>
            <a:r>
              <a:rPr lang="es-ES" sz="1400" dirty="0"/>
              <a:t> es elegido por el cardenal Branda Castiglione para decorar al fresco las paredes de la colegiata y el baptisterio de Castiglione </a:t>
            </a:r>
            <a:r>
              <a:rPr lang="es-ES" sz="1400" dirty="0" err="1"/>
              <a:t>Olona</a:t>
            </a:r>
            <a:r>
              <a:rPr lang="es-ES" sz="1400" dirty="0"/>
              <a:t>; años atrás ya había realizado para el mismo cliente la decoración de una capilla en la iglesia de san Clemente en Roma por lo que la relación entre el cardenal y el pintor debía ser muy fluida. En esta escena del Banquete de Herodes está </a:t>
            </a:r>
            <a:r>
              <a:rPr lang="es-ES" sz="1400" dirty="0" err="1"/>
              <a:t>Masolino</a:t>
            </a:r>
            <a:r>
              <a:rPr lang="es-ES" sz="1400" dirty="0"/>
              <a:t> dentro del estilo </a:t>
            </a:r>
            <a:r>
              <a:rPr lang="es-ES" sz="1400" dirty="0" err="1"/>
              <a:t>quattrocentista</a:t>
            </a:r>
            <a:r>
              <a:rPr lang="es-ES" sz="1400" dirty="0"/>
              <a:t> aunque aún mantiene elementos como la atracción hacia lo narrativo que le lleva a plasmar tres escenas diferentes en el mismo conjunto. La muerte de san Juan Bautista se narra en el Evangelio según san Mateo (14; 1-12): Herodes el Tetrarca, conocedor de la fama de Jesús y de sus discípulos, decidió encarcelar a san Juan por culpa de Herodías, la mujer de su hermano Filipo "pues Juan le decía: 'No te es permitido tenerla'. Quiso matarlo pero temió al pueblo que lo tenía por profeta". Durante el cumpleaños de Herodes bailó en su presencia Salomé, la hija de </a:t>
            </a:r>
            <a:r>
              <a:rPr lang="es-ES" sz="1400" dirty="0" err="1"/>
              <a:t>Herodias</a:t>
            </a:r>
            <a:r>
              <a:rPr lang="es-ES" sz="1400" dirty="0"/>
              <a:t>, gustando tanto al Tetrarca que prometió darle cuanto pidiese. La joven, instigada por la madre, solicitó la cabeza del Bautista. El santo fue sacado de la cárcel y decapitado, entregándose a Salomé su cabeza, que llevó a su madre. Los discípulos de Juan fueron al palacio, tomaron el cadáver y lo sepultaron, diciéndoselo después a Jesús. </a:t>
            </a:r>
            <a:r>
              <a:rPr lang="es-ES" sz="1400" dirty="0" err="1"/>
              <a:t>Masolino</a:t>
            </a:r>
            <a:r>
              <a:rPr lang="es-ES" sz="1400" dirty="0"/>
              <a:t> presenta la primera parte de la historia en la zona de la izquierda, la entrega de la cabeza en la derecha y la sepultura del cadáver en el fondo. La preocupación por la perspectiva del maestro queda claramente de manifiesto al disponer las escenas en la galería o en la estancia de un palacio renacentista, que recuerda la arquitectura de </a:t>
            </a:r>
            <a:r>
              <a:rPr lang="es-ES" sz="1400" dirty="0" err="1"/>
              <a:t>Brunelleschi</a:t>
            </a:r>
            <a:r>
              <a:rPr lang="es-ES" sz="1400" dirty="0"/>
              <a:t>. Al fondo, unas montañas cierran la composición, en sintonía con </a:t>
            </a:r>
            <a:r>
              <a:rPr lang="es-ES" sz="1400" dirty="0" err="1"/>
              <a:t>Masaccio</a:t>
            </a:r>
            <a:r>
              <a:rPr lang="es-ES" sz="1400" dirty="0"/>
              <a:t>. Una luz delicada y cálida inunda el conjunto, resaltando los colores y la monumentalidad de las figuras, sabiamente integradas en el espacio a excepción de la escena final, que parece flotar.</a:t>
            </a:r>
          </a:p>
        </p:txBody>
      </p:sp>
      <p:pic>
        <p:nvPicPr>
          <p:cNvPr id="5" name="Imagen 4">
            <a:extLst>
              <a:ext uri="{FF2B5EF4-FFF2-40B4-BE49-F238E27FC236}">
                <a16:creationId xmlns:a16="http://schemas.microsoft.com/office/drawing/2014/main" id="{5105B192-1392-4B75-8FC2-A0134C6E0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5515" y="1510145"/>
            <a:ext cx="6846485" cy="4267200"/>
          </a:xfrm>
          <a:prstGeom prst="rect">
            <a:avLst/>
          </a:prstGeom>
        </p:spPr>
      </p:pic>
      <p:sp>
        <p:nvSpPr>
          <p:cNvPr id="6" name="CuadroTexto 5">
            <a:extLst>
              <a:ext uri="{FF2B5EF4-FFF2-40B4-BE49-F238E27FC236}">
                <a16:creationId xmlns:a16="http://schemas.microsoft.com/office/drawing/2014/main" id="{B8B40BAB-9E38-41E7-88BC-50F74F6C95F3}"/>
              </a:ext>
            </a:extLst>
          </p:cNvPr>
          <p:cNvSpPr txBox="1"/>
          <p:nvPr/>
        </p:nvSpPr>
        <p:spPr>
          <a:xfrm>
            <a:off x="5721927" y="318655"/>
            <a:ext cx="5805055" cy="646331"/>
          </a:xfrm>
          <a:prstGeom prst="rect">
            <a:avLst/>
          </a:prstGeom>
          <a:noFill/>
        </p:spPr>
        <p:txBody>
          <a:bodyPr wrap="square" rtlCol="0">
            <a:spAutoFit/>
          </a:bodyPr>
          <a:lstStyle/>
          <a:p>
            <a:r>
              <a:rPr lang="es-ES" sz="1800" b="1" dirty="0"/>
              <a:t>1435. </a:t>
            </a:r>
            <a:r>
              <a:rPr lang="es-ES" sz="1800" b="1" dirty="0" err="1"/>
              <a:t>Masolino</a:t>
            </a:r>
            <a:r>
              <a:rPr lang="es-ES" sz="1800" b="1" dirty="0"/>
              <a:t> da </a:t>
            </a:r>
            <a:r>
              <a:rPr lang="es-ES" sz="1800" b="1" dirty="0" err="1"/>
              <a:t>Panicale</a:t>
            </a:r>
            <a:r>
              <a:rPr lang="es-ES" sz="1800" b="1" dirty="0"/>
              <a:t>. El banquete de Herodes. Castiglione </a:t>
            </a:r>
            <a:r>
              <a:rPr lang="es-ES" sz="1800" b="1" dirty="0" err="1"/>
              <a:t>Olona</a:t>
            </a:r>
            <a:r>
              <a:rPr lang="es-ES" sz="1800" b="1" dirty="0"/>
              <a:t>.</a:t>
            </a:r>
            <a:endParaRPr lang="es-ES" dirty="0"/>
          </a:p>
        </p:txBody>
      </p:sp>
    </p:spTree>
    <p:extLst>
      <p:ext uri="{BB962C8B-B14F-4D97-AF65-F5344CB8AC3E}">
        <p14:creationId xmlns:p14="http://schemas.microsoft.com/office/powerpoint/2010/main" val="9854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a:t>1435. Masolino da Panicale. Muro Oeste. Baptisterio. Castiglione Olona.</a:t>
            </a:r>
            <a:endParaRPr lang="es-ES" sz="2800" dirty="0"/>
          </a:p>
        </p:txBody>
      </p:sp>
      <p:pic>
        <p:nvPicPr>
          <p:cNvPr id="4" name="Imagen 3">
            <a:extLst>
              <a:ext uri="{FF2B5EF4-FFF2-40B4-BE49-F238E27FC236}">
                <a16:creationId xmlns:a16="http://schemas.microsoft.com/office/drawing/2014/main" id="{DF09534D-8B61-478A-8D28-AE5E3AB07D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0714" y="0"/>
            <a:ext cx="5691286" cy="6858000"/>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451272" cy="6285057"/>
          </a:xfrm>
        </p:spPr>
        <p:txBody>
          <a:bodyPr anchor="t">
            <a:normAutofit/>
          </a:bodyPr>
          <a:lstStyle/>
          <a:p>
            <a:r>
              <a:rPr lang="it-IT" sz="2800" dirty="0"/>
              <a:t>1435. Masolino da Panicale. San Ambrosio. </a:t>
            </a:r>
            <a:br>
              <a:rPr lang="it-IT" sz="2800" dirty="0"/>
            </a:br>
            <a:r>
              <a:rPr lang="it-IT" sz="2800" dirty="0"/>
              <a:t>Baptisterio. Castiglione Olona.</a:t>
            </a:r>
            <a:endParaRPr lang="es-ES" sz="2800" dirty="0"/>
          </a:p>
        </p:txBody>
      </p:sp>
      <p:pic>
        <p:nvPicPr>
          <p:cNvPr id="4" name="Imagen 3">
            <a:extLst>
              <a:ext uri="{FF2B5EF4-FFF2-40B4-BE49-F238E27FC236}">
                <a16:creationId xmlns:a16="http://schemas.microsoft.com/office/drawing/2014/main" id="{E39D6564-403D-4E96-9D3B-8B4BE4F0A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7745" y="-22604"/>
            <a:ext cx="3214255" cy="6915240"/>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021781" cy="6285057"/>
          </a:xfrm>
        </p:spPr>
        <p:txBody>
          <a:bodyPr anchor="t">
            <a:normAutofit/>
          </a:bodyPr>
          <a:lstStyle/>
          <a:p>
            <a:r>
              <a:rPr lang="it-IT" sz="2800" dirty="0"/>
              <a:t>1435. Masolino da Panicale. San Jerónimo. </a:t>
            </a:r>
            <a:br>
              <a:rPr lang="it-IT" sz="2800" dirty="0"/>
            </a:br>
            <a:r>
              <a:rPr lang="it-IT" sz="2800" dirty="0"/>
              <a:t>Baptisterio. Castiglione Olona.</a:t>
            </a:r>
            <a:endParaRPr lang="es-ES" sz="2800" dirty="0"/>
          </a:p>
        </p:txBody>
      </p:sp>
      <p:pic>
        <p:nvPicPr>
          <p:cNvPr id="4" name="Imagen 3">
            <a:extLst>
              <a:ext uri="{FF2B5EF4-FFF2-40B4-BE49-F238E27FC236}">
                <a16:creationId xmlns:a16="http://schemas.microsoft.com/office/drawing/2014/main" id="{3F7A5990-1316-4BBC-8277-54E0A6C9E3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0764" y="-11784"/>
            <a:ext cx="3311236" cy="6869784"/>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1607126" cy="6285057"/>
          </a:xfrm>
        </p:spPr>
        <p:txBody>
          <a:bodyPr anchor="t">
            <a:normAutofit/>
          </a:bodyPr>
          <a:lstStyle/>
          <a:p>
            <a:r>
              <a:rPr lang="it-IT" sz="2800" dirty="0"/>
              <a:t>1435. Masolino da Panicale. Bóveda. Colegiata. Castiglione Olona.</a:t>
            </a:r>
            <a:endParaRPr lang="es-ES" sz="2800" dirty="0"/>
          </a:p>
        </p:txBody>
      </p:sp>
      <p:pic>
        <p:nvPicPr>
          <p:cNvPr id="4" name="Imagen 3">
            <a:extLst>
              <a:ext uri="{FF2B5EF4-FFF2-40B4-BE49-F238E27FC236}">
                <a16:creationId xmlns:a16="http://schemas.microsoft.com/office/drawing/2014/main" id="{0336C98E-61DB-4A7B-A860-A17F355B74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838" y="365125"/>
            <a:ext cx="10218162" cy="6492875"/>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11263745" cy="881784"/>
          </a:xfrm>
        </p:spPr>
        <p:txBody>
          <a:bodyPr anchor="t">
            <a:normAutofit/>
          </a:bodyPr>
          <a:lstStyle/>
          <a:p>
            <a:pPr algn="ctr"/>
            <a:r>
              <a:rPr lang="it-IT" sz="2800" dirty="0"/>
              <a:t>1435. Masolino da Panicale. Paisaje. Palacio del Cardenal. Castiglione Olona.</a:t>
            </a:r>
            <a:endParaRPr lang="es-ES" sz="2800" dirty="0"/>
          </a:p>
        </p:txBody>
      </p:sp>
      <p:pic>
        <p:nvPicPr>
          <p:cNvPr id="4" name="Imagen 3">
            <a:extLst>
              <a:ext uri="{FF2B5EF4-FFF2-40B4-BE49-F238E27FC236}">
                <a16:creationId xmlns:a16="http://schemas.microsoft.com/office/drawing/2014/main" id="{D88414D1-AC90-4EBE-A724-BAB70292A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6720"/>
            <a:ext cx="12192000" cy="5161280"/>
          </a:xfrm>
          <a:prstGeom prst="rect">
            <a:avLst/>
          </a:prstGeom>
        </p:spPr>
      </p:pic>
    </p:spTree>
    <p:extLst>
      <p:ext uri="{BB962C8B-B14F-4D97-AF65-F5344CB8AC3E}">
        <p14:creationId xmlns:p14="http://schemas.microsoft.com/office/powerpoint/2010/main" val="145894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20871515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259781" cy="6285057"/>
          </a:xfrm>
        </p:spPr>
        <p:txBody>
          <a:bodyPr anchor="t">
            <a:normAutofit/>
          </a:bodyPr>
          <a:lstStyle/>
          <a:p>
            <a:r>
              <a:rPr lang="it-IT" sz="2800" dirty="0"/>
              <a:t>Masolino da Panicale. Virgen con niño. </a:t>
            </a:r>
            <a:br>
              <a:rPr lang="it-IT" sz="2800" dirty="0"/>
            </a:br>
            <a:r>
              <a:rPr lang="it-IT" sz="2800" dirty="0"/>
              <a:t>Alte Pinakothek, Munich.</a:t>
            </a:r>
            <a:endParaRPr lang="es-ES" sz="2800" dirty="0"/>
          </a:p>
        </p:txBody>
      </p:sp>
      <p:pic>
        <p:nvPicPr>
          <p:cNvPr id="4" name="Imagen 3">
            <a:extLst>
              <a:ext uri="{FF2B5EF4-FFF2-40B4-BE49-F238E27FC236}">
                <a16:creationId xmlns:a16="http://schemas.microsoft.com/office/drawing/2014/main" id="{33F5AC75-9A79-4AC9-AC78-81FF70B038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8398" y="0"/>
            <a:ext cx="4213602" cy="6858000"/>
          </a:xfrm>
          <a:prstGeom prst="rect">
            <a:avLst/>
          </a:prstGeom>
        </p:spPr>
      </p:pic>
    </p:spTree>
    <p:extLst>
      <p:ext uri="{BB962C8B-B14F-4D97-AF65-F5344CB8AC3E}">
        <p14:creationId xmlns:p14="http://schemas.microsoft.com/office/powerpoint/2010/main" val="11736749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166255"/>
            <a:ext cx="11097491" cy="517415"/>
          </a:xfrm>
        </p:spPr>
        <p:txBody>
          <a:bodyPr anchor="t">
            <a:normAutofit fontScale="90000"/>
          </a:bodyPr>
          <a:lstStyle/>
          <a:p>
            <a:pPr algn="ctr"/>
            <a:r>
              <a:rPr lang="es-ES" sz="2800" dirty="0" err="1"/>
              <a:t>Masolino</a:t>
            </a:r>
            <a:r>
              <a:rPr lang="es-ES" sz="2800" dirty="0"/>
              <a:t> da </a:t>
            </a:r>
            <a:r>
              <a:rPr lang="es-ES" sz="2800" dirty="0" err="1"/>
              <a:t>Panicale</a:t>
            </a:r>
            <a:r>
              <a:rPr lang="es-ES" sz="2800" dirty="0"/>
              <a:t>. Escenas de la </a:t>
            </a:r>
            <a:r>
              <a:rPr lang="es-ES" sz="2800" dirty="0" err="1"/>
              <a:t>vidad</a:t>
            </a:r>
            <a:r>
              <a:rPr lang="es-ES" sz="2800" dirty="0"/>
              <a:t> de San Julián. Musée Ingres, </a:t>
            </a:r>
            <a:r>
              <a:rPr lang="es-ES" sz="2800" dirty="0" err="1"/>
              <a:t>Montauban</a:t>
            </a:r>
            <a:r>
              <a:rPr lang="es-ES" sz="2800" dirty="0"/>
              <a:t>.</a:t>
            </a:r>
          </a:p>
        </p:txBody>
      </p:sp>
      <p:pic>
        <p:nvPicPr>
          <p:cNvPr id="4" name="Imagen 3">
            <a:extLst>
              <a:ext uri="{FF2B5EF4-FFF2-40B4-BE49-F238E27FC236}">
                <a16:creationId xmlns:a16="http://schemas.microsoft.com/office/drawing/2014/main" id="{0A4D3B8F-E7D7-4195-BF5B-84812CFD9E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3669"/>
            <a:ext cx="12192000" cy="6174331"/>
          </a:xfrm>
          <a:prstGeom prst="rect">
            <a:avLst/>
          </a:prstGeom>
        </p:spPr>
      </p:pic>
    </p:spTree>
    <p:extLst>
      <p:ext uri="{BB962C8B-B14F-4D97-AF65-F5344CB8AC3E}">
        <p14:creationId xmlns:p14="http://schemas.microsoft.com/office/powerpoint/2010/main" val="1982393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353387800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754</TotalTime>
  <Words>2346</Words>
  <Application>Microsoft Office PowerPoint</Application>
  <PresentationFormat>Panorámica</PresentationFormat>
  <Paragraphs>48</Paragraphs>
  <Slides>45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45</vt:i4>
      </vt:variant>
    </vt:vector>
  </HeadingPairs>
  <TitlesOfParts>
    <vt:vector size="50" baseType="lpstr">
      <vt:lpstr>Arial</vt:lpstr>
      <vt:lpstr>Calibri</vt:lpstr>
      <vt:lpstr>Calibri Light</vt:lpstr>
      <vt:lpstr>Roboto</vt:lpstr>
      <vt:lpstr>Tema de Office</vt:lpstr>
      <vt:lpstr>Masolino da Panicale</vt:lpstr>
      <vt:lpstr>Presentación de PowerPoint</vt:lpstr>
      <vt:lpstr>1415. Masolino da Panicale. Virgen de la Humildad.  Galleria Degli Uffizi, Florencia.</vt:lpstr>
      <vt:lpstr>1423. Masolino da Panicale. Virgen con niño.  Kunsthalle, Bremen.</vt:lpstr>
      <vt:lpstr>1423 - 1424. Masolino da Panicale.  Anunciación.  National Gallery of Art, Washington.</vt:lpstr>
      <vt:lpstr>1423 - 1425. Masolino da Panicale.  Fundación de Santa María la Mayor.  Museo Capodimonte, Nápoles.</vt:lpstr>
      <vt:lpstr>1424. Masolino da Panicale. Pietà.  Museo della Collegiata, Empoli.</vt:lpstr>
      <vt:lpstr>1424 - 1425. Masolino da Panicale.  Santa Ana, Virgen y niño.  Galleria Degli Uffizi, Florencia.</vt:lpstr>
      <vt:lpstr>Presentación de PowerPoint</vt:lpstr>
      <vt:lpstr>Frescos en la Cappella Brancacci de Santa Maria della Carmine en Florencia (1426-27) por MASOLINO da Panicale</vt:lpstr>
      <vt:lpstr>1425. Masolino da Panicale. Curación del lisiado y Resurrección Tabatha.  Capilla Brancacci, Santa Maria del Carmine, Florencia.</vt:lpstr>
      <vt:lpstr>1425. Masolino da Panicale. San Pedro. Capilla Brancacci.  En esta escena de la capilla Brancacci, Masolino recoge el gran discurso que san Pedro pronunció el día de Pentecostés, después de la llegada del Espíritu Santo, especialmente el momento de proclamar la conversión y el bautismo de todos los presentes.  El santo aparece de perfil exhortando a los judíos a la conversión con el movimiento de su mano derecha y el gesto duro de su rostro, mientras que las multitudes se disponen en varios planos para crear profundidad, cerrada con unas montañas en las que se ha querido ver la mano de Masaccio.  Los personajes gozan de una atractiva volumetría y de expresividad, empleando un cromatismo vivo que destaca aún más gracias a la luz.</vt:lpstr>
      <vt:lpstr>1425. Masolino da Panicale. Adán y Eva.  Capilla Brancacci, Basílica del Carmen, Florencia.</vt:lpstr>
      <vt:lpstr>Presentación de PowerPoint</vt:lpstr>
      <vt:lpstr>Frescos en San Clemente, Roma  1425-31. MASOLINO da Panicale</vt:lpstr>
      <vt:lpstr>1425 - 1431. Masolino da Panicale. Capilla Castiglione, San Clemente, Roma.</vt:lpstr>
      <vt:lpstr>1425 - 1431. Masolino da Panicale. Muro Izquierdo. Capilla Castiglione, San Clemente, Roma.</vt:lpstr>
      <vt:lpstr>1425 - 1431. Masolino da Panicale. Santa Catalina rechaza los idolos. Capilla Castiglione, San Clemente, Roma.</vt:lpstr>
      <vt:lpstr>1425 - 1431. Masolino da Panicale. Conversión y decapitación de la emperatriz Faustina. Capilla Castiglione.</vt:lpstr>
      <vt:lpstr>1425 - 1431. Masolino da Panicale. Santa Catalina con los doctores. Capilla Castiglione.</vt:lpstr>
      <vt:lpstr>1425 - 1431. Masolino da Panicale. Santa Catalina milagro rueda. Capilla Castiglione.</vt:lpstr>
      <vt:lpstr>1425 - 1431. Masolino da Panicale. Bóveda. Capilla Castiglione, San Clemente, Roma.</vt:lpstr>
      <vt:lpstr>1425 - 1431. Masolino da Panicale.  Muro derecho. Vida de San Ambrosio. Capilla Castiglione, San Clemente, Roma.</vt:lpstr>
      <vt:lpstr>1425 - 1431. Masolino da Panicale. Crucifixión. Capilla Castiglione, San Clemente, Roma.</vt:lpstr>
      <vt:lpstr>1425 - 1431. Masolino da Panicale. San Cristobal.  Capilla Castiglione, San Clemente, Roma.</vt:lpstr>
      <vt:lpstr>Presentación de PowerPoint</vt:lpstr>
      <vt:lpstr>1428 - 1429. Masolino da Panicale.  Papa Gregorio y San Matias. National Gallery, Londres.</vt:lpstr>
      <vt:lpstr>Frescos del Baptisterio y la Colegiata, Castiglione Olona. 1435. MASOLINO da Panicale</vt:lpstr>
      <vt:lpstr>1435. Masolino da Panicale. Bóveda. Baptisterio. Castiglione Olona.</vt:lpstr>
      <vt:lpstr>1435. Masolino da Panicale. Baptisterio. Castiglione Olona.</vt:lpstr>
      <vt:lpstr>1435. Masolino da Panicale. Bautismo de Cristo. Baptisterio. Castiglione Olona.</vt:lpstr>
      <vt:lpstr>1435. Masolino da Panicale.  Sermón en el Jordán.  Baptisterio. Castiglione Olona.</vt:lpstr>
      <vt:lpstr>1435. Masolino da Panicale. Sermón en el desierto. Baptisterio. Castiglione Olona.</vt:lpstr>
      <vt:lpstr>1435. Masolino da Panicale. San Juan ante Herodes y Herodias. Baptisterio. Castiglione Olona.</vt:lpstr>
      <vt:lpstr>1435. Masolino da Panicale.  El banquete de Herodes.  Castiglione Olona.</vt:lpstr>
      <vt:lpstr>n 1435 Masolino es elegido por el cardenal Branda Castiglione para decorar al fresco las paredes de la colegiata y el baptisterio de Castiglione Olona; años atrás ya había realizado para el mismo cliente la decoración de una capilla en la iglesia de san Clemente en Roma por lo que la relación entre el cardenal y el pintor debía ser muy fluida. En esta escena del Banquete de Herodes está Masolino dentro del estilo quattrocentista aunque aún mantiene elementos como la atracción hacia lo narrativo que le lleva a plasmar tres escenas diferentes en el mismo conjunto. La muerte de san Juan Bautista se narra en el Evangelio según san Mateo (14; 1-12): Herodes el Tetrarca, conocedor de la fama de Jesús y de sus discípulos, decidió encarcelar a san Juan por culpa de Herodías, la mujer de su hermano Filipo "pues Juan le decía: 'No te es permitido tenerla'. Quiso matarlo pero temió al pueblo que lo tenía por profeta". Durante el cumpleaños de Herodes bailó en su presencia Salomé, la hija de Herodias, gustando tanto al Tetrarca que prometió darle cuanto pidiese. La joven, instigada por la madre, solicitó la cabeza del Bautista. El santo fue sacado de la cárcel y decapitado, entregándose a Salomé su cabeza, que llevó a su madre. Los discípulos de Juan fueron al palacio, tomaron el cadáver y lo sepultaron, diciéndoselo después a Jesús. Masolino presenta la primera parte de la historia en la zona de la izquierda, la entrega de la cabeza en la derecha y la sepultura del cadáver en el fondo. La preocupación por la perspectiva del maestro queda claramente de manifiesto al disponer las escenas en la galería o en la estancia de un palacio renacentista, que recuerda la arquitectura de Brunelleschi. Al fondo, unas montañas cierran la composición, en sintonía con Masaccio. Una luz delicada y cálida inunda el conjunto, resaltando los colores y la monumentalidad de las figuras, sabiamente integradas en el espacio a excepción de la escena final, que parece flotar.</vt:lpstr>
      <vt:lpstr>1435. Masolino da Panicale. Muro Oeste. Baptisterio. Castiglione Olona.</vt:lpstr>
      <vt:lpstr>1435. Masolino da Panicale. San Ambrosio.  Baptisterio. Castiglione Olona.</vt:lpstr>
      <vt:lpstr>1435. Masolino da Panicale. San Jerónimo.  Baptisterio. Castiglione Olona.</vt:lpstr>
      <vt:lpstr>1435. Masolino da Panicale. Bóveda. Colegiata. Castiglione Olona.</vt:lpstr>
      <vt:lpstr>1435. Masolino da Panicale. Paisaje. Palacio del Cardenal. Castiglione Olona.</vt:lpstr>
      <vt:lpstr>Presentación de PowerPoint</vt:lpstr>
      <vt:lpstr>Masolino da Panicale. Virgen con niño.  Alte Pinakothek, Munich.</vt:lpstr>
      <vt:lpstr>Masolino da Panicale. Escenas de la vidad de San Julián. Musée Ingres, Montauban.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Maestà, Simone Martini.</dc:title>
  <dc:creator>Miguel Velayos García</dc:creator>
  <cp:lastModifiedBy>Miguel Velayos García</cp:lastModifiedBy>
  <cp:revision>75</cp:revision>
  <dcterms:created xsi:type="dcterms:W3CDTF">2020-08-12T17:09:33Z</dcterms:created>
  <dcterms:modified xsi:type="dcterms:W3CDTF">2021-04-17T16:48:06Z</dcterms:modified>
</cp:coreProperties>
</file>