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6" r:id="rId3"/>
    <p:sldId id="387" r:id="rId4"/>
    <p:sldId id="388" r:id="rId5"/>
    <p:sldId id="389" r:id="rId6"/>
    <p:sldId id="392" r:id="rId7"/>
    <p:sldId id="370" r:id="rId8"/>
    <p:sldId id="371" r:id="rId9"/>
    <p:sldId id="372" r:id="rId10"/>
    <p:sldId id="361" r:id="rId11"/>
    <p:sldId id="360" r:id="rId12"/>
    <p:sldId id="395" r:id="rId13"/>
    <p:sldId id="375" r:id="rId14"/>
    <p:sldId id="363" r:id="rId15"/>
    <p:sldId id="373" r:id="rId16"/>
    <p:sldId id="376" r:id="rId17"/>
    <p:sldId id="377" r:id="rId18"/>
    <p:sldId id="374" r:id="rId19"/>
    <p:sldId id="364" r:id="rId20"/>
    <p:sldId id="378" r:id="rId21"/>
    <p:sldId id="396" r:id="rId22"/>
    <p:sldId id="380" r:id="rId23"/>
    <p:sldId id="379" r:id="rId24"/>
    <p:sldId id="390" r:id="rId25"/>
    <p:sldId id="397" r:id="rId26"/>
    <p:sldId id="382" r:id="rId27"/>
    <p:sldId id="362" r:id="rId28"/>
    <p:sldId id="386" r:id="rId29"/>
    <p:sldId id="383" r:id="rId30"/>
    <p:sldId id="385" r:id="rId31"/>
    <p:sldId id="358" r:id="rId32"/>
    <p:sldId id="398" r:id="rId33"/>
    <p:sldId id="399" r:id="rId34"/>
    <p:sldId id="400" r:id="rId35"/>
    <p:sldId id="366" r:id="rId36"/>
    <p:sldId id="393" r:id="rId37"/>
    <p:sldId id="394" r:id="rId38"/>
    <p:sldId id="365" r:id="rId39"/>
    <p:sldId id="367" r:id="rId4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412DB9-DC0B-46E0-AD77-3F14B6367DD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17A4559-75D5-4C77-A021-231D2C9F48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978F6EF-CB76-47F4-8A63-54F7B2842B25}"/>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A80C2544-A57F-4052-9653-147FDE4772E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EE145C5-DF54-490E-87EF-3F46994790EC}"/>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448597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DA3F3D-C26E-4BD7-8590-E1E7C108B98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3053FEA-3EFD-4D8F-B30D-8E3BBA69A43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527C69-BDD0-4DF2-B69A-28AD25658421}"/>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DB5EAAB1-5CF2-49EE-85C7-3CA1B679813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9A94518-B816-47E9-A518-873470573759}"/>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448395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FF452B-7AD5-4080-8FE4-C84639A64AA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6FF42BA-4AA8-4B4D-900D-FBC9B8BE72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56F7E21-9176-4CB7-AC6D-33E72B5F60C9}"/>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BFB5DAF0-E4D0-4E91-8035-67DD0926355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7A9B868-D379-4702-93C7-F4DFAA888851}"/>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1630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CAFA47-8EEB-469E-9151-BDF5658EC1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66AC75C-D4B0-4517-89E7-23706D6C0A5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5681F7-88F7-45C6-B818-A9AC8E1E4F0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3979C1A-6550-4664-8CFC-2074C7A4391E}"/>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6" name="Marcador de pie de página 5">
            <a:extLst>
              <a:ext uri="{FF2B5EF4-FFF2-40B4-BE49-F238E27FC236}">
                <a16:creationId xmlns:a16="http://schemas.microsoft.com/office/drawing/2014/main" id="{D6CAD658-2FC5-41B8-AF2E-71960BAC511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EF7BEF7-AC65-4DA5-A7B0-62D75B244618}"/>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126309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16510A-1469-437B-95E7-DE1BAAF4DF0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01FC514-394A-4844-8C1A-1446A912DF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9691975-C3C8-47A9-AAA2-7164520C976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1FED610-0AC1-44FC-97D4-E73DB0913C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82D4FEF-E233-4125-971B-AB1A0B0BB43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233BAA7-C82B-486E-AEE1-46925BBE52CB}"/>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8" name="Marcador de pie de página 7">
            <a:extLst>
              <a:ext uri="{FF2B5EF4-FFF2-40B4-BE49-F238E27FC236}">
                <a16:creationId xmlns:a16="http://schemas.microsoft.com/office/drawing/2014/main" id="{E9556883-08E0-425A-9C90-137ECB3B4A6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C2DFF3C0-DF2B-425A-A91D-9AD85E71D49B}"/>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589595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96A3A1-70B3-47CB-BF86-764605AA7A0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0627F4-4D50-41D9-9732-00546DB52118}"/>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4" name="Marcador de pie de página 3">
            <a:extLst>
              <a:ext uri="{FF2B5EF4-FFF2-40B4-BE49-F238E27FC236}">
                <a16:creationId xmlns:a16="http://schemas.microsoft.com/office/drawing/2014/main" id="{393C1236-FDBC-491E-8431-2FFC6E4AF0F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3CA9EB9-C5D7-4C02-8397-457806CFA250}"/>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036111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FE06D91-C3DF-4425-BAD6-E904576C86CB}"/>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3" name="Marcador de pie de página 2">
            <a:extLst>
              <a:ext uri="{FF2B5EF4-FFF2-40B4-BE49-F238E27FC236}">
                <a16:creationId xmlns:a16="http://schemas.microsoft.com/office/drawing/2014/main" id="{238326A6-9E94-4283-814D-C48DED0D18F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757CB48-FC01-4A3A-A280-4DA374EE4280}"/>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3299059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321990-6A54-4891-A54C-76B81249DCD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5C44348-12E6-4065-A880-D8C0C3756E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7FA0333-94FE-4932-8D44-9DED21769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51EB82A-C27E-457C-931F-D200E754142D}"/>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6" name="Marcador de pie de página 5">
            <a:extLst>
              <a:ext uri="{FF2B5EF4-FFF2-40B4-BE49-F238E27FC236}">
                <a16:creationId xmlns:a16="http://schemas.microsoft.com/office/drawing/2014/main" id="{BF850FBF-7D0D-41AA-91DF-37D37679AFE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3A8D7AF-41B1-40F5-A582-316CA7F35CCE}"/>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918777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330B4C-E825-474A-8D39-A145B1F7A83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E61D1221-9C89-40DA-A921-3A6D36C83B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046C5BD-E5F9-4A35-AC8A-2D834D274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09A739-1B39-4E41-84BA-F6B93687D573}"/>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6" name="Marcador de pie de página 5">
            <a:extLst>
              <a:ext uri="{FF2B5EF4-FFF2-40B4-BE49-F238E27FC236}">
                <a16:creationId xmlns:a16="http://schemas.microsoft.com/office/drawing/2014/main" id="{34216A4A-16D3-464E-81A1-14965B31ABD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B99F728-76AD-420E-A18E-475B6AF8C000}"/>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2949194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6A25D2-768F-4DE0-ADB0-293174207D28}"/>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D022B60-AABF-402D-A99A-7C77001429B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1A63257-E538-4851-B5BF-5293D9492858}"/>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75FD5AC4-EB20-4C2B-AE0E-3736407B9C3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252AB2D-17B3-4021-A3FB-FF3CE4EA934E}"/>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335892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2DD601-C271-463F-9AA6-C4302E416DC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9D8F036-6704-4351-8801-2D868F696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48C8E2E-878C-4E70-B319-7AB1FD9C4E15}"/>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34873B86-DE6F-4B9D-9840-8B351C58D53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575909E-3447-40C7-9E7C-DF82DAACA018}"/>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2110961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7F828D-72A4-4F4C-8BB3-1AEAD56DF9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E8A55B2-26AF-4E39-87EE-2A1D4591A2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2E37D37-8D61-4C82-9B48-BCF84102F0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8E431AEE-B3B6-4FD9-BF00-4D4380577A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676029EC-327A-4977-B202-F9E58A1414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7574BF-32C0-44BB-A822-2DDD96852114}" type="slidenum">
              <a:rPr lang="es-ES" smtClean="0"/>
              <a:t>‹Nº›</a:t>
            </a:fld>
            <a:endParaRPr lang="es-ES"/>
          </a:p>
        </p:txBody>
      </p:sp>
    </p:spTree>
    <p:extLst>
      <p:ext uri="{BB962C8B-B14F-4D97-AF65-F5344CB8AC3E}">
        <p14:creationId xmlns:p14="http://schemas.microsoft.com/office/powerpoint/2010/main" val="594571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42A3DE-F7D0-41E5-B090-0A6B8902B773}"/>
              </a:ext>
            </a:extLst>
          </p:cNvPr>
          <p:cNvSpPr>
            <a:spLocks noGrp="1"/>
          </p:cNvSpPr>
          <p:nvPr>
            <p:ph type="ctrTitle"/>
          </p:nvPr>
        </p:nvSpPr>
        <p:spPr/>
        <p:txBody>
          <a:bodyPr>
            <a:noAutofit/>
          </a:bodyPr>
          <a:lstStyle/>
          <a:p>
            <a:r>
              <a:rPr lang="es-ES" sz="8800" b="1" dirty="0"/>
              <a:t>Masaccio</a:t>
            </a:r>
          </a:p>
        </p:txBody>
      </p:sp>
    </p:spTree>
    <p:extLst>
      <p:ext uri="{BB962C8B-B14F-4D97-AF65-F5344CB8AC3E}">
        <p14:creationId xmlns:p14="http://schemas.microsoft.com/office/powerpoint/2010/main" val="21276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EE72894-195F-426C-95EB-33950F344667}"/>
              </a:ext>
            </a:extLst>
          </p:cNvPr>
          <p:cNvSpPr>
            <a:spLocks noGrp="1"/>
          </p:cNvSpPr>
          <p:nvPr>
            <p:ph idx="1"/>
          </p:nvPr>
        </p:nvSpPr>
        <p:spPr>
          <a:xfrm>
            <a:off x="423081" y="300251"/>
            <a:ext cx="11300345" cy="6182436"/>
          </a:xfrm>
        </p:spPr>
        <p:txBody>
          <a:bodyPr>
            <a:normAutofit fontScale="70000" lnSpcReduction="20000"/>
          </a:bodyPr>
          <a:lstStyle/>
          <a:p>
            <a:r>
              <a:rPr lang="es-ES" dirty="0"/>
              <a:t>Si </a:t>
            </a:r>
            <a:r>
              <a:rPr lang="es-ES" dirty="0" err="1"/>
              <a:t>Fra</a:t>
            </a:r>
            <a:r>
              <a:rPr lang="es-ES" dirty="0"/>
              <a:t> Angélico se limita a contarnos en forma maravillosa sus sueños místicos, Tomás Masaccio (t 1428) se siente impulsado por fuerza </a:t>
            </a:r>
            <a:r>
              <a:rPr lang="es-ES" dirty="0" err="1"/>
              <a:t>irresistble</a:t>
            </a:r>
            <a:r>
              <a:rPr lang="es-ES" dirty="0"/>
              <a:t> hacia un arte grandioso y dramático como el de Donatello, poco mayor que él, y con quien pronto entra en relación. </a:t>
            </a:r>
          </a:p>
          <a:p>
            <a:r>
              <a:rPr lang="es-ES" dirty="0"/>
              <a:t>Desgraciadamente, Masaccio muere al cumplir los veintiséis años, pero le bastan para crear un estilo lleno de novedad. </a:t>
            </a:r>
          </a:p>
          <a:p>
            <a:r>
              <a:rPr lang="es-ES" dirty="0"/>
              <a:t>Se diría que en él reencarna el espíritu de </a:t>
            </a:r>
            <a:r>
              <a:rPr lang="es-ES" dirty="0" err="1"/>
              <a:t>Giotto</a:t>
            </a:r>
            <a:r>
              <a:rPr lang="es-ES" dirty="0"/>
              <a:t> o, al menos, en él parece aprendido el sentido de la monumentalidad de las grandes masas y su vigoroso arte de componer. </a:t>
            </a:r>
          </a:p>
          <a:p>
            <a:r>
              <a:rPr lang="es-ES" dirty="0"/>
              <a:t>Su obra maestra son los frescos de la capilla </a:t>
            </a:r>
            <a:r>
              <a:rPr lang="es-ES" dirty="0" err="1"/>
              <a:t>Brancacci</a:t>
            </a:r>
            <a:r>
              <a:rPr lang="es-ES" dirty="0"/>
              <a:t> (1422), de la iglesia del Carmen, que, copiados durante varias generaciones por los jóvenes pintores, convierten esta capilla en una verdadera escuela. </a:t>
            </a:r>
          </a:p>
          <a:p>
            <a:r>
              <a:rPr lang="es-ES" dirty="0"/>
              <a:t>La historia de San Pedro sanando con su sombra está concebida con grandiosidad extraordinaria y sentido plástico sorprendente. En la estrecha calle, de la que sólo vemos uno de los lados, los enfermos se escalonan en diversas actitudes, mientras el santo avanza majestuoso y con todo el sentido plástico de una escultura, pero con expresión que no deja dudas sobre su poder sobrenatural. </a:t>
            </a:r>
          </a:p>
          <a:p>
            <a:r>
              <a:rPr lang="es-ES" dirty="0"/>
              <a:t>Esa fuerza que aparece como ahogada en el estrecho escenario anterior, se manifiesta más ampliamente en el Tributo de la Moneda, representado ante un extenso paisaje de las más sobrias formas, y con edificios igualmente simples. Sus personajes envueltos en sencillas vestiduras, sabiamente iluminados, sorprenden por la sensación de volumen que producen, por la fuerza extraordinaria, y el aplomo con que están plantados en tierra, y, sobre todo, por sus gestos grandiosos, con los que el joven Masaccio se nos presenta como uno de los más gloriosos predecesores de Miguel Ángel. </a:t>
            </a:r>
          </a:p>
          <a:p>
            <a:r>
              <a:rPr lang="es-ES" dirty="0"/>
              <a:t>De gran intensidad dramática es el grupo de Adán y Eva.</a:t>
            </a:r>
          </a:p>
        </p:txBody>
      </p:sp>
    </p:spTree>
    <p:extLst>
      <p:ext uri="{BB962C8B-B14F-4D97-AF65-F5344CB8AC3E}">
        <p14:creationId xmlns:p14="http://schemas.microsoft.com/office/powerpoint/2010/main" val="3716865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1961601" cy="6285057"/>
          </a:xfrm>
        </p:spPr>
        <p:txBody>
          <a:bodyPr anchor="t">
            <a:normAutofit/>
          </a:bodyPr>
          <a:lstStyle/>
          <a:p>
            <a:r>
              <a:rPr lang="it-IT" sz="2800" dirty="0"/>
              <a:t>1422. Masaccio. Tríptico San Giovenale. San Pietro, Cascia di Reggello, Florencia.</a:t>
            </a:r>
            <a:endParaRPr lang="es-ES" sz="2800" dirty="0"/>
          </a:p>
        </p:txBody>
      </p:sp>
      <p:pic>
        <p:nvPicPr>
          <p:cNvPr id="4" name="Imagen 3">
            <a:extLst>
              <a:ext uri="{FF2B5EF4-FFF2-40B4-BE49-F238E27FC236}">
                <a16:creationId xmlns:a16="http://schemas.microsoft.com/office/drawing/2014/main" id="{4F3942D2-6754-43DB-BFB2-B5A092FD73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7965" y="0"/>
            <a:ext cx="9884035" cy="6858000"/>
          </a:xfrm>
          <a:prstGeom prst="rect">
            <a:avLst/>
          </a:prstGeom>
        </p:spPr>
      </p:pic>
    </p:spTree>
    <p:extLst>
      <p:ext uri="{BB962C8B-B14F-4D97-AF65-F5344CB8AC3E}">
        <p14:creationId xmlns:p14="http://schemas.microsoft.com/office/powerpoint/2010/main" val="1239047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232072" cy="6285057"/>
          </a:xfrm>
        </p:spPr>
        <p:txBody>
          <a:bodyPr anchor="t">
            <a:normAutofit/>
          </a:bodyPr>
          <a:lstStyle/>
          <a:p>
            <a:r>
              <a:rPr lang="es-ES" sz="2800" dirty="0"/>
              <a:t>1424 - 1425. </a:t>
            </a:r>
            <a:r>
              <a:rPr lang="es-ES" sz="2800" dirty="0" err="1"/>
              <a:t>Masaccio</a:t>
            </a:r>
            <a:r>
              <a:rPr lang="es-ES" sz="2800" dirty="0"/>
              <a:t>. </a:t>
            </a:r>
            <a:br>
              <a:rPr lang="es-ES" sz="2800" dirty="0"/>
            </a:br>
            <a:r>
              <a:rPr lang="es-ES" sz="2800" dirty="0"/>
              <a:t>Santa Ana, Virgen y niño. </a:t>
            </a:r>
            <a:br>
              <a:rPr lang="es-ES" sz="2800" dirty="0"/>
            </a:br>
            <a:r>
              <a:rPr lang="es-ES" sz="2800" dirty="0" err="1"/>
              <a:t>Galleria</a:t>
            </a:r>
            <a:r>
              <a:rPr lang="es-ES" sz="2800" dirty="0"/>
              <a:t> </a:t>
            </a:r>
            <a:r>
              <a:rPr lang="es-ES" sz="2800" dirty="0" err="1"/>
              <a:t>degli</a:t>
            </a:r>
            <a:r>
              <a:rPr lang="es-ES" sz="2800" dirty="0"/>
              <a:t> Uffizi, Florencia.</a:t>
            </a:r>
          </a:p>
        </p:txBody>
      </p:sp>
      <p:pic>
        <p:nvPicPr>
          <p:cNvPr id="4" name="Imagen 3">
            <a:extLst>
              <a:ext uri="{FF2B5EF4-FFF2-40B4-BE49-F238E27FC236}">
                <a16:creationId xmlns:a16="http://schemas.microsoft.com/office/drawing/2014/main" id="{139B53D3-A026-4A30-AF54-F86EB34BEB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1782" y="-13998"/>
            <a:ext cx="4170218" cy="6871998"/>
          </a:xfrm>
          <a:prstGeom prst="rect">
            <a:avLst/>
          </a:prstGeom>
        </p:spPr>
      </p:pic>
    </p:spTree>
    <p:extLst>
      <p:ext uri="{BB962C8B-B14F-4D97-AF65-F5344CB8AC3E}">
        <p14:creationId xmlns:p14="http://schemas.microsoft.com/office/powerpoint/2010/main" val="4080820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830291" cy="6285057"/>
          </a:xfrm>
        </p:spPr>
        <p:txBody>
          <a:bodyPr anchor="t">
            <a:normAutofit/>
          </a:bodyPr>
          <a:lstStyle/>
          <a:p>
            <a:r>
              <a:rPr lang="es-ES" sz="2800" dirty="0"/>
              <a:t>1426. </a:t>
            </a:r>
            <a:r>
              <a:rPr lang="es-ES" sz="2800" dirty="0" err="1"/>
              <a:t>Masaccio</a:t>
            </a:r>
            <a:r>
              <a:rPr lang="es-ES" sz="2800" dirty="0"/>
              <a:t>. </a:t>
            </a:r>
            <a:br>
              <a:rPr lang="es-ES" sz="2800" dirty="0"/>
            </a:br>
            <a:r>
              <a:rPr lang="es-ES" sz="2800" dirty="0"/>
              <a:t>Cristo en el huerto de Getsemaní. </a:t>
            </a:r>
            <a:br>
              <a:rPr lang="es-ES" sz="2800" dirty="0"/>
            </a:br>
            <a:r>
              <a:rPr lang="es-ES" sz="2800" dirty="0" err="1"/>
              <a:t>Lindenau</a:t>
            </a:r>
            <a:r>
              <a:rPr lang="es-ES" sz="2800" dirty="0"/>
              <a:t>-Museum, </a:t>
            </a:r>
            <a:r>
              <a:rPr lang="es-ES" sz="2800" dirty="0" err="1"/>
              <a:t>Altenburg</a:t>
            </a:r>
            <a:endParaRPr lang="es-ES" sz="2800" dirty="0"/>
          </a:p>
        </p:txBody>
      </p:sp>
      <p:pic>
        <p:nvPicPr>
          <p:cNvPr id="4" name="Imagen 3">
            <a:extLst>
              <a:ext uri="{FF2B5EF4-FFF2-40B4-BE49-F238E27FC236}">
                <a16:creationId xmlns:a16="http://schemas.microsoft.com/office/drawing/2014/main" id="{1C3214BF-B6E3-4403-B9C7-A1D391D254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3745" y="13854"/>
            <a:ext cx="4738255" cy="6844146"/>
          </a:xfrm>
          <a:prstGeom prst="rect">
            <a:avLst/>
          </a:prstGeom>
        </p:spPr>
      </p:pic>
    </p:spTree>
    <p:extLst>
      <p:ext uri="{BB962C8B-B14F-4D97-AF65-F5344CB8AC3E}">
        <p14:creationId xmlns:p14="http://schemas.microsoft.com/office/powerpoint/2010/main" val="1795843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3725846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B9C152-A471-414B-BC61-A5C07DE5000C}"/>
              </a:ext>
            </a:extLst>
          </p:cNvPr>
          <p:cNvSpPr>
            <a:spLocks noGrp="1"/>
          </p:cNvSpPr>
          <p:nvPr>
            <p:ph type="title"/>
          </p:nvPr>
        </p:nvSpPr>
        <p:spPr/>
        <p:txBody>
          <a:bodyPr>
            <a:noAutofit/>
          </a:bodyPr>
          <a:lstStyle/>
          <a:p>
            <a:pPr algn="ctr"/>
            <a:r>
              <a:rPr lang="es-ES" sz="3200" b="0" i="0" dirty="0">
                <a:solidFill>
                  <a:srgbClr val="000000"/>
                </a:solidFill>
                <a:effectLst/>
                <a:latin typeface="Roboto"/>
              </a:rPr>
              <a:t>Frescos en la Cappella </a:t>
            </a:r>
            <a:r>
              <a:rPr lang="es-ES" sz="3200" b="0" i="0" dirty="0" err="1">
                <a:solidFill>
                  <a:srgbClr val="000000"/>
                </a:solidFill>
                <a:effectLst/>
                <a:latin typeface="Roboto"/>
              </a:rPr>
              <a:t>Brancacci</a:t>
            </a:r>
            <a:r>
              <a:rPr lang="es-ES" sz="3200" b="0" i="0" dirty="0">
                <a:solidFill>
                  <a:srgbClr val="000000"/>
                </a:solidFill>
                <a:effectLst/>
                <a:latin typeface="Roboto"/>
              </a:rPr>
              <a:t> de Santa Maria del </a:t>
            </a:r>
            <a:r>
              <a:rPr lang="es-ES" sz="3200" b="0" i="0" dirty="0" err="1">
                <a:solidFill>
                  <a:srgbClr val="000000"/>
                </a:solidFill>
                <a:effectLst/>
                <a:latin typeface="Roboto"/>
              </a:rPr>
              <a:t>Carmine</a:t>
            </a:r>
            <a:r>
              <a:rPr lang="es-ES" sz="3200" b="0" i="0" dirty="0">
                <a:solidFill>
                  <a:srgbClr val="000000"/>
                </a:solidFill>
                <a:effectLst/>
                <a:latin typeface="Roboto"/>
              </a:rPr>
              <a:t> en Florencia (1426-27) de MASACCIO</a:t>
            </a:r>
            <a:endParaRPr lang="es-ES" sz="3200" dirty="0"/>
          </a:p>
        </p:txBody>
      </p:sp>
      <p:sp>
        <p:nvSpPr>
          <p:cNvPr id="3" name="Marcador de contenido 2">
            <a:extLst>
              <a:ext uri="{FF2B5EF4-FFF2-40B4-BE49-F238E27FC236}">
                <a16:creationId xmlns:a16="http://schemas.microsoft.com/office/drawing/2014/main" id="{D008BA17-DAB8-4CE2-B074-74156663E858}"/>
              </a:ext>
            </a:extLst>
          </p:cNvPr>
          <p:cNvSpPr>
            <a:spLocks noGrp="1"/>
          </p:cNvSpPr>
          <p:nvPr>
            <p:ph idx="1"/>
          </p:nvPr>
        </p:nvSpPr>
        <p:spPr/>
        <p:txBody>
          <a:bodyPr>
            <a:normAutofit fontScale="77500" lnSpcReduction="20000"/>
          </a:bodyPr>
          <a:lstStyle/>
          <a:p>
            <a:r>
              <a:rPr lang="es-ES" b="0" i="0" dirty="0">
                <a:solidFill>
                  <a:srgbClr val="000000"/>
                </a:solidFill>
                <a:effectLst/>
                <a:latin typeface="Roboto"/>
              </a:rPr>
              <a:t>La Capilla </a:t>
            </a:r>
            <a:r>
              <a:rPr lang="es-ES" b="0" i="0" dirty="0" err="1">
                <a:solidFill>
                  <a:srgbClr val="000000"/>
                </a:solidFill>
                <a:effectLst/>
                <a:latin typeface="Roboto"/>
              </a:rPr>
              <a:t>Brancacci</a:t>
            </a:r>
            <a:r>
              <a:rPr lang="es-ES" b="0" i="0" dirty="0">
                <a:solidFill>
                  <a:srgbClr val="000000"/>
                </a:solidFill>
                <a:effectLst/>
                <a:latin typeface="Roboto"/>
              </a:rPr>
              <a:t> se añadió al crucero sur de la iglesia Carmelita de Santa Maria del </a:t>
            </a:r>
            <a:r>
              <a:rPr lang="es-ES" b="0" i="0" dirty="0" err="1">
                <a:solidFill>
                  <a:srgbClr val="000000"/>
                </a:solidFill>
                <a:effectLst/>
                <a:latin typeface="Roboto"/>
              </a:rPr>
              <a:t>Carmine</a:t>
            </a:r>
            <a:r>
              <a:rPr lang="es-ES" b="0" i="0" dirty="0">
                <a:solidFill>
                  <a:srgbClr val="000000"/>
                </a:solidFill>
                <a:effectLst/>
                <a:latin typeface="Roboto"/>
              </a:rPr>
              <a:t>, Florencia, hacia 1386. Se había previsto para ello en el testamento de Pietro </a:t>
            </a:r>
            <a:r>
              <a:rPr lang="es-ES" b="0" i="0" dirty="0" err="1">
                <a:solidFill>
                  <a:srgbClr val="000000"/>
                </a:solidFill>
                <a:effectLst/>
                <a:latin typeface="Roboto"/>
              </a:rPr>
              <a:t>Brancacci</a:t>
            </a:r>
            <a:r>
              <a:rPr lang="es-ES" b="0" i="0" dirty="0">
                <a:solidFill>
                  <a:srgbClr val="000000"/>
                </a:solidFill>
                <a:effectLst/>
                <a:latin typeface="Roboto"/>
              </a:rPr>
              <a:t>, que murió en 1367. Felice di Michele </a:t>
            </a:r>
            <a:r>
              <a:rPr lang="es-ES" b="0" i="0" dirty="0" err="1">
                <a:solidFill>
                  <a:srgbClr val="000000"/>
                </a:solidFill>
                <a:effectLst/>
                <a:latin typeface="Roboto"/>
              </a:rPr>
              <a:t>Brancacci</a:t>
            </a:r>
            <a:r>
              <a:rPr lang="es-ES" b="0" i="0" dirty="0">
                <a:solidFill>
                  <a:srgbClr val="000000"/>
                </a:solidFill>
                <a:effectLst/>
                <a:latin typeface="Roboto"/>
              </a:rPr>
              <a:t> encargó la pintura de la capilla en su testamento de 1422. Se supone que el trabajo en los frescos comenzó en 1424, en un momento en que </a:t>
            </a:r>
            <a:r>
              <a:rPr lang="es-ES" b="0" i="0" dirty="0" err="1">
                <a:solidFill>
                  <a:srgbClr val="000000"/>
                </a:solidFill>
                <a:effectLst/>
                <a:latin typeface="Roboto"/>
              </a:rPr>
              <a:t>Masaccio</a:t>
            </a:r>
            <a:r>
              <a:rPr lang="es-ES" b="0" i="0" dirty="0">
                <a:solidFill>
                  <a:srgbClr val="000000"/>
                </a:solidFill>
                <a:effectLst/>
                <a:latin typeface="Roboto"/>
              </a:rPr>
              <a:t> y </a:t>
            </a:r>
            <a:r>
              <a:rPr lang="es-ES" b="0" i="0" dirty="0" err="1">
                <a:solidFill>
                  <a:srgbClr val="000000"/>
                </a:solidFill>
                <a:effectLst/>
                <a:latin typeface="Roboto"/>
              </a:rPr>
              <a:t>Masolino</a:t>
            </a:r>
            <a:r>
              <a:rPr lang="es-ES" b="0" i="0" dirty="0">
                <a:solidFill>
                  <a:srgbClr val="000000"/>
                </a:solidFill>
                <a:effectLst/>
                <a:latin typeface="Roboto"/>
              </a:rPr>
              <a:t> trabajaban juntos, y que continuó hasta 1427 o 1428, cuando </a:t>
            </a:r>
            <a:r>
              <a:rPr lang="es-ES" b="0" i="0" dirty="0" err="1">
                <a:solidFill>
                  <a:srgbClr val="000000"/>
                </a:solidFill>
                <a:effectLst/>
                <a:latin typeface="Roboto"/>
              </a:rPr>
              <a:t>Masaccio</a:t>
            </a:r>
            <a:r>
              <a:rPr lang="es-ES" b="0" i="0" dirty="0">
                <a:solidFill>
                  <a:srgbClr val="000000"/>
                </a:solidFill>
                <a:effectLst/>
                <a:latin typeface="Roboto"/>
              </a:rPr>
              <a:t> partió hacia Roma, dejando inconcluso el ciclo de frescos. El ciclo fue completado por </a:t>
            </a:r>
            <a:r>
              <a:rPr lang="es-ES" b="0" i="0" dirty="0" err="1">
                <a:solidFill>
                  <a:srgbClr val="000000"/>
                </a:solidFill>
                <a:effectLst/>
                <a:latin typeface="Roboto"/>
              </a:rPr>
              <a:t>Filippino</a:t>
            </a:r>
            <a:r>
              <a:rPr lang="es-ES" b="0" i="0" dirty="0">
                <a:solidFill>
                  <a:srgbClr val="000000"/>
                </a:solidFill>
                <a:effectLst/>
                <a:latin typeface="Roboto"/>
              </a:rPr>
              <a:t> </a:t>
            </a:r>
            <a:r>
              <a:rPr lang="es-ES" b="0" i="0" dirty="0" err="1">
                <a:solidFill>
                  <a:srgbClr val="000000"/>
                </a:solidFill>
                <a:effectLst/>
                <a:latin typeface="Roboto"/>
              </a:rPr>
              <a:t>Lippi</a:t>
            </a:r>
            <a:r>
              <a:rPr lang="es-ES" b="0" i="0" dirty="0">
                <a:solidFill>
                  <a:srgbClr val="000000"/>
                </a:solidFill>
                <a:effectLst/>
                <a:latin typeface="Roboto"/>
              </a:rPr>
              <a:t> entre 1481 y 1485. Aunque solo en parte por </a:t>
            </a:r>
            <a:r>
              <a:rPr lang="es-ES" b="0" i="0" dirty="0" err="1">
                <a:solidFill>
                  <a:srgbClr val="000000"/>
                </a:solidFill>
                <a:effectLst/>
                <a:latin typeface="Roboto"/>
              </a:rPr>
              <a:t>Masaccio</a:t>
            </a:r>
            <a:r>
              <a:rPr lang="es-ES" b="0" i="0" dirty="0">
                <a:solidFill>
                  <a:srgbClr val="000000"/>
                </a:solidFill>
                <a:effectLst/>
                <a:latin typeface="Roboto"/>
              </a:rPr>
              <a:t>, los frescos de la Capilla </a:t>
            </a:r>
            <a:r>
              <a:rPr lang="es-ES" b="0" i="0" dirty="0" err="1">
                <a:solidFill>
                  <a:srgbClr val="000000"/>
                </a:solidFill>
                <a:effectLst/>
                <a:latin typeface="Roboto"/>
              </a:rPr>
              <a:t>Brancacci</a:t>
            </a:r>
            <a:r>
              <a:rPr lang="es-ES" b="0" i="0" dirty="0">
                <a:solidFill>
                  <a:srgbClr val="000000"/>
                </a:solidFill>
                <a:effectLst/>
                <a:latin typeface="Roboto"/>
              </a:rPr>
              <a:t> se erigen como la obra más influyente de </a:t>
            </a:r>
            <a:r>
              <a:rPr lang="es-ES" b="0" i="0" dirty="0" err="1">
                <a:solidFill>
                  <a:srgbClr val="000000"/>
                </a:solidFill>
                <a:effectLst/>
                <a:latin typeface="Roboto"/>
              </a:rPr>
              <a:t>Masaccio</a:t>
            </a:r>
            <a:r>
              <a:rPr lang="es-ES" b="0" i="0" dirty="0">
                <a:solidFill>
                  <a:srgbClr val="000000"/>
                </a:solidFill>
                <a:effectLst/>
                <a:latin typeface="Roboto"/>
              </a:rPr>
              <a:t> y sobre la que descansa su posición histórica como el primer pintor del Renacimiento. Su participación en el trabajo se realizó probablemente durante 1427 y consistió en la Expulsión en la pilastra interior izquierda, el Tributo de Dinero y parte de la Resurrección del Hijo de Teófilo y San Pedro entronizado en la pared izquierda. También pintó tres escenas sobre la vida de San Pedro en la pared del altar, la cuarta es de </a:t>
            </a:r>
            <a:r>
              <a:rPr lang="es-ES" b="0" i="0" dirty="0" err="1">
                <a:solidFill>
                  <a:srgbClr val="000000"/>
                </a:solidFill>
                <a:effectLst/>
                <a:latin typeface="Roboto"/>
              </a:rPr>
              <a:t>Masolino</a:t>
            </a:r>
            <a:r>
              <a:rPr lang="es-ES" b="0" i="0" dirty="0">
                <a:solidFill>
                  <a:srgbClr val="000000"/>
                </a:solidFill>
                <a:effectLst/>
                <a:latin typeface="Roboto"/>
              </a:rPr>
              <a:t>. Ya famosos en el siglo XV, los artistas y estudiantes de arte rindieron homenaje a estos frescos estudiándolos y copiándolos. </a:t>
            </a:r>
            <a:endParaRPr lang="es-ES" dirty="0"/>
          </a:p>
        </p:txBody>
      </p:sp>
    </p:spTree>
    <p:extLst>
      <p:ext uri="{BB962C8B-B14F-4D97-AF65-F5344CB8AC3E}">
        <p14:creationId xmlns:p14="http://schemas.microsoft.com/office/powerpoint/2010/main" val="3571211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874327" cy="6285057"/>
          </a:xfrm>
        </p:spPr>
        <p:txBody>
          <a:bodyPr anchor="t">
            <a:normAutofit/>
          </a:bodyPr>
          <a:lstStyle/>
          <a:p>
            <a:r>
              <a:rPr lang="it-IT" sz="2800" dirty="0"/>
              <a:t>Masaccio. </a:t>
            </a:r>
            <a:br>
              <a:rPr lang="it-IT" sz="2800" dirty="0"/>
            </a:br>
            <a:r>
              <a:rPr lang="it-IT" sz="2800" dirty="0"/>
              <a:t>Capilla Brancacci. </a:t>
            </a:r>
            <a:br>
              <a:rPr lang="it-IT" sz="2800" dirty="0"/>
            </a:br>
            <a:r>
              <a:rPr lang="it-IT" sz="2800" dirty="0"/>
              <a:t>Santa Maria del Carmine, Florencia.</a:t>
            </a:r>
            <a:endParaRPr lang="es-ES" sz="2800" dirty="0"/>
          </a:p>
        </p:txBody>
      </p:sp>
      <p:pic>
        <p:nvPicPr>
          <p:cNvPr id="4" name="Imagen 3">
            <a:extLst>
              <a:ext uri="{FF2B5EF4-FFF2-40B4-BE49-F238E27FC236}">
                <a16:creationId xmlns:a16="http://schemas.microsoft.com/office/drawing/2014/main" id="{7DD0B094-5051-415D-9FE7-B412D17809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0291" y="6927"/>
            <a:ext cx="5361709" cy="6851073"/>
          </a:xfrm>
          <a:prstGeom prst="rect">
            <a:avLst/>
          </a:prstGeom>
        </p:spPr>
      </p:pic>
    </p:spTree>
    <p:extLst>
      <p:ext uri="{BB962C8B-B14F-4D97-AF65-F5344CB8AC3E}">
        <p14:creationId xmlns:p14="http://schemas.microsoft.com/office/powerpoint/2010/main" val="1573972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err="1"/>
              <a:t>Masaccio</a:t>
            </a:r>
            <a:r>
              <a:rPr lang="es-ES" sz="2800" dirty="0"/>
              <a:t>. Capilla </a:t>
            </a:r>
            <a:r>
              <a:rPr lang="es-ES" sz="2800" dirty="0" err="1"/>
              <a:t>Brancacci</a:t>
            </a:r>
            <a:r>
              <a:rPr lang="es-ES" sz="2800" dirty="0"/>
              <a:t>. Muro Izquierdo. Santa Maria del </a:t>
            </a:r>
            <a:r>
              <a:rPr lang="es-ES" sz="2800" dirty="0" err="1"/>
              <a:t>Carmine</a:t>
            </a:r>
            <a:r>
              <a:rPr lang="es-ES" sz="2800" dirty="0"/>
              <a:t>, Florencia.</a:t>
            </a:r>
          </a:p>
        </p:txBody>
      </p:sp>
      <p:pic>
        <p:nvPicPr>
          <p:cNvPr id="4" name="Imagen 3">
            <a:extLst>
              <a:ext uri="{FF2B5EF4-FFF2-40B4-BE49-F238E27FC236}">
                <a16:creationId xmlns:a16="http://schemas.microsoft.com/office/drawing/2014/main" id="{CAC2455C-A7B8-41F4-9F23-79601B05A8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2247" y="0"/>
            <a:ext cx="8369753" cy="6860453"/>
          </a:xfrm>
          <a:prstGeom prst="rect">
            <a:avLst/>
          </a:prstGeom>
        </p:spPr>
      </p:pic>
    </p:spTree>
    <p:extLst>
      <p:ext uri="{BB962C8B-B14F-4D97-AF65-F5344CB8AC3E}">
        <p14:creationId xmlns:p14="http://schemas.microsoft.com/office/powerpoint/2010/main" val="1158553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647511" cy="6285057"/>
          </a:xfrm>
        </p:spPr>
        <p:txBody>
          <a:bodyPr anchor="t">
            <a:normAutofit/>
          </a:bodyPr>
          <a:lstStyle/>
          <a:p>
            <a:r>
              <a:rPr lang="es-ES" sz="2800" b="1" dirty="0"/>
              <a:t>1425. Masaccio. Expulsión del paraíso. </a:t>
            </a:r>
            <a:br>
              <a:rPr lang="es-ES" sz="2800" b="1" dirty="0"/>
            </a:br>
            <a:r>
              <a:rPr lang="es-ES" sz="2800" b="1" dirty="0"/>
              <a:t>Capilla </a:t>
            </a:r>
            <a:r>
              <a:rPr lang="es-ES" sz="2800" b="1" dirty="0" err="1"/>
              <a:t>Brancacci</a:t>
            </a:r>
            <a:r>
              <a:rPr lang="es-ES" sz="2800" b="1" dirty="0"/>
              <a:t>, Santa </a:t>
            </a:r>
            <a:r>
              <a:rPr lang="es-ES" sz="2800" b="1" dirty="0" err="1"/>
              <a:t>Maria</a:t>
            </a:r>
            <a:r>
              <a:rPr lang="es-ES" sz="2800" b="1" dirty="0"/>
              <a:t> del Carmen, Florencia.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03307" y="20400"/>
            <a:ext cx="2788693" cy="6841012"/>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6"/>
            <a:ext cx="11213290" cy="1054242"/>
          </a:xfrm>
        </p:spPr>
        <p:txBody>
          <a:bodyPr anchor="t">
            <a:normAutofit/>
          </a:bodyPr>
          <a:lstStyle/>
          <a:p>
            <a:pPr algn="ctr"/>
            <a:r>
              <a:rPr lang="es-ES" sz="2800" b="1" dirty="0"/>
              <a:t>1424. Masaccio. El tributo de la moneda. Santa </a:t>
            </a:r>
            <a:r>
              <a:rPr lang="es-ES" sz="2800" b="1" dirty="0" err="1"/>
              <a:t>Maria</a:t>
            </a:r>
            <a:r>
              <a:rPr lang="es-ES" sz="2800" b="1" dirty="0"/>
              <a:t> del Carmen, Florencia.</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19367"/>
            <a:ext cx="12156200" cy="5438633"/>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5943600" cy="6285057"/>
          </a:xfrm>
        </p:spPr>
        <p:txBody>
          <a:bodyPr anchor="t">
            <a:normAutofit/>
          </a:bodyPr>
          <a:lstStyle/>
          <a:p>
            <a:r>
              <a:rPr lang="es-ES" sz="2800" b="1" dirty="0"/>
              <a:t>1425. Masaccio. </a:t>
            </a:r>
            <a:br>
              <a:rPr lang="es-ES" sz="2800" b="1" dirty="0"/>
            </a:br>
            <a:r>
              <a:rPr lang="es-ES" sz="2800" b="1" dirty="0"/>
              <a:t>San Pedro predicando.</a:t>
            </a:r>
            <a:br>
              <a:rPr lang="es-ES" sz="2800" b="1" dirty="0"/>
            </a:br>
            <a:r>
              <a:rPr lang="es-ES" sz="2800" b="1" dirty="0"/>
              <a:t>Capilla </a:t>
            </a:r>
            <a:r>
              <a:rPr lang="es-ES" sz="2800" b="1" dirty="0" err="1"/>
              <a:t>Brancacci</a:t>
            </a:r>
            <a:r>
              <a:rPr lang="es-ES" sz="2800" b="1" dirty="0"/>
              <a:t>, Santa Maria del Carmen, Florencia.</a:t>
            </a:r>
          </a:p>
        </p:txBody>
      </p:sp>
      <p:pic>
        <p:nvPicPr>
          <p:cNvPr id="5" name="Imagen 4">
            <a:extLst>
              <a:ext uri="{FF2B5EF4-FFF2-40B4-BE49-F238E27FC236}">
                <a16:creationId xmlns:a16="http://schemas.microsoft.com/office/drawing/2014/main" id="{C3E660E2-884F-422C-A355-8E96B69E6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4364" y="0"/>
            <a:ext cx="4987636" cy="6858000"/>
          </a:xfrm>
          <a:prstGeom prst="rect">
            <a:avLst/>
          </a:prstGeom>
        </p:spPr>
      </p:pic>
    </p:spTree>
    <p:extLst>
      <p:ext uri="{BB962C8B-B14F-4D97-AF65-F5344CB8AC3E}">
        <p14:creationId xmlns:p14="http://schemas.microsoft.com/office/powerpoint/2010/main" val="3114648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3" y="365125"/>
            <a:ext cx="11152910" cy="1214293"/>
          </a:xfrm>
        </p:spPr>
        <p:txBody>
          <a:bodyPr anchor="t">
            <a:normAutofit fontScale="90000"/>
          </a:bodyPr>
          <a:lstStyle/>
          <a:p>
            <a:pPr algn="ctr"/>
            <a:r>
              <a:rPr lang="es-ES" sz="2800" b="1" dirty="0"/>
              <a:t>1424. </a:t>
            </a:r>
            <a:r>
              <a:rPr lang="es-ES" sz="2800" b="1" dirty="0" err="1"/>
              <a:t>Masaccio</a:t>
            </a:r>
            <a:r>
              <a:rPr lang="es-ES" sz="2800" b="1" dirty="0"/>
              <a:t> y </a:t>
            </a:r>
            <a:r>
              <a:rPr lang="es-ES" sz="2800" b="1" dirty="0" err="1"/>
              <a:t>Filippino</a:t>
            </a:r>
            <a:r>
              <a:rPr lang="es-ES" sz="2800" b="1" dirty="0"/>
              <a:t> </a:t>
            </a:r>
            <a:r>
              <a:rPr lang="es-ES" sz="2800" b="1" dirty="0" err="1"/>
              <a:t>Lippi</a:t>
            </a:r>
            <a:r>
              <a:rPr lang="es-ES" sz="2800" b="1" dirty="0"/>
              <a:t>. </a:t>
            </a:r>
            <a:r>
              <a:rPr lang="es-ES" sz="2800" b="1" i="0" dirty="0">
                <a:solidFill>
                  <a:srgbClr val="000000"/>
                </a:solidFill>
                <a:effectLst/>
              </a:rPr>
              <a:t>Resucitación del Hijo de Teófilo y San Pedro entronizados </a:t>
            </a:r>
            <a:br>
              <a:rPr lang="es-ES" sz="2800" b="1" dirty="0"/>
            </a:br>
            <a:r>
              <a:rPr lang="es-ES" sz="2800" b="1" dirty="0"/>
              <a:t>Capilla </a:t>
            </a:r>
            <a:r>
              <a:rPr lang="es-ES" sz="2800" b="1" dirty="0" err="1"/>
              <a:t>Brancacci</a:t>
            </a:r>
            <a:r>
              <a:rPr lang="es-ES" sz="2800" b="1" dirty="0"/>
              <a:t>, Santa Maria del Carmen, Florencia.</a:t>
            </a:r>
          </a:p>
        </p:txBody>
      </p:sp>
      <p:pic>
        <p:nvPicPr>
          <p:cNvPr id="5" name="Imagen 4">
            <a:extLst>
              <a:ext uri="{FF2B5EF4-FFF2-40B4-BE49-F238E27FC236}">
                <a16:creationId xmlns:a16="http://schemas.microsoft.com/office/drawing/2014/main" id="{CF6F55BB-1088-4692-91B2-86069E05D9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87236"/>
            <a:ext cx="12199662" cy="5070764"/>
          </a:xfrm>
          <a:prstGeom prst="rect">
            <a:avLst/>
          </a:prstGeom>
        </p:spPr>
      </p:pic>
    </p:spTree>
    <p:extLst>
      <p:ext uri="{BB962C8B-B14F-4D97-AF65-F5344CB8AC3E}">
        <p14:creationId xmlns:p14="http://schemas.microsoft.com/office/powerpoint/2010/main" val="3086130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3" y="365125"/>
            <a:ext cx="7009779" cy="6285057"/>
          </a:xfrm>
        </p:spPr>
        <p:txBody>
          <a:bodyPr anchor="t">
            <a:normAutofit/>
          </a:bodyPr>
          <a:lstStyle/>
          <a:p>
            <a:r>
              <a:rPr lang="es-ES" sz="2800" b="1" dirty="0"/>
              <a:t>1424. Masaccio. </a:t>
            </a:r>
            <a:br>
              <a:rPr lang="es-ES" sz="2800" b="1" dirty="0"/>
            </a:br>
            <a:r>
              <a:rPr lang="es-ES" sz="2800" b="1" dirty="0"/>
              <a:t>San Pedro curando con su sombra. </a:t>
            </a:r>
            <a:br>
              <a:rPr lang="es-ES" sz="2800" b="1" dirty="0"/>
            </a:br>
            <a:r>
              <a:rPr lang="es-ES" sz="2800" b="1" dirty="0"/>
              <a:t>Capilla </a:t>
            </a:r>
            <a:r>
              <a:rPr lang="es-ES" sz="2800" b="1" dirty="0" err="1"/>
              <a:t>Brancacci</a:t>
            </a:r>
            <a:r>
              <a:rPr lang="es-ES" sz="2800" b="1" dirty="0"/>
              <a:t>, Santa </a:t>
            </a:r>
            <a:r>
              <a:rPr lang="es-ES" sz="2800" b="1" dirty="0" err="1"/>
              <a:t>Maria</a:t>
            </a:r>
            <a:r>
              <a:rPr lang="es-ES" sz="2800" b="1" dirty="0"/>
              <a:t> del Carmen, Florencia.</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1803" y="-44552"/>
            <a:ext cx="4590197" cy="6902552"/>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297381" cy="6285057"/>
          </a:xfrm>
        </p:spPr>
        <p:txBody>
          <a:bodyPr anchor="t">
            <a:normAutofit/>
          </a:bodyPr>
          <a:lstStyle/>
          <a:p>
            <a:r>
              <a:rPr lang="es-ES" sz="2800" dirty="0" err="1"/>
              <a:t>Masaccio</a:t>
            </a:r>
            <a:r>
              <a:rPr lang="es-ES" sz="2800" dirty="0"/>
              <a:t>. </a:t>
            </a:r>
            <a:br>
              <a:rPr lang="es-ES" sz="2800" dirty="0"/>
            </a:br>
            <a:r>
              <a:rPr lang="es-ES" sz="2800" dirty="0"/>
              <a:t>Capilla </a:t>
            </a:r>
            <a:r>
              <a:rPr lang="es-ES" sz="2800" dirty="0" err="1"/>
              <a:t>Brancacci</a:t>
            </a:r>
            <a:r>
              <a:rPr lang="es-ES" sz="2800" dirty="0"/>
              <a:t>. </a:t>
            </a:r>
            <a:br>
              <a:rPr lang="es-ES" sz="2800" dirty="0"/>
            </a:br>
            <a:r>
              <a:rPr lang="es-ES" sz="2800" dirty="0"/>
              <a:t>Muro Derecho. </a:t>
            </a:r>
            <a:br>
              <a:rPr lang="es-ES" sz="2800" dirty="0"/>
            </a:br>
            <a:r>
              <a:rPr lang="es-ES" sz="2800" dirty="0"/>
              <a:t>Santa Maria del </a:t>
            </a:r>
            <a:r>
              <a:rPr lang="es-ES" sz="2800" dirty="0" err="1"/>
              <a:t>Carmine</a:t>
            </a:r>
            <a:r>
              <a:rPr lang="es-ES" sz="2800" dirty="0"/>
              <a:t>, Florencia.</a:t>
            </a:r>
          </a:p>
        </p:txBody>
      </p:sp>
      <p:pic>
        <p:nvPicPr>
          <p:cNvPr id="4" name="Imagen 3">
            <a:extLst>
              <a:ext uri="{FF2B5EF4-FFF2-40B4-BE49-F238E27FC236}">
                <a16:creationId xmlns:a16="http://schemas.microsoft.com/office/drawing/2014/main" id="{FB891FCE-885A-4B22-8337-9B2EDA7129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1890" y="0"/>
            <a:ext cx="8360110" cy="6781800"/>
          </a:xfrm>
          <a:prstGeom prst="rect">
            <a:avLst/>
          </a:prstGeom>
        </p:spPr>
      </p:pic>
    </p:spTree>
    <p:extLst>
      <p:ext uri="{BB962C8B-B14F-4D97-AF65-F5344CB8AC3E}">
        <p14:creationId xmlns:p14="http://schemas.microsoft.com/office/powerpoint/2010/main" val="236638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1426 - 1427. </a:t>
            </a:r>
            <a:r>
              <a:rPr lang="es-ES" sz="2800" dirty="0" err="1"/>
              <a:t>Masaccio</a:t>
            </a:r>
            <a:r>
              <a:rPr lang="es-ES" sz="2800" dirty="0"/>
              <a:t>. Bautismo de los </a:t>
            </a:r>
            <a:r>
              <a:rPr lang="es-ES" sz="2800" dirty="0" err="1"/>
              <a:t>neofitos</a:t>
            </a:r>
            <a:r>
              <a:rPr lang="es-ES" sz="2800" dirty="0"/>
              <a:t>. Capilla </a:t>
            </a:r>
            <a:r>
              <a:rPr lang="es-ES" sz="2800" dirty="0" err="1"/>
              <a:t>Brancacci</a:t>
            </a:r>
            <a:r>
              <a:rPr lang="es-ES" sz="2800" dirty="0"/>
              <a:t>. Santa Maria del </a:t>
            </a:r>
            <a:r>
              <a:rPr lang="es-ES" sz="2800" dirty="0" err="1"/>
              <a:t>Carmine</a:t>
            </a:r>
            <a:r>
              <a:rPr lang="es-ES" sz="2800" dirty="0"/>
              <a:t>, Florencia.</a:t>
            </a:r>
          </a:p>
        </p:txBody>
      </p:sp>
      <p:pic>
        <p:nvPicPr>
          <p:cNvPr id="4" name="Imagen 3">
            <a:extLst>
              <a:ext uri="{FF2B5EF4-FFF2-40B4-BE49-F238E27FC236}">
                <a16:creationId xmlns:a16="http://schemas.microsoft.com/office/drawing/2014/main" id="{37D27762-166F-411F-A637-92C11AE5C0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527" y="-13082"/>
            <a:ext cx="5098473" cy="6871082"/>
          </a:xfrm>
          <a:prstGeom prst="rect">
            <a:avLst/>
          </a:prstGeom>
        </p:spPr>
      </p:pic>
    </p:spTree>
    <p:extLst>
      <p:ext uri="{BB962C8B-B14F-4D97-AF65-F5344CB8AC3E}">
        <p14:creationId xmlns:p14="http://schemas.microsoft.com/office/powerpoint/2010/main" val="1329541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pic>
        <p:nvPicPr>
          <p:cNvPr id="4" name="Imagen 3">
            <a:extLst>
              <a:ext uri="{FF2B5EF4-FFF2-40B4-BE49-F238E27FC236}">
                <a16:creationId xmlns:a16="http://schemas.microsoft.com/office/drawing/2014/main" id="{C3E00A86-71AF-432F-BD79-F864727C57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8327" y="-32905"/>
            <a:ext cx="4793673" cy="6890905"/>
          </a:xfrm>
          <a:prstGeom prst="rect">
            <a:avLst/>
          </a:prstGeom>
        </p:spPr>
      </p:pic>
    </p:spTree>
    <p:extLst>
      <p:ext uri="{BB962C8B-B14F-4D97-AF65-F5344CB8AC3E}">
        <p14:creationId xmlns:p14="http://schemas.microsoft.com/office/powerpoint/2010/main" val="705261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153891" cy="6285057"/>
          </a:xfrm>
        </p:spPr>
        <p:txBody>
          <a:bodyPr anchor="t">
            <a:normAutofit/>
          </a:bodyPr>
          <a:lstStyle/>
          <a:p>
            <a:r>
              <a:rPr lang="it-IT" sz="2800" dirty="0"/>
              <a:t>1426 - 1427. Masaccio. </a:t>
            </a:r>
            <a:br>
              <a:rPr lang="it-IT" sz="2800" dirty="0"/>
            </a:br>
            <a:r>
              <a:rPr lang="it-IT" sz="2800" dirty="0"/>
              <a:t>Medallón. </a:t>
            </a:r>
            <a:br>
              <a:rPr lang="it-IT" sz="2800" dirty="0"/>
            </a:br>
            <a:r>
              <a:rPr lang="it-IT" sz="2800" dirty="0"/>
              <a:t>Capilla Brancacci. </a:t>
            </a:r>
            <a:br>
              <a:rPr lang="it-IT" sz="2800" dirty="0"/>
            </a:br>
            <a:r>
              <a:rPr lang="it-IT" sz="2800" dirty="0"/>
              <a:t>Santa Maria del Carmine, Florencia.</a:t>
            </a:r>
            <a:endParaRPr lang="es-ES" sz="2800" dirty="0"/>
          </a:p>
        </p:txBody>
      </p:sp>
      <p:pic>
        <p:nvPicPr>
          <p:cNvPr id="4" name="Imagen 3">
            <a:extLst>
              <a:ext uri="{FF2B5EF4-FFF2-40B4-BE49-F238E27FC236}">
                <a16:creationId xmlns:a16="http://schemas.microsoft.com/office/drawing/2014/main" id="{16A753F5-0928-4E3D-BD13-FEA0ED84AC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5469" y="0"/>
            <a:ext cx="6536531" cy="6858000"/>
          </a:xfrm>
          <a:prstGeom prst="rect">
            <a:avLst/>
          </a:prstGeom>
        </p:spPr>
      </p:pic>
    </p:spTree>
    <p:extLst>
      <p:ext uri="{BB962C8B-B14F-4D97-AF65-F5344CB8AC3E}">
        <p14:creationId xmlns:p14="http://schemas.microsoft.com/office/powerpoint/2010/main" val="1061142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9854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65E4E4-74FE-40E0-8E83-062CB69DB45D}"/>
              </a:ext>
            </a:extLst>
          </p:cNvPr>
          <p:cNvSpPr>
            <a:spLocks noGrp="1"/>
          </p:cNvSpPr>
          <p:nvPr>
            <p:ph type="title"/>
          </p:nvPr>
        </p:nvSpPr>
        <p:spPr/>
        <p:txBody>
          <a:bodyPr/>
          <a:lstStyle/>
          <a:p>
            <a:r>
              <a:rPr lang="es-ES" b="0" i="0" dirty="0">
                <a:solidFill>
                  <a:srgbClr val="000000"/>
                </a:solidFill>
                <a:effectLst/>
                <a:latin typeface="Roboto"/>
              </a:rPr>
              <a:t>Retablo de Pisa (1426) de MASACCIO</a:t>
            </a:r>
            <a:endParaRPr lang="es-ES" dirty="0"/>
          </a:p>
        </p:txBody>
      </p:sp>
      <p:sp>
        <p:nvSpPr>
          <p:cNvPr id="3" name="Marcador de contenido 2">
            <a:extLst>
              <a:ext uri="{FF2B5EF4-FFF2-40B4-BE49-F238E27FC236}">
                <a16:creationId xmlns:a16="http://schemas.microsoft.com/office/drawing/2014/main" id="{44C4449B-306D-44A8-B049-B1954F1AA886}"/>
              </a:ext>
            </a:extLst>
          </p:cNvPr>
          <p:cNvSpPr>
            <a:spLocks noGrp="1"/>
          </p:cNvSpPr>
          <p:nvPr>
            <p:ph idx="1"/>
          </p:nvPr>
        </p:nvSpPr>
        <p:spPr/>
        <p:txBody>
          <a:bodyPr>
            <a:normAutofit fontScale="92500" lnSpcReduction="20000"/>
          </a:bodyPr>
          <a:lstStyle/>
          <a:p>
            <a:r>
              <a:rPr lang="es-ES" b="0" i="0" dirty="0">
                <a:solidFill>
                  <a:srgbClr val="000000"/>
                </a:solidFill>
                <a:effectLst/>
                <a:latin typeface="Roboto"/>
              </a:rPr>
              <a:t>El altar que pintó </a:t>
            </a:r>
            <a:r>
              <a:rPr lang="es-ES" b="0" i="0" dirty="0" err="1">
                <a:solidFill>
                  <a:srgbClr val="000000"/>
                </a:solidFill>
                <a:effectLst/>
                <a:latin typeface="Roboto"/>
              </a:rPr>
              <a:t>Masaccio</a:t>
            </a:r>
            <a:r>
              <a:rPr lang="es-ES" b="0" i="0" dirty="0">
                <a:solidFill>
                  <a:srgbClr val="000000"/>
                </a:solidFill>
                <a:effectLst/>
                <a:latin typeface="Roboto"/>
              </a:rPr>
              <a:t> para Santa Maria del </a:t>
            </a:r>
            <a:r>
              <a:rPr lang="es-ES" b="0" i="0" dirty="0" err="1">
                <a:solidFill>
                  <a:srgbClr val="000000"/>
                </a:solidFill>
                <a:effectLst/>
                <a:latin typeface="Roboto"/>
              </a:rPr>
              <a:t>Carmine</a:t>
            </a:r>
            <a:r>
              <a:rPr lang="es-ES" b="0" i="0" dirty="0">
                <a:solidFill>
                  <a:srgbClr val="000000"/>
                </a:solidFill>
                <a:effectLst/>
                <a:latin typeface="Roboto"/>
              </a:rPr>
              <a:t>, la iglesia carmelita de Pisa, es su obra mejor documentada; Se registraron todos los pagos y se conoce a su patrón. Estilísticamente es una obra temprana, aunque el pintor murió a los veintisiete años, un año después de terminado el retablo. El retablo estaba confinado en un formato antiguo: un retablo gótico conservador, ricamente tallado, con pequeñas imágenes de santos incrustados en el marco, uno encima del otro. La gran Virgen y el Niño con ángeles central está en la National Gallery, Londres, los tres paneles de la predela y los cuatro pequeños santos del marco están en el Staatliche </a:t>
            </a:r>
            <a:r>
              <a:rPr lang="es-ES" b="0" i="0" dirty="0" err="1">
                <a:solidFill>
                  <a:srgbClr val="000000"/>
                </a:solidFill>
                <a:effectLst/>
                <a:latin typeface="Roboto"/>
              </a:rPr>
              <a:t>Museen</a:t>
            </a:r>
            <a:r>
              <a:rPr lang="es-ES" b="0" i="0" dirty="0">
                <a:solidFill>
                  <a:srgbClr val="000000"/>
                </a:solidFill>
                <a:effectLst/>
                <a:latin typeface="Roboto"/>
              </a:rPr>
              <a:t>, Berlín. Los paneles de la parte superior que representan a San Andrés y San Pablo se encuentran en el Museo Getty, Malibú, y en el Museo </a:t>
            </a:r>
            <a:r>
              <a:rPr lang="es-ES" b="0" i="0" dirty="0" err="1">
                <a:solidFill>
                  <a:srgbClr val="000000"/>
                </a:solidFill>
                <a:effectLst/>
                <a:latin typeface="Roboto"/>
              </a:rPr>
              <a:t>Nazionale</a:t>
            </a:r>
            <a:r>
              <a:rPr lang="es-ES" b="0" i="0" dirty="0">
                <a:solidFill>
                  <a:srgbClr val="000000"/>
                </a:solidFill>
                <a:effectLst/>
                <a:latin typeface="Roboto"/>
              </a:rPr>
              <a:t>, Pisa, respectivamente. La crucifixión más alta y ubicada en el centro se encuentra en el Museo </a:t>
            </a:r>
            <a:r>
              <a:rPr lang="es-ES" b="0" i="0" dirty="0" err="1">
                <a:solidFill>
                  <a:srgbClr val="000000"/>
                </a:solidFill>
                <a:effectLst/>
                <a:latin typeface="Roboto"/>
              </a:rPr>
              <a:t>Nazionale</a:t>
            </a:r>
            <a:r>
              <a:rPr lang="es-ES" b="0" i="0" dirty="0">
                <a:solidFill>
                  <a:srgbClr val="000000"/>
                </a:solidFill>
                <a:effectLst/>
                <a:latin typeface="Roboto"/>
              </a:rPr>
              <a:t> di </a:t>
            </a:r>
            <a:r>
              <a:rPr lang="es-ES" b="0" i="0" dirty="0" err="1">
                <a:solidFill>
                  <a:srgbClr val="000000"/>
                </a:solidFill>
                <a:effectLst/>
                <a:latin typeface="Roboto"/>
              </a:rPr>
              <a:t>Capodimonte</a:t>
            </a:r>
            <a:r>
              <a:rPr lang="es-ES" b="0" i="0" dirty="0">
                <a:solidFill>
                  <a:srgbClr val="000000"/>
                </a:solidFill>
                <a:effectLst/>
                <a:latin typeface="Roboto"/>
              </a:rPr>
              <a:t>, Nápoles. </a:t>
            </a:r>
            <a:endParaRPr lang="es-ES" dirty="0"/>
          </a:p>
        </p:txBody>
      </p:sp>
    </p:spTree>
    <p:extLst>
      <p:ext uri="{BB962C8B-B14F-4D97-AF65-F5344CB8AC3E}">
        <p14:creationId xmlns:p14="http://schemas.microsoft.com/office/powerpoint/2010/main" val="2320544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054436" cy="6285057"/>
          </a:xfrm>
        </p:spPr>
        <p:txBody>
          <a:bodyPr anchor="t">
            <a:normAutofit/>
          </a:bodyPr>
          <a:lstStyle/>
          <a:p>
            <a:r>
              <a:rPr lang="es-ES" sz="2800" dirty="0"/>
              <a:t>1426. </a:t>
            </a:r>
            <a:r>
              <a:rPr lang="es-ES" sz="2800" dirty="0" err="1"/>
              <a:t>Masaccio</a:t>
            </a:r>
            <a:r>
              <a:rPr lang="es-ES" sz="2800" dirty="0"/>
              <a:t>. </a:t>
            </a:r>
            <a:br>
              <a:rPr lang="es-ES" sz="2800" dirty="0"/>
            </a:br>
            <a:r>
              <a:rPr lang="es-ES" sz="2800" dirty="0"/>
              <a:t>Altar de Pisa. </a:t>
            </a:r>
            <a:br>
              <a:rPr lang="es-ES" sz="2800" dirty="0"/>
            </a:br>
            <a:r>
              <a:rPr lang="es-ES" sz="2800" dirty="0"/>
              <a:t>Hipotética reconstrucción.</a:t>
            </a:r>
          </a:p>
        </p:txBody>
      </p:sp>
      <p:pic>
        <p:nvPicPr>
          <p:cNvPr id="5" name="Imagen 4">
            <a:extLst>
              <a:ext uri="{FF2B5EF4-FFF2-40B4-BE49-F238E27FC236}">
                <a16:creationId xmlns:a16="http://schemas.microsoft.com/office/drawing/2014/main" id="{E2CA71B5-BDFF-459D-AE28-113E9B7A25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9633" y="0"/>
            <a:ext cx="6712367" cy="6858000"/>
          </a:xfrm>
          <a:prstGeom prst="rect">
            <a:avLst/>
          </a:prstGeom>
        </p:spPr>
      </p:pic>
    </p:spTree>
    <p:extLst>
      <p:ext uri="{BB962C8B-B14F-4D97-AF65-F5344CB8AC3E}">
        <p14:creationId xmlns:p14="http://schemas.microsoft.com/office/powerpoint/2010/main" val="30843818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786254" cy="6285057"/>
          </a:xfrm>
        </p:spPr>
        <p:txBody>
          <a:bodyPr anchor="t">
            <a:normAutofit fontScale="90000"/>
          </a:bodyPr>
          <a:lstStyle/>
          <a:p>
            <a:r>
              <a:rPr lang="es-ES" sz="3100" b="1" dirty="0"/>
              <a:t>1426. </a:t>
            </a:r>
            <a:r>
              <a:rPr lang="es-ES" sz="3100" b="1" dirty="0" err="1"/>
              <a:t>Masaccio</a:t>
            </a:r>
            <a:r>
              <a:rPr lang="es-ES" sz="3100" b="1" dirty="0"/>
              <a:t>. Altar de Pisa. Virgen. </a:t>
            </a:r>
            <a:br>
              <a:rPr lang="es-ES" sz="3100" b="1" dirty="0"/>
            </a:br>
            <a:r>
              <a:rPr lang="es-ES" sz="3100" b="1" dirty="0"/>
              <a:t>National Gallery, Londres.</a:t>
            </a:r>
            <a:br>
              <a:rPr lang="es-ES" sz="2800" dirty="0"/>
            </a:br>
            <a:r>
              <a:rPr lang="es-ES" sz="1800" b="0" i="0" dirty="0">
                <a:solidFill>
                  <a:srgbClr val="000000"/>
                </a:solidFill>
                <a:effectLst/>
                <a:latin typeface="+mn-lt"/>
              </a:rPr>
              <a:t>En muchos sentidos, el estilo de la pintura es tradicional; el costoso fondo dorado y las cortinas ultramarinas de la Virgen, su escala ampliada y su presentación jerárquica (ceremoniosamente entronizada) encajan dentro de las fórmulas de la Baja Edad Media para la representación de María y Jesús en la gloria. Sin embargo, en otros aspectos, la pintura se aleja un poco del gótico internacional en el sentido de que </a:t>
            </a:r>
            <a:r>
              <a:rPr lang="es-ES" sz="1800" b="0" i="0" dirty="0" err="1">
                <a:solidFill>
                  <a:srgbClr val="000000"/>
                </a:solidFill>
                <a:effectLst/>
                <a:latin typeface="+mn-lt"/>
              </a:rPr>
              <a:t>Masaccio</a:t>
            </a:r>
            <a:r>
              <a:rPr lang="es-ES" sz="1800" b="0" i="0" dirty="0">
                <a:solidFill>
                  <a:srgbClr val="000000"/>
                </a:solidFill>
                <a:effectLst/>
                <a:latin typeface="+mn-lt"/>
              </a:rPr>
              <a:t> ha creado un enfoque más realista del tema: Los rostros son más realistas y no idealizados. El niño Jesús es menos pequeño y más infantil. Se ha intentado crear profundidad mediante la colocación de </a:t>
            </a:r>
            <a:r>
              <a:rPr lang="es-ES" sz="1800" b="0" i="0" dirty="0" err="1">
                <a:solidFill>
                  <a:srgbClr val="000000"/>
                </a:solidFill>
                <a:effectLst/>
                <a:latin typeface="+mn-lt"/>
              </a:rPr>
              <a:t>Masaccio</a:t>
            </a:r>
            <a:r>
              <a:rPr lang="es-ES" sz="1800" b="0" i="0" dirty="0">
                <a:solidFill>
                  <a:srgbClr val="000000"/>
                </a:solidFill>
                <a:effectLst/>
                <a:latin typeface="+mn-lt"/>
              </a:rPr>
              <a:t> de los dos ángeles de fondo y mediante el uso de la perspectiva lineal en el trono. El modelado es claramente visible ya que la fuente de luz proviene de la izquierda de la pintura. La Madonna es una figura voluminosa, derivada de modelos clásicos, y sus cortinas tienen pliegues más grandes y naturalistas que dan forma a su cuerpo. </a:t>
            </a:r>
            <a:r>
              <a:rPr lang="es-ES" sz="1800" b="0" i="0" dirty="0" err="1">
                <a:solidFill>
                  <a:srgbClr val="000000"/>
                </a:solidFill>
                <a:effectLst/>
                <a:latin typeface="+mn-lt"/>
              </a:rPr>
              <a:t>Masaccio</a:t>
            </a:r>
            <a:r>
              <a:rPr lang="es-ES" sz="1800" b="0" i="0" dirty="0">
                <a:solidFill>
                  <a:srgbClr val="000000"/>
                </a:solidFill>
                <a:effectLst/>
                <a:latin typeface="+mn-lt"/>
              </a:rPr>
              <a:t> ha utilizado la perspectiva lineal para crear un espacio pictórico; se puede ver en la ortogonal de la cornisa de su trono. El punto de fuga está al pie del niño. La razón de esto es que la obra se ubicó originalmente sobre una representación de la Adoración de los Magos, en la que uno de los magos besa el pie de Jesús. Aunque las pinturas son notablemente diferentes (los sujetos están vestidos de manera diferente y en diferentes sillas), la Virgen está más o menos en la misma posición en ambas obras. Este paralelismo está diseñado para hacer que los espectadores tengan la misma actitud que el mago al mirar a la Virgen y el Niño. Se los imagina arrodillados frente a María y fácilmente podrían inclinarse hacia adelante para besar el pie de Jesús. </a:t>
            </a:r>
            <a:r>
              <a:rPr lang="es-ES" sz="1800" b="0" i="0" dirty="0" err="1">
                <a:solidFill>
                  <a:srgbClr val="000000"/>
                </a:solidFill>
                <a:effectLst/>
                <a:latin typeface="+mn-lt"/>
              </a:rPr>
              <a:t>Masaccio</a:t>
            </a:r>
            <a:r>
              <a:rPr lang="es-ES" sz="1800" b="0" i="0" dirty="0">
                <a:solidFill>
                  <a:srgbClr val="000000"/>
                </a:solidFill>
                <a:effectLst/>
                <a:latin typeface="+mn-lt"/>
              </a:rPr>
              <a:t> también ha utilizado la superposición de figuras y objetos para crear un espacio pictórico, como los dos ángeles en primer plano que se superponen al trono y el trono se superpone a los dos ángeles en el fondo. </a:t>
            </a:r>
            <a:endParaRPr lang="es-ES" sz="2800" dirty="0">
              <a:latin typeface="+mn-lt"/>
            </a:endParaRPr>
          </a:p>
        </p:txBody>
      </p:sp>
      <p:pic>
        <p:nvPicPr>
          <p:cNvPr id="4" name="Imagen 3">
            <a:extLst>
              <a:ext uri="{FF2B5EF4-FFF2-40B4-BE49-F238E27FC236}">
                <a16:creationId xmlns:a16="http://schemas.microsoft.com/office/drawing/2014/main" id="{CE1FBD2B-5CE0-43CA-BAF1-9C55671912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8145" y="39054"/>
            <a:ext cx="3823855" cy="6818946"/>
          </a:xfrm>
          <a:prstGeom prst="rect">
            <a:avLst/>
          </a:prstGeom>
        </p:spPr>
      </p:pic>
    </p:spTree>
    <p:extLst>
      <p:ext uri="{BB962C8B-B14F-4D97-AF65-F5344CB8AC3E}">
        <p14:creationId xmlns:p14="http://schemas.microsoft.com/office/powerpoint/2010/main" val="28912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054436" cy="6285057"/>
          </a:xfrm>
        </p:spPr>
        <p:txBody>
          <a:bodyPr anchor="t">
            <a:normAutofit/>
          </a:bodyPr>
          <a:lstStyle/>
          <a:p>
            <a:r>
              <a:rPr lang="es-ES" sz="2800" dirty="0"/>
              <a:t>1426. </a:t>
            </a:r>
            <a:r>
              <a:rPr lang="es-ES" sz="2800" dirty="0" err="1"/>
              <a:t>Masaccio</a:t>
            </a:r>
            <a:r>
              <a:rPr lang="es-ES" sz="2800" dirty="0"/>
              <a:t>. </a:t>
            </a:r>
            <a:br>
              <a:rPr lang="es-ES" sz="2800" dirty="0"/>
            </a:br>
            <a:r>
              <a:rPr lang="es-ES" sz="2800" dirty="0"/>
              <a:t>Altar de Pisa. </a:t>
            </a:r>
            <a:br>
              <a:rPr lang="es-ES" sz="2800" dirty="0"/>
            </a:br>
            <a:r>
              <a:rPr lang="es-ES" sz="2800" dirty="0"/>
              <a:t>Crucifixión. </a:t>
            </a:r>
            <a:br>
              <a:rPr lang="es-ES" sz="2800" dirty="0"/>
            </a:br>
            <a:r>
              <a:rPr lang="es-ES" sz="2800" dirty="0"/>
              <a:t>Museo de </a:t>
            </a:r>
            <a:r>
              <a:rPr lang="es-ES" sz="2800" dirty="0" err="1"/>
              <a:t>Capodimonte</a:t>
            </a:r>
            <a:r>
              <a:rPr lang="es-ES" sz="2800" dirty="0"/>
              <a:t>, Nápoles.</a:t>
            </a:r>
          </a:p>
        </p:txBody>
      </p:sp>
      <p:pic>
        <p:nvPicPr>
          <p:cNvPr id="4" name="Imagen 3">
            <a:extLst>
              <a:ext uri="{FF2B5EF4-FFF2-40B4-BE49-F238E27FC236}">
                <a16:creationId xmlns:a16="http://schemas.microsoft.com/office/drawing/2014/main" id="{4E653E3E-C444-4AE6-982C-9BBFE06E94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3673" y="0"/>
            <a:ext cx="5498327" cy="6858000"/>
          </a:xfrm>
          <a:prstGeom prst="rect">
            <a:avLst/>
          </a:prstGeom>
        </p:spPr>
      </p:pic>
    </p:spTree>
    <p:extLst>
      <p:ext uri="{BB962C8B-B14F-4D97-AF65-F5344CB8AC3E}">
        <p14:creationId xmlns:p14="http://schemas.microsoft.com/office/powerpoint/2010/main" val="1398758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029706" cy="6285057"/>
          </a:xfrm>
        </p:spPr>
        <p:txBody>
          <a:bodyPr anchor="t">
            <a:normAutofit/>
          </a:bodyPr>
          <a:lstStyle/>
          <a:p>
            <a:r>
              <a:rPr lang="it-IT" sz="2800" dirty="0"/>
              <a:t>1426. Masaccio. </a:t>
            </a:r>
            <a:br>
              <a:rPr lang="it-IT" sz="2800" dirty="0"/>
            </a:br>
            <a:r>
              <a:rPr lang="it-IT" sz="2800" dirty="0"/>
              <a:t>Altar de Pisa.</a:t>
            </a:r>
            <a:br>
              <a:rPr lang="it-IT" sz="2800" dirty="0"/>
            </a:br>
            <a:r>
              <a:rPr lang="it-IT" sz="2800" dirty="0"/>
              <a:t>San Pablo. Museo Nazionale, Pisa.</a:t>
            </a:r>
            <a:endParaRPr lang="es-ES" sz="2800" dirty="0"/>
          </a:p>
        </p:txBody>
      </p:sp>
      <p:pic>
        <p:nvPicPr>
          <p:cNvPr id="4" name="Imagen 3">
            <a:extLst>
              <a:ext uri="{FF2B5EF4-FFF2-40B4-BE49-F238E27FC236}">
                <a16:creationId xmlns:a16="http://schemas.microsoft.com/office/drawing/2014/main" id="{82421CB1-569D-4AE8-8602-F4CECF03F7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6070" y="0"/>
            <a:ext cx="3815930" cy="6858000"/>
          </a:xfrm>
          <a:prstGeom prst="rect">
            <a:avLst/>
          </a:prstGeom>
        </p:spPr>
      </p:pic>
    </p:spTree>
    <p:extLst>
      <p:ext uri="{BB962C8B-B14F-4D97-AF65-F5344CB8AC3E}">
        <p14:creationId xmlns:p14="http://schemas.microsoft.com/office/powerpoint/2010/main" val="2978206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716981" cy="6285057"/>
          </a:xfrm>
        </p:spPr>
        <p:txBody>
          <a:bodyPr anchor="t">
            <a:normAutofit/>
          </a:bodyPr>
          <a:lstStyle/>
          <a:p>
            <a:r>
              <a:rPr lang="it-IT" sz="2800" dirty="0"/>
              <a:t>1426. Masaccio. </a:t>
            </a:r>
            <a:br>
              <a:rPr lang="it-IT" sz="2800" dirty="0"/>
            </a:br>
            <a:r>
              <a:rPr lang="it-IT" sz="2800" dirty="0"/>
              <a:t>Altar de Pisa.</a:t>
            </a:r>
            <a:br>
              <a:rPr lang="it-IT" sz="2800" dirty="0"/>
            </a:br>
            <a:r>
              <a:rPr lang="it-IT" sz="2800" dirty="0"/>
              <a:t>San Abdrés. Malibú.</a:t>
            </a:r>
            <a:endParaRPr lang="es-ES" sz="2800" dirty="0"/>
          </a:p>
        </p:txBody>
      </p:sp>
      <p:pic>
        <p:nvPicPr>
          <p:cNvPr id="5" name="Imagen 4">
            <a:extLst>
              <a:ext uri="{FF2B5EF4-FFF2-40B4-BE49-F238E27FC236}">
                <a16:creationId xmlns:a16="http://schemas.microsoft.com/office/drawing/2014/main" id="{446F2D35-58F7-4467-B011-0575361DCF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0327" y="51261"/>
            <a:ext cx="4003964" cy="6806739"/>
          </a:xfrm>
          <a:prstGeom prst="rect">
            <a:avLst/>
          </a:prstGeom>
        </p:spPr>
      </p:pic>
    </p:spTree>
    <p:extLst>
      <p:ext uri="{BB962C8B-B14F-4D97-AF65-F5344CB8AC3E}">
        <p14:creationId xmlns:p14="http://schemas.microsoft.com/office/powerpoint/2010/main" val="1668530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5150359" y="475961"/>
            <a:ext cx="1891283" cy="6285057"/>
          </a:xfrm>
        </p:spPr>
        <p:txBody>
          <a:bodyPr anchor="t">
            <a:normAutofit/>
          </a:bodyPr>
          <a:lstStyle/>
          <a:p>
            <a:r>
              <a:rPr lang="es-ES" sz="2800" dirty="0"/>
              <a:t>1426. </a:t>
            </a:r>
            <a:r>
              <a:rPr lang="es-ES" sz="2800" dirty="0" err="1"/>
              <a:t>Masaccio</a:t>
            </a:r>
            <a:r>
              <a:rPr lang="es-ES" sz="2800" dirty="0"/>
              <a:t>. Altar de Pisa. Santos, Jerónimo, Agustín y Carmelitas. Staatliche </a:t>
            </a:r>
            <a:r>
              <a:rPr lang="es-ES" sz="2800" dirty="0" err="1"/>
              <a:t>Museen</a:t>
            </a:r>
            <a:r>
              <a:rPr lang="es-ES" sz="2800" dirty="0"/>
              <a:t>, Berlín.</a:t>
            </a:r>
          </a:p>
        </p:txBody>
      </p:sp>
      <p:pic>
        <p:nvPicPr>
          <p:cNvPr id="4" name="Imagen 3">
            <a:extLst>
              <a:ext uri="{FF2B5EF4-FFF2-40B4-BE49-F238E27FC236}">
                <a16:creationId xmlns:a16="http://schemas.microsoft.com/office/drawing/2014/main" id="{E0B75614-7E0C-4A9B-8ACE-B9DA1559F7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5102352" cy="6858000"/>
          </a:xfrm>
          <a:prstGeom prst="rect">
            <a:avLst/>
          </a:prstGeom>
        </p:spPr>
      </p:pic>
      <p:pic>
        <p:nvPicPr>
          <p:cNvPr id="6" name="Imagen 5">
            <a:extLst>
              <a:ext uri="{FF2B5EF4-FFF2-40B4-BE49-F238E27FC236}">
                <a16:creationId xmlns:a16="http://schemas.microsoft.com/office/drawing/2014/main" id="{119FA6EF-AC25-4A08-A90D-A63620D260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1642" y="0"/>
            <a:ext cx="5150358" cy="6858000"/>
          </a:xfrm>
          <a:prstGeom prst="rect">
            <a:avLst/>
          </a:prstGeom>
        </p:spPr>
      </p:pic>
    </p:spTree>
    <p:extLst>
      <p:ext uri="{BB962C8B-B14F-4D97-AF65-F5344CB8AC3E}">
        <p14:creationId xmlns:p14="http://schemas.microsoft.com/office/powerpoint/2010/main" val="13980255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11336120" cy="1352839"/>
          </a:xfrm>
        </p:spPr>
        <p:txBody>
          <a:bodyPr anchor="t">
            <a:normAutofit/>
          </a:bodyPr>
          <a:lstStyle/>
          <a:p>
            <a:pPr algn="ctr"/>
            <a:r>
              <a:rPr lang="es-ES" sz="2800" b="1" dirty="0"/>
              <a:t>1426. Masaccio. </a:t>
            </a:r>
            <a:br>
              <a:rPr lang="es-ES" sz="2800" b="1" dirty="0"/>
            </a:br>
            <a:r>
              <a:rPr lang="es-ES" sz="2800" b="1" dirty="0"/>
              <a:t>Altar de Pisa. Predela. La adoración de los Reyes Magos. </a:t>
            </a:r>
            <a:br>
              <a:rPr lang="es-ES" sz="2800" b="1" dirty="0"/>
            </a:br>
            <a:r>
              <a:rPr lang="es-ES" sz="2800" b="1" dirty="0" err="1"/>
              <a:t>Staalitche</a:t>
            </a:r>
            <a:r>
              <a:rPr lang="es-ES" sz="2800" b="1" dirty="0"/>
              <a:t> </a:t>
            </a:r>
            <a:r>
              <a:rPr lang="es-ES" sz="2800" b="1" dirty="0" err="1"/>
              <a:t>Museen</a:t>
            </a:r>
            <a:r>
              <a:rPr lang="es-ES" sz="2800" b="1" dirty="0"/>
              <a:t>, Berlín.</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73359"/>
            <a:ext cx="12214243" cy="4319516"/>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789708" y="157307"/>
            <a:ext cx="11139055" cy="1629929"/>
          </a:xfrm>
        </p:spPr>
        <p:txBody>
          <a:bodyPr anchor="t">
            <a:normAutofit/>
          </a:bodyPr>
          <a:lstStyle/>
          <a:p>
            <a:pPr algn="ctr"/>
            <a:r>
              <a:rPr lang="es-ES" sz="2800" b="1" dirty="0"/>
              <a:t>1426. </a:t>
            </a:r>
            <a:r>
              <a:rPr lang="es-ES" sz="2800" b="1" dirty="0" err="1"/>
              <a:t>Masaccio</a:t>
            </a:r>
            <a:r>
              <a:rPr lang="es-ES" sz="2800" b="1" dirty="0"/>
              <a:t>. </a:t>
            </a:r>
            <a:br>
              <a:rPr lang="es-ES" sz="2800" b="1" dirty="0"/>
            </a:br>
            <a:r>
              <a:rPr lang="es-ES" sz="2800" b="1" dirty="0"/>
              <a:t>Altar de Pisa. Predela. </a:t>
            </a:r>
            <a:br>
              <a:rPr lang="es-ES" sz="2800" b="1" dirty="0"/>
            </a:br>
            <a:r>
              <a:rPr lang="es-ES" sz="2800" b="1" dirty="0"/>
              <a:t>Crucifixión de San Pedro y Martirio de San Juan Bautista. </a:t>
            </a:r>
            <a:br>
              <a:rPr lang="es-ES" sz="2800" b="1" dirty="0"/>
            </a:br>
            <a:r>
              <a:rPr lang="es-ES" sz="2800" b="1" dirty="0"/>
              <a:t>Staatliche </a:t>
            </a:r>
            <a:r>
              <a:rPr lang="es-ES" sz="2800" b="1" dirty="0" err="1"/>
              <a:t>Museen</a:t>
            </a:r>
            <a:r>
              <a:rPr lang="es-ES" sz="2800" b="1" dirty="0"/>
              <a:t>, Berlín.</a:t>
            </a:r>
          </a:p>
        </p:txBody>
      </p:sp>
      <p:pic>
        <p:nvPicPr>
          <p:cNvPr id="4" name="Imagen 3">
            <a:extLst>
              <a:ext uri="{FF2B5EF4-FFF2-40B4-BE49-F238E27FC236}">
                <a16:creationId xmlns:a16="http://schemas.microsoft.com/office/drawing/2014/main" id="{B5EF2A70-504E-4D99-A25F-8D9CC7E717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46218"/>
            <a:ext cx="12184084" cy="4211782"/>
          </a:xfrm>
          <a:prstGeom prst="rect">
            <a:avLst/>
          </a:prstGeom>
        </p:spPr>
      </p:pic>
    </p:spTree>
    <p:extLst>
      <p:ext uri="{BB962C8B-B14F-4D97-AF65-F5344CB8AC3E}">
        <p14:creationId xmlns:p14="http://schemas.microsoft.com/office/powerpoint/2010/main" val="2541583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11222181" cy="2364220"/>
          </a:xfrm>
        </p:spPr>
        <p:txBody>
          <a:bodyPr anchor="t">
            <a:normAutofit/>
          </a:bodyPr>
          <a:lstStyle/>
          <a:p>
            <a:r>
              <a:rPr lang="es-ES" sz="2800" b="1" dirty="0"/>
              <a:t>1426. </a:t>
            </a:r>
            <a:r>
              <a:rPr lang="es-ES" sz="2800" b="1" dirty="0" err="1"/>
              <a:t>Masaccio</a:t>
            </a:r>
            <a:r>
              <a:rPr lang="es-ES" sz="2800" b="1" dirty="0"/>
              <a:t>. Altar de Pisa. Predela. Leyendas de San Julián y San Nicolás.</a:t>
            </a:r>
            <a:br>
              <a:rPr lang="es-ES" sz="2800" b="1" dirty="0"/>
            </a:br>
            <a:r>
              <a:rPr lang="es-ES" sz="2800" b="1" dirty="0"/>
              <a:t>Staatliche </a:t>
            </a:r>
            <a:r>
              <a:rPr lang="es-ES" sz="2800" b="1" dirty="0" err="1"/>
              <a:t>Museen</a:t>
            </a:r>
            <a:r>
              <a:rPr lang="es-ES" sz="2800" b="1" dirty="0"/>
              <a:t>, Berlín.</a:t>
            </a:r>
            <a:br>
              <a:rPr lang="es-ES" sz="2800" b="1" dirty="0"/>
            </a:br>
            <a:r>
              <a:rPr lang="es-ES" sz="2400" b="0" i="0" dirty="0">
                <a:effectLst/>
                <a:latin typeface="+mn-lt"/>
              </a:rPr>
              <a:t>Julián el Hospitalario mata a sus padres, después de haber sido mal informado por el diablo, mostrado en el centro. </a:t>
            </a:r>
            <a:br>
              <a:rPr lang="es-ES" sz="2400" b="0" i="0" dirty="0">
                <a:effectLst/>
                <a:latin typeface="+mn-lt"/>
              </a:rPr>
            </a:br>
            <a:r>
              <a:rPr lang="es-ES" sz="2400" b="0" i="0" dirty="0">
                <a:effectLst/>
                <a:latin typeface="+mn-lt"/>
              </a:rPr>
              <a:t>A la derecha, San Nicolás empuja secretamente oro a través de la ventana del dormitorio de dos pobres niñas, para proporcionarles una dote. </a:t>
            </a:r>
            <a:endParaRPr lang="es-ES" sz="2800" b="1" dirty="0">
              <a:latin typeface="+mn-lt"/>
            </a:endParaRPr>
          </a:p>
        </p:txBody>
      </p:sp>
      <p:pic>
        <p:nvPicPr>
          <p:cNvPr id="4" name="Imagen 3">
            <a:extLst>
              <a:ext uri="{FF2B5EF4-FFF2-40B4-BE49-F238E27FC236}">
                <a16:creationId xmlns:a16="http://schemas.microsoft.com/office/drawing/2014/main" id="{08C1BD74-17DE-42B1-AEE1-029D0EB412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42" y="2923309"/>
            <a:ext cx="12175058" cy="3934691"/>
          </a:xfrm>
          <a:prstGeom prst="rect">
            <a:avLst/>
          </a:prstGeom>
        </p:spPr>
      </p:pic>
    </p:spTree>
    <p:extLst>
      <p:ext uri="{BB962C8B-B14F-4D97-AF65-F5344CB8AC3E}">
        <p14:creationId xmlns:p14="http://schemas.microsoft.com/office/powerpoint/2010/main" val="4096304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19639894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333612" cy="6285057"/>
          </a:xfrm>
        </p:spPr>
        <p:txBody>
          <a:bodyPr anchor="t">
            <a:normAutofit fontScale="90000"/>
          </a:bodyPr>
          <a:lstStyle/>
          <a:p>
            <a:r>
              <a:rPr lang="es-ES" sz="3100" b="1" dirty="0"/>
              <a:t>1426. Masaccio. </a:t>
            </a:r>
            <a:r>
              <a:rPr lang="es-ES" sz="3100" b="1" dirty="0" err="1"/>
              <a:t>Trinità</a:t>
            </a:r>
            <a:r>
              <a:rPr lang="es-ES" sz="3100" b="1" dirty="0"/>
              <a:t>. Santa Maria Novella, Florencia.</a:t>
            </a:r>
            <a:br>
              <a:rPr lang="es-ES" sz="3100" b="1" dirty="0"/>
            </a:br>
            <a:br>
              <a:rPr lang="es-ES" sz="2800" dirty="0"/>
            </a:br>
            <a:r>
              <a:rPr lang="es-ES" sz="2700" b="0" i="0" dirty="0">
                <a:effectLst/>
                <a:latin typeface="+mn-lt"/>
              </a:rPr>
              <a:t>En la época que pintó este fresco </a:t>
            </a:r>
            <a:r>
              <a:rPr lang="es-ES" sz="2700" b="0" i="0" u="none" strike="noStrike" dirty="0" err="1">
                <a:effectLst/>
                <a:latin typeface="+mn-lt"/>
              </a:rPr>
              <a:t>Masaccio</a:t>
            </a:r>
            <a:r>
              <a:rPr lang="es-ES" sz="2700" b="0" i="0" dirty="0">
                <a:effectLst/>
                <a:latin typeface="+mn-lt"/>
              </a:rPr>
              <a:t> era un pintor joven y de absoluta actualidad. </a:t>
            </a:r>
            <a:br>
              <a:rPr lang="es-ES" sz="2700" b="0" i="0" dirty="0">
                <a:effectLst/>
                <a:latin typeface="+mn-lt"/>
              </a:rPr>
            </a:br>
            <a:r>
              <a:rPr lang="es-ES" sz="2700" b="0" i="0" dirty="0">
                <a:effectLst/>
                <a:latin typeface="+mn-lt"/>
              </a:rPr>
              <a:t>Es por ello que una de las más poderosas familias florentinas después de los </a:t>
            </a:r>
            <a:r>
              <a:rPr lang="es-ES" sz="2700" b="0" i="0" u="none" strike="noStrike" dirty="0">
                <a:effectLst/>
                <a:latin typeface="+mn-lt"/>
              </a:rPr>
              <a:t>Médicis</a:t>
            </a:r>
            <a:r>
              <a:rPr lang="es-ES" sz="2700" b="0" i="0" dirty="0">
                <a:effectLst/>
                <a:latin typeface="+mn-lt"/>
              </a:rPr>
              <a:t> le encargara su realización en un lenguaje que nadie aún había tenido oportunidad de contemplar. </a:t>
            </a:r>
            <a:br>
              <a:rPr lang="es-ES" sz="2700" b="0" i="0" dirty="0">
                <a:effectLst/>
                <a:latin typeface="+mn-lt"/>
              </a:rPr>
            </a:br>
            <a:r>
              <a:rPr lang="es-ES" sz="2700" b="0" i="0" dirty="0">
                <a:effectLst/>
                <a:latin typeface="+mn-lt"/>
              </a:rPr>
              <a:t>Frente a la imagen plana del </a:t>
            </a:r>
            <a:r>
              <a:rPr lang="es-ES" sz="2700" b="0" i="0" u="none" strike="noStrike" dirty="0">
                <a:effectLst/>
                <a:latin typeface="+mn-lt"/>
              </a:rPr>
              <a:t>Gótico italiano</a:t>
            </a:r>
            <a:r>
              <a:rPr lang="es-ES" sz="2700" b="0" i="0" dirty="0">
                <a:effectLst/>
                <a:latin typeface="+mn-lt"/>
              </a:rPr>
              <a:t>, que bloquea la mirada sobre la superficie a través del fondo dorado, lo que </a:t>
            </a:r>
            <a:r>
              <a:rPr lang="es-ES" sz="2700" b="0" i="0" dirty="0" err="1">
                <a:effectLst/>
                <a:latin typeface="+mn-lt"/>
              </a:rPr>
              <a:t>Masaccio</a:t>
            </a:r>
            <a:r>
              <a:rPr lang="es-ES" sz="2700" b="0" i="0" dirty="0">
                <a:effectLst/>
                <a:latin typeface="+mn-lt"/>
              </a:rPr>
              <a:t> y los pintores de su generación planteaban era ni más ni menos que abrir una ventana imaginaria sobre una supuesta realidad pictórica. </a:t>
            </a:r>
            <a:br>
              <a:rPr lang="es-ES" sz="2700" b="0" i="0" dirty="0">
                <a:effectLst/>
                <a:latin typeface="+mn-lt"/>
              </a:rPr>
            </a:br>
            <a:r>
              <a:rPr lang="es-ES" sz="2700" b="0" i="0" dirty="0">
                <a:effectLst/>
                <a:latin typeface="+mn-lt"/>
              </a:rPr>
              <a:t>Habían logrado abstraer la mirada humana para proporcionar un ordenamiento racional del mundo visible; así, en este cuadro se finge abrir una capilla real, con su altar y todo, donde tiene lugar ante el fiel el misterio de la Santísima Trinidad. </a:t>
            </a:r>
            <a:br>
              <a:rPr lang="es-ES" sz="2700" b="0" i="0" dirty="0">
                <a:effectLst/>
                <a:latin typeface="+mn-lt"/>
              </a:rPr>
            </a:br>
            <a:endParaRPr lang="es-ES" sz="6000" dirty="0">
              <a:latin typeface="+mn-l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8466" y="-26339"/>
            <a:ext cx="3143534" cy="6884339"/>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333612" cy="6285057"/>
          </a:xfrm>
        </p:spPr>
        <p:txBody>
          <a:bodyPr anchor="t">
            <a:normAutofit fontScale="90000"/>
          </a:bodyPr>
          <a:lstStyle/>
          <a:p>
            <a:r>
              <a:rPr lang="es-ES" sz="3100" b="1" dirty="0"/>
              <a:t>1426. Masaccio. </a:t>
            </a:r>
            <a:r>
              <a:rPr lang="es-ES" sz="3100" b="1" dirty="0" err="1"/>
              <a:t>Trinità</a:t>
            </a:r>
            <a:r>
              <a:rPr lang="es-ES" sz="3100" b="1" dirty="0"/>
              <a:t>. Santa Maria Novella, Florencia.</a:t>
            </a:r>
            <a:br>
              <a:rPr lang="es-ES" sz="3100" b="1" dirty="0"/>
            </a:br>
            <a:br>
              <a:rPr lang="es-ES" sz="2800" dirty="0"/>
            </a:br>
            <a:r>
              <a:rPr lang="es-ES" sz="2700" b="0" i="0" dirty="0">
                <a:effectLst/>
                <a:latin typeface="+mn-lt"/>
              </a:rPr>
              <a:t>En el primer término situó el clásico altar que se construía en las capillas laterales de las catedrales mediterráneas. </a:t>
            </a:r>
            <a:br>
              <a:rPr lang="es-ES" sz="2700" b="0" i="0" dirty="0">
                <a:effectLst/>
                <a:latin typeface="+mn-lt"/>
              </a:rPr>
            </a:br>
            <a:r>
              <a:rPr lang="es-ES" sz="2700" b="0" i="0" dirty="0">
                <a:effectLst/>
                <a:latin typeface="+mn-lt"/>
              </a:rPr>
              <a:t>En él se abre un nicho, con un sepulcro donde la figura de un esqueleto se rodea de una inscripción que reza: "Fui lo que tú eres y serás lo que yo soy". </a:t>
            </a:r>
            <a:br>
              <a:rPr lang="es-ES" sz="2700" b="0" i="0" dirty="0">
                <a:effectLst/>
                <a:latin typeface="+mn-lt"/>
              </a:rPr>
            </a:br>
            <a:r>
              <a:rPr lang="es-ES" sz="2700" b="0" i="0" dirty="0">
                <a:effectLst/>
                <a:latin typeface="+mn-lt"/>
              </a:rPr>
              <a:t>Sobre este espacio aparecen los donantes, el gonfaloniero, el más alto cargo cívico, con traje rojo, y su esposa. </a:t>
            </a:r>
            <a:br>
              <a:rPr lang="es-ES" sz="2700" b="0" i="0" dirty="0">
                <a:effectLst/>
                <a:latin typeface="+mn-lt"/>
              </a:rPr>
            </a:br>
            <a:r>
              <a:rPr lang="es-ES" sz="2700" b="0" i="0" dirty="0">
                <a:effectLst/>
                <a:latin typeface="+mn-lt"/>
              </a:rPr>
              <a:t>Esto supone una ruptura total con el arte precedente, que adjudica a los donantes un tamaño menor al de las figuras divinas en atención a su menor jerarquía en la concepción teocrática del mundo. </a:t>
            </a:r>
            <a:br>
              <a:rPr lang="es-ES" sz="2700" b="0" i="0" dirty="0">
                <a:effectLst/>
                <a:latin typeface="+mn-lt"/>
              </a:rPr>
            </a:br>
            <a:r>
              <a:rPr lang="es-ES" sz="2700" b="0" i="0" dirty="0">
                <a:effectLst/>
                <a:latin typeface="+mn-lt"/>
              </a:rPr>
              <a:t>Aquí, sin embargo, se respetan las recién aplicadas leyes de la perspectiva y la proporción para plantear dos figuras de tamaño natural, similar al de los personajes divinos, y pintados en escorzo al tener en cuenta la mirada del fiel, que los contempla desde el suelo. </a:t>
            </a:r>
            <a:br>
              <a:rPr lang="es-ES" sz="2700" b="0" i="0" dirty="0">
                <a:effectLst/>
                <a:latin typeface="+mn-lt"/>
              </a:rPr>
            </a:br>
            <a:endParaRPr lang="es-ES" sz="6000" dirty="0">
              <a:latin typeface="+mn-l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8466" y="-26339"/>
            <a:ext cx="3143534" cy="6884339"/>
          </a:xfrm>
          <a:prstGeom prst="rect">
            <a:avLst/>
          </a:prstGeom>
        </p:spPr>
      </p:pic>
    </p:spTree>
    <p:extLst>
      <p:ext uri="{BB962C8B-B14F-4D97-AF65-F5344CB8AC3E}">
        <p14:creationId xmlns:p14="http://schemas.microsoft.com/office/powerpoint/2010/main" val="20030902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333612" cy="6285057"/>
          </a:xfrm>
        </p:spPr>
        <p:txBody>
          <a:bodyPr anchor="t">
            <a:normAutofit fontScale="90000"/>
          </a:bodyPr>
          <a:lstStyle/>
          <a:p>
            <a:r>
              <a:rPr lang="es-ES" sz="3100" b="1" dirty="0"/>
              <a:t>1426. Masaccio. </a:t>
            </a:r>
            <a:r>
              <a:rPr lang="es-ES" sz="3100" b="1" dirty="0" err="1"/>
              <a:t>Trinità</a:t>
            </a:r>
            <a:r>
              <a:rPr lang="es-ES" sz="3100" b="1" dirty="0"/>
              <a:t>. Santa Maria Novella, Florencia.</a:t>
            </a:r>
            <a:br>
              <a:rPr lang="es-ES" sz="2800" dirty="0"/>
            </a:br>
            <a:r>
              <a:rPr lang="es-ES" sz="2700" b="0" i="0" dirty="0">
                <a:effectLst/>
                <a:latin typeface="+mn-lt"/>
              </a:rPr>
              <a:t>Sin embargo, sí existe una diferencia en el nivel de la jerarquía de los donantes y los santos, pero se expresa en un lenguaje diferente: tras los donantes se abre una supuesta capilla real, donde la Virgen y San Juan lloran a los pies de la cruz, donde Cristo aparece en eje con la paloma del Espíritu Santo y la figura de Dios Padre. Los puntos de vista para unos y otros son diferentes: punto de vista desde abajo para los donantes, que fingen pertenecer al espacio real del espectador. </a:t>
            </a:r>
            <a:br>
              <a:rPr lang="es-ES" sz="2700" b="0" i="0" dirty="0">
                <a:effectLst/>
                <a:latin typeface="+mn-lt"/>
              </a:rPr>
            </a:br>
            <a:r>
              <a:rPr lang="es-ES" sz="2700" b="0" i="0" dirty="0">
                <a:effectLst/>
                <a:latin typeface="+mn-lt"/>
              </a:rPr>
              <a:t>Punto de vista frontal para el misterio cristiano, que adquiere así un espacio sobrenatural. </a:t>
            </a:r>
            <a:br>
              <a:rPr lang="es-ES" sz="2700" b="0" i="0" dirty="0">
                <a:effectLst/>
                <a:latin typeface="+mn-lt"/>
              </a:rPr>
            </a:br>
            <a:r>
              <a:rPr lang="es-ES" sz="2700" b="0" i="0" dirty="0">
                <a:effectLst/>
                <a:latin typeface="+mn-lt"/>
              </a:rPr>
              <a:t>A la intención de realidad </a:t>
            </a:r>
            <a:r>
              <a:rPr lang="es-ES" sz="2700" b="0" i="0" dirty="0" err="1">
                <a:effectLst/>
                <a:latin typeface="+mn-lt"/>
              </a:rPr>
              <a:t>Masaccio</a:t>
            </a:r>
            <a:r>
              <a:rPr lang="es-ES" sz="2700" b="0" i="0" dirty="0">
                <a:effectLst/>
                <a:latin typeface="+mn-lt"/>
              </a:rPr>
              <a:t> suministra recursos tales como el claroscuro, que proporciona sombras y luces en vez de un fondo plano, y un diestro manejo de las texturas y las gamas tonales para dar tangibilidad y solidez a los cuerpos. </a:t>
            </a:r>
            <a:br>
              <a:rPr lang="es-ES" sz="2700" b="0" i="0" dirty="0">
                <a:effectLst/>
                <a:latin typeface="+mn-lt"/>
              </a:rPr>
            </a:br>
            <a:endParaRPr lang="es-ES" sz="6000" dirty="0">
              <a:latin typeface="+mn-l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8466" y="-26339"/>
            <a:ext cx="3143534" cy="6884339"/>
          </a:xfrm>
          <a:prstGeom prst="rect">
            <a:avLst/>
          </a:prstGeom>
        </p:spPr>
      </p:pic>
    </p:spTree>
    <p:extLst>
      <p:ext uri="{BB962C8B-B14F-4D97-AF65-F5344CB8AC3E}">
        <p14:creationId xmlns:p14="http://schemas.microsoft.com/office/powerpoint/2010/main" val="26584460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333612" cy="6285057"/>
          </a:xfrm>
        </p:spPr>
        <p:txBody>
          <a:bodyPr anchor="t">
            <a:normAutofit/>
          </a:bodyPr>
          <a:lstStyle/>
          <a:p>
            <a:r>
              <a:rPr lang="es-ES" sz="3100" b="1" dirty="0"/>
              <a:t>1426. Masaccio. </a:t>
            </a:r>
            <a:r>
              <a:rPr lang="es-ES" sz="3100" b="1" dirty="0" err="1"/>
              <a:t>Trinità</a:t>
            </a:r>
            <a:r>
              <a:rPr lang="es-ES" sz="3100" b="1" dirty="0"/>
              <a:t>. Santa Maria Novella, Florencia.</a:t>
            </a:r>
            <a:br>
              <a:rPr lang="es-ES" sz="2800" dirty="0"/>
            </a:br>
            <a:br>
              <a:rPr lang="es-ES" sz="2700" b="0" i="0" dirty="0">
                <a:effectLst/>
                <a:latin typeface="+mn-lt"/>
              </a:rPr>
            </a:br>
            <a:r>
              <a:rPr lang="es-ES" sz="2700" b="0" i="0" dirty="0">
                <a:effectLst/>
                <a:latin typeface="+mn-lt"/>
              </a:rPr>
              <a:t>No sólo se realiza un manifiesto de la nueva pintura del </a:t>
            </a:r>
            <a:r>
              <a:rPr lang="es-ES" sz="2700" b="0" i="0" u="none" strike="noStrike" dirty="0">
                <a:effectLst/>
                <a:latin typeface="+mn-lt"/>
              </a:rPr>
              <a:t>Renacimiento</a:t>
            </a:r>
            <a:r>
              <a:rPr lang="es-ES" sz="2700" b="0" i="0" dirty="0">
                <a:effectLst/>
                <a:latin typeface="+mn-lt"/>
              </a:rPr>
              <a:t> sino que en la capilla representada se recogen los elementos de la nueva arquitectura basada en los restos romanos y románicos de Italia. </a:t>
            </a:r>
            <a:br>
              <a:rPr lang="es-ES" sz="2700" b="0" i="0" dirty="0">
                <a:effectLst/>
                <a:latin typeface="+mn-lt"/>
              </a:rPr>
            </a:br>
            <a:r>
              <a:rPr lang="es-ES" sz="2700" b="0" i="0" dirty="0">
                <a:effectLst/>
                <a:latin typeface="+mn-lt"/>
              </a:rPr>
              <a:t>Aún así, </a:t>
            </a:r>
            <a:r>
              <a:rPr lang="es-ES" sz="2700" b="0" i="0" dirty="0" err="1">
                <a:effectLst/>
                <a:latin typeface="+mn-lt"/>
              </a:rPr>
              <a:t>Masaccio</a:t>
            </a:r>
            <a:r>
              <a:rPr lang="es-ES" sz="2700" b="0" i="0" dirty="0">
                <a:effectLst/>
                <a:latin typeface="+mn-lt"/>
              </a:rPr>
              <a:t> traduce un gazapo de la época, que consiste en el número de los casetones de la bóveda, pares, mientras que en Roma siempre se realizaban en cifra impar.</a:t>
            </a:r>
            <a:endParaRPr lang="es-ES" sz="6000" dirty="0">
              <a:latin typeface="+mn-l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8466" y="-26339"/>
            <a:ext cx="3143534" cy="6884339"/>
          </a:xfrm>
          <a:prstGeom prst="rect">
            <a:avLst/>
          </a:prstGeom>
        </p:spPr>
      </p:pic>
    </p:spTree>
    <p:extLst>
      <p:ext uri="{BB962C8B-B14F-4D97-AF65-F5344CB8AC3E}">
        <p14:creationId xmlns:p14="http://schemas.microsoft.com/office/powerpoint/2010/main" val="119580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830291" cy="6285057"/>
          </a:xfrm>
        </p:spPr>
        <p:txBody>
          <a:bodyPr anchor="t">
            <a:normAutofit/>
          </a:bodyPr>
          <a:lstStyle/>
          <a:p>
            <a:r>
              <a:rPr lang="es-ES" sz="2800" dirty="0"/>
              <a:t>1426 - 1427. </a:t>
            </a:r>
            <a:r>
              <a:rPr lang="es-ES" sz="2800" dirty="0" err="1"/>
              <a:t>Masaccio</a:t>
            </a:r>
            <a:r>
              <a:rPr lang="es-ES" sz="2800" dirty="0"/>
              <a:t>. </a:t>
            </a:r>
            <a:br>
              <a:rPr lang="es-ES" sz="2800" dirty="0"/>
            </a:br>
            <a:r>
              <a:rPr lang="es-ES" sz="2800" dirty="0"/>
              <a:t>Retrato de un hombre. </a:t>
            </a:r>
            <a:br>
              <a:rPr lang="es-ES" sz="2800" dirty="0"/>
            </a:br>
            <a:r>
              <a:rPr lang="es-ES" sz="2800" dirty="0"/>
              <a:t>Isabella Stewart Gardner Museum, Boston.</a:t>
            </a:r>
          </a:p>
        </p:txBody>
      </p:sp>
      <p:pic>
        <p:nvPicPr>
          <p:cNvPr id="4" name="Imagen 3">
            <a:extLst>
              <a:ext uri="{FF2B5EF4-FFF2-40B4-BE49-F238E27FC236}">
                <a16:creationId xmlns:a16="http://schemas.microsoft.com/office/drawing/2014/main" id="{D335D260-9A54-4D9A-904E-DDF47D2436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6655" y="-33084"/>
            <a:ext cx="5015345" cy="6891084"/>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4572000" cy="6285057"/>
          </a:xfrm>
        </p:spPr>
        <p:txBody>
          <a:bodyPr anchor="t">
            <a:normAutofit/>
          </a:bodyPr>
          <a:lstStyle/>
          <a:p>
            <a:r>
              <a:rPr lang="es-ES" sz="2800" dirty="0"/>
              <a:t>1427 - 1428. </a:t>
            </a:r>
            <a:r>
              <a:rPr lang="es-ES" sz="2800" dirty="0" err="1"/>
              <a:t>Masaccio</a:t>
            </a:r>
            <a:r>
              <a:rPr lang="es-ES" sz="2800" dirty="0"/>
              <a:t>. </a:t>
            </a:r>
            <a:br>
              <a:rPr lang="es-ES" sz="2800" dirty="0"/>
            </a:br>
            <a:r>
              <a:rPr lang="es-ES" sz="2800" dirty="0"/>
              <a:t>Berlín tondo. </a:t>
            </a:r>
            <a:br>
              <a:rPr lang="es-ES" sz="2800" dirty="0"/>
            </a:br>
            <a:r>
              <a:rPr lang="es-ES" sz="2800" dirty="0"/>
              <a:t>Staatliche </a:t>
            </a:r>
            <a:r>
              <a:rPr lang="es-ES" sz="2800" dirty="0" err="1"/>
              <a:t>Museen</a:t>
            </a:r>
            <a:r>
              <a:rPr lang="es-ES" sz="2800" dirty="0"/>
              <a:t>, </a:t>
            </a:r>
            <a:r>
              <a:rPr lang="es-ES" sz="2800" dirty="0" err="1"/>
              <a:t>Brelín</a:t>
            </a:r>
            <a:r>
              <a:rPr lang="es-ES" sz="2800" dirty="0"/>
              <a:t>.</a:t>
            </a:r>
          </a:p>
        </p:txBody>
      </p:sp>
      <p:pic>
        <p:nvPicPr>
          <p:cNvPr id="4" name="Imagen 3">
            <a:extLst>
              <a:ext uri="{FF2B5EF4-FFF2-40B4-BE49-F238E27FC236}">
                <a16:creationId xmlns:a16="http://schemas.microsoft.com/office/drawing/2014/main" id="{53379FE2-6DB4-49AE-899E-31B21827EF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5410" y="0"/>
            <a:ext cx="7006590" cy="6858000"/>
          </a:xfrm>
          <a:prstGeom prst="rect">
            <a:avLst/>
          </a:prstGeom>
        </p:spPr>
      </p:pic>
    </p:spTree>
    <p:extLst>
      <p:ext uri="{BB962C8B-B14F-4D97-AF65-F5344CB8AC3E}">
        <p14:creationId xmlns:p14="http://schemas.microsoft.com/office/powerpoint/2010/main" val="38686428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4461163" cy="6285057"/>
          </a:xfrm>
        </p:spPr>
        <p:txBody>
          <a:bodyPr anchor="t">
            <a:normAutofit/>
          </a:bodyPr>
          <a:lstStyle/>
          <a:p>
            <a:r>
              <a:rPr lang="it-IT" sz="2800" dirty="0"/>
              <a:t>1427 - 1428. Masaccio. </a:t>
            </a:r>
            <a:br>
              <a:rPr lang="it-IT" sz="2800" dirty="0"/>
            </a:br>
            <a:r>
              <a:rPr lang="it-IT" sz="2800" dirty="0"/>
              <a:t>Berlín tondo (reverso). </a:t>
            </a:r>
            <a:br>
              <a:rPr lang="it-IT" sz="2800" dirty="0"/>
            </a:br>
            <a:r>
              <a:rPr lang="it-IT" sz="2800" dirty="0"/>
              <a:t>Staatliche Museen, Brelín.</a:t>
            </a:r>
            <a:endParaRPr lang="es-ES" sz="2800" dirty="0"/>
          </a:p>
        </p:txBody>
      </p:sp>
      <p:pic>
        <p:nvPicPr>
          <p:cNvPr id="4" name="Imagen 3">
            <a:extLst>
              <a:ext uri="{FF2B5EF4-FFF2-40B4-BE49-F238E27FC236}">
                <a16:creationId xmlns:a16="http://schemas.microsoft.com/office/drawing/2014/main" id="{6C909AA5-7351-471C-A6E8-2E9BBC9983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3516" y="0"/>
            <a:ext cx="6808484" cy="6858000"/>
          </a:xfrm>
          <a:prstGeom prst="rect">
            <a:avLst/>
          </a:prstGeom>
        </p:spPr>
      </p:pic>
    </p:spTree>
    <p:extLst>
      <p:ext uri="{BB962C8B-B14F-4D97-AF65-F5344CB8AC3E}">
        <p14:creationId xmlns:p14="http://schemas.microsoft.com/office/powerpoint/2010/main" val="35742333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8224430" cy="6285057"/>
          </a:xfrm>
        </p:spPr>
        <p:txBody>
          <a:bodyPr anchor="t">
            <a:normAutofit/>
          </a:bodyPr>
          <a:lstStyle/>
          <a:p>
            <a:r>
              <a:rPr lang="es-ES" sz="2800" dirty="0"/>
              <a:t>1428. Masaccio. San Jerónimo y San Juan Bautista. National Gallery, Londres.</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0800" y="0"/>
            <a:ext cx="3251200" cy="6858000"/>
          </a:xfrm>
          <a:prstGeom prst="rect">
            <a:avLst/>
          </a:prstGeom>
        </p:spPr>
      </p:pic>
    </p:spTree>
    <p:extLst>
      <p:ext uri="{BB962C8B-B14F-4D97-AF65-F5344CB8AC3E}">
        <p14:creationId xmlns:p14="http://schemas.microsoft.com/office/powerpoint/2010/main" val="98541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985410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800</TotalTime>
  <Words>2302</Words>
  <Application>Microsoft Office PowerPoint</Application>
  <PresentationFormat>Panorámica</PresentationFormat>
  <Paragraphs>42</Paragraphs>
  <Slides>39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39</vt:i4>
      </vt:variant>
    </vt:vector>
  </HeadingPairs>
  <TitlesOfParts>
    <vt:vector size="44" baseType="lpstr">
      <vt:lpstr>Arial</vt:lpstr>
      <vt:lpstr>Calibri</vt:lpstr>
      <vt:lpstr>Calibri Light</vt:lpstr>
      <vt:lpstr>Roboto</vt:lpstr>
      <vt:lpstr>Tema de Office</vt:lpstr>
      <vt:lpstr>Masaccio</vt:lpstr>
      <vt:lpstr>Presentación de PowerPoint</vt:lpstr>
      <vt:lpstr>1422. Masaccio. Tríptico San Giovenale. San Pietro, Cascia di Reggello, Florencia.</vt:lpstr>
      <vt:lpstr>1424 - 1425. Masaccio.  Santa Ana, Virgen y niño.  Galleria degli Uffizi, Florencia.</vt:lpstr>
      <vt:lpstr>1426. Masaccio.  Cristo en el huerto de Getsemaní.  Lindenau-Museum, Altenburg</vt:lpstr>
      <vt:lpstr>Presentación de PowerPoint</vt:lpstr>
      <vt:lpstr>Frescos en la Cappella Brancacci de Santa Maria del Carmine en Florencia (1426-27) de MASACCIO</vt:lpstr>
      <vt:lpstr>Masaccio.  Capilla Brancacci.  Santa Maria del Carmine, Florencia.</vt:lpstr>
      <vt:lpstr>Masaccio. Capilla Brancacci. Muro Izquierdo. Santa Maria del Carmine, Florencia.</vt:lpstr>
      <vt:lpstr>1425. Masaccio. Expulsión del paraíso.  Capilla Brancacci, Santa Maria del Carmen, Florencia.</vt:lpstr>
      <vt:lpstr>1424. Masaccio. El tributo de la moneda. Santa Maria del Carmen, Florencia.</vt:lpstr>
      <vt:lpstr>1425. Masaccio.  San Pedro predicando. Capilla Brancacci, Santa Maria del Carmen, Florencia.</vt:lpstr>
      <vt:lpstr>1424. Masaccio y Filippino Lippi. Resucitación del Hijo de Teófilo y San Pedro entronizados  Capilla Brancacci, Santa Maria del Carmen, Florencia.</vt:lpstr>
      <vt:lpstr>1424. Masaccio.  San Pedro curando con su sombra.  Capilla Brancacci, Santa Maria del Carmen, Florencia.</vt:lpstr>
      <vt:lpstr>Masaccio.  Capilla Brancacci.  Muro Derecho.  Santa Maria del Carmine, Florencia.</vt:lpstr>
      <vt:lpstr>1426 - 1427. Masaccio. Bautismo de los neofitos. Capilla Brancacci. Santa Maria del Carmine, Florencia.</vt:lpstr>
      <vt:lpstr>Presentación de PowerPoint</vt:lpstr>
      <vt:lpstr>1426 - 1427. Masaccio.  Medallón.  Capilla Brancacci.  Santa Maria del Carmine, Florencia.</vt:lpstr>
      <vt:lpstr>Presentación de PowerPoint</vt:lpstr>
      <vt:lpstr>Retablo de Pisa (1426) de MASACCIO</vt:lpstr>
      <vt:lpstr>1426. Masaccio.  Altar de Pisa.  Hipotética reconstrucción.</vt:lpstr>
      <vt:lpstr>1426. Masaccio. Altar de Pisa. Virgen.  National Gallery, Londres. En muchos sentidos, el estilo de la pintura es tradicional; el costoso fondo dorado y las cortinas ultramarinas de la Virgen, su escala ampliada y su presentación jerárquica (ceremoniosamente entronizada) encajan dentro de las fórmulas de la Baja Edad Media para la representación de María y Jesús en la gloria. Sin embargo, en otros aspectos, la pintura se aleja un poco del gótico internacional en el sentido de que Masaccio ha creado un enfoque más realista del tema: Los rostros son más realistas y no idealizados. El niño Jesús es menos pequeño y más infantil. Se ha intentado crear profundidad mediante la colocación de Masaccio de los dos ángeles de fondo y mediante el uso de la perspectiva lineal en el trono. El modelado es claramente visible ya que la fuente de luz proviene de la izquierda de la pintura. La Madonna es una figura voluminosa, derivada de modelos clásicos, y sus cortinas tienen pliegues más grandes y naturalistas que dan forma a su cuerpo. Masaccio ha utilizado la perspectiva lineal para crear un espacio pictórico; se puede ver en la ortogonal de la cornisa de su trono. El punto de fuga está al pie del niño. La razón de esto es que la obra se ubicó originalmente sobre una representación de la Adoración de los Magos, en la que uno de los magos besa el pie de Jesús. Aunque las pinturas son notablemente diferentes (los sujetos están vestidos de manera diferente y en diferentes sillas), la Virgen está más o menos en la misma posición en ambas obras. Este paralelismo está diseñado para hacer que los espectadores tengan la misma actitud que el mago al mirar a la Virgen y el Niño. Se los imagina arrodillados frente a María y fácilmente podrían inclinarse hacia adelante para besar el pie de Jesús. Masaccio también ha utilizado la superposición de figuras y objetos para crear un espacio pictórico, como los dos ángeles en primer plano que se superponen al trono y el trono se superpone a los dos ángeles en el fondo. </vt:lpstr>
      <vt:lpstr>1426. Masaccio.  Altar de Pisa.  Crucifixión.  Museo de Capodimonte, Nápoles.</vt:lpstr>
      <vt:lpstr>1426. Masaccio.  Altar de Pisa. San Pablo. Museo Nazionale, Pisa.</vt:lpstr>
      <vt:lpstr>1426. Masaccio.  Altar de Pisa. San Abdrés. Malibú.</vt:lpstr>
      <vt:lpstr>1426. Masaccio. Altar de Pisa. Santos, Jerónimo, Agustín y Carmelitas. Staatliche Museen, Berlín.</vt:lpstr>
      <vt:lpstr>1426. Masaccio.  Altar de Pisa. Predela. La adoración de los Reyes Magos.  Staalitche Museen, Berlín.</vt:lpstr>
      <vt:lpstr>1426. Masaccio.  Altar de Pisa. Predela.  Crucifixión de San Pedro y Martirio de San Juan Bautista.  Staatliche Museen, Berlín.</vt:lpstr>
      <vt:lpstr>1426. Masaccio. Altar de Pisa. Predela. Leyendas de San Julián y San Nicolás. Staatliche Museen, Berlín. Julián el Hospitalario mata a sus padres, después de haber sido mal informado por el diablo, mostrado en el centro.  A la derecha, San Nicolás empuja secretamente oro a través de la ventana del dormitorio de dos pobres niñas, para proporcionarles una dote. </vt:lpstr>
      <vt:lpstr>Presentación de PowerPoint</vt:lpstr>
      <vt:lpstr>1426. Masaccio. Trinità. Santa Maria Novella, Florencia.  En la época que pintó este fresco Masaccio era un pintor joven y de absoluta actualidad.  Es por ello que una de las más poderosas familias florentinas después de los Médicis le encargara su realización en un lenguaje que nadie aún había tenido oportunidad de contemplar.  Frente a la imagen plana del Gótico italiano, que bloquea la mirada sobre la superficie a través del fondo dorado, lo que Masaccio y los pintores de su generación planteaban era ni más ni menos que abrir una ventana imaginaria sobre una supuesta realidad pictórica.  Habían logrado abstraer la mirada humana para proporcionar un ordenamiento racional del mundo visible; así, en este cuadro se finge abrir una capilla real, con su altar y todo, donde tiene lugar ante el fiel el misterio de la Santísima Trinidad.  </vt:lpstr>
      <vt:lpstr>1426. Masaccio. Trinità. Santa Maria Novella, Florencia.  En el primer término situó el clásico altar que se construía en las capillas laterales de las catedrales mediterráneas.  En él se abre un nicho, con un sepulcro donde la figura de un esqueleto se rodea de una inscripción que reza: "Fui lo que tú eres y serás lo que yo soy".  Sobre este espacio aparecen los donantes, el gonfaloniero, el más alto cargo cívico, con traje rojo, y su esposa.  Esto supone una ruptura total con el arte precedente, que adjudica a los donantes un tamaño menor al de las figuras divinas en atención a su menor jerarquía en la concepción teocrática del mundo.  Aquí, sin embargo, se respetan las recién aplicadas leyes de la perspectiva y la proporción para plantear dos figuras de tamaño natural, similar al de los personajes divinos, y pintados en escorzo al tener en cuenta la mirada del fiel, que los contempla desde el suelo.  </vt:lpstr>
      <vt:lpstr>1426. Masaccio. Trinità. Santa Maria Novella, Florencia. Sin embargo, sí existe una diferencia en el nivel de la jerarquía de los donantes y los santos, pero se expresa en un lenguaje diferente: tras los donantes se abre una supuesta capilla real, donde la Virgen y San Juan lloran a los pies de la cruz, donde Cristo aparece en eje con la paloma del Espíritu Santo y la figura de Dios Padre. Los puntos de vista para unos y otros son diferentes: punto de vista desde abajo para los donantes, que fingen pertenecer al espacio real del espectador.  Punto de vista frontal para el misterio cristiano, que adquiere así un espacio sobrenatural.  A la intención de realidad Masaccio suministra recursos tales como el claroscuro, que proporciona sombras y luces en vez de un fondo plano, y un diestro manejo de las texturas y las gamas tonales para dar tangibilidad y solidez a los cuerpos.  </vt:lpstr>
      <vt:lpstr>1426. Masaccio. Trinità. Santa Maria Novella, Florencia.  No sólo se realiza un manifiesto de la nueva pintura del Renacimiento sino que en la capilla representada se recogen los elementos de la nueva arquitectura basada en los restos romanos y románicos de Italia.  Aún así, Masaccio traduce un gazapo de la época, que consiste en el número de los casetones de la bóveda, pares, mientras que en Roma siempre se realizaban en cifra impar.</vt:lpstr>
      <vt:lpstr>1426 - 1427. Masaccio.  Retrato de un hombre.  Isabella Stewart Gardner Museum, Boston.</vt:lpstr>
      <vt:lpstr>1427 - 1428. Masaccio.  Berlín tondo.  Staatliche Museen, Brelín.</vt:lpstr>
      <vt:lpstr>1427 - 1428. Masaccio.  Berlín tondo (reverso).  Staatliche Museen, Brelín.</vt:lpstr>
      <vt:lpstr>1428. Masaccio. San Jerónimo y San Juan Bautista. National Gallery, Londres.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Maestà, Simone Martini.</dc:title>
  <dc:creator>Miguel Velayos García</dc:creator>
  <cp:lastModifiedBy>Miguel Velayos García</cp:lastModifiedBy>
  <cp:revision>79</cp:revision>
  <dcterms:created xsi:type="dcterms:W3CDTF">2020-08-12T17:09:33Z</dcterms:created>
  <dcterms:modified xsi:type="dcterms:W3CDTF">2021-04-17T10:27:26Z</dcterms:modified>
</cp:coreProperties>
</file>