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326" r:id="rId5"/>
    <p:sldId id="311" r:id="rId6"/>
    <p:sldId id="312" r:id="rId7"/>
    <p:sldId id="313" r:id="rId8"/>
    <p:sldId id="314" r:id="rId9"/>
    <p:sldId id="299" r:id="rId10"/>
    <p:sldId id="300" r:id="rId11"/>
    <p:sldId id="301" r:id="rId12"/>
    <p:sldId id="302" r:id="rId13"/>
    <p:sldId id="303" r:id="rId14"/>
    <p:sldId id="304" r:id="rId15"/>
    <p:sldId id="305" r:id="rId16"/>
    <p:sldId id="306" r:id="rId17"/>
    <p:sldId id="323" r:id="rId18"/>
    <p:sldId id="327" r:id="rId19"/>
    <p:sldId id="328" r:id="rId20"/>
    <p:sldId id="329" r:id="rId21"/>
    <p:sldId id="330" r:id="rId22"/>
    <p:sldId id="322" r:id="rId23"/>
    <p:sldId id="307" r:id="rId24"/>
    <p:sldId id="324" r:id="rId25"/>
    <p:sldId id="325" r:id="rId26"/>
    <p:sldId id="331" r:id="rId27"/>
    <p:sldId id="332" r:id="rId28"/>
    <p:sldId id="336" r:id="rId29"/>
    <p:sldId id="259" r:id="rId30"/>
    <p:sldId id="338" r:id="rId31"/>
    <p:sldId id="339" r:id="rId32"/>
    <p:sldId id="333" r:id="rId33"/>
    <p:sldId id="337" r:id="rId34"/>
    <p:sldId id="340" r:id="rId35"/>
    <p:sldId id="341" r:id="rId36"/>
    <p:sldId id="334" r:id="rId37"/>
    <p:sldId id="342" r:id="rId38"/>
    <p:sldId id="343" r:id="rId39"/>
    <p:sldId id="335" r:id="rId40"/>
    <p:sldId id="315" r:id="rId41"/>
    <p:sldId id="317" r:id="rId42"/>
    <p:sldId id="316" r:id="rId43"/>
    <p:sldId id="308" r:id="rId44"/>
    <p:sldId id="318" r:id="rId45"/>
    <p:sldId id="319" r:id="rId46"/>
    <p:sldId id="309" r:id="rId47"/>
    <p:sldId id="310" r:id="rId48"/>
    <p:sldId id="348" r:id="rId49"/>
    <p:sldId id="271" r:id="rId50"/>
    <p:sldId id="272" r:id="rId51"/>
    <p:sldId id="273" r:id="rId52"/>
    <p:sldId id="274" r:id="rId53"/>
    <p:sldId id="275" r:id="rId54"/>
    <p:sldId id="277" r:id="rId55"/>
    <p:sldId id="278" r:id="rId56"/>
    <p:sldId id="279" r:id="rId57"/>
    <p:sldId id="276" r:id="rId58"/>
    <p:sldId id="284" r:id="rId59"/>
    <p:sldId id="285" r:id="rId60"/>
    <p:sldId id="286" r:id="rId61"/>
    <p:sldId id="280" r:id="rId62"/>
    <p:sldId id="281" r:id="rId63"/>
    <p:sldId id="282" r:id="rId64"/>
    <p:sldId id="283" r:id="rId65"/>
    <p:sldId id="287" r:id="rId66"/>
    <p:sldId id="288" r:id="rId67"/>
    <p:sldId id="289" r:id="rId68"/>
    <p:sldId id="290" r:id="rId69"/>
    <p:sldId id="294" r:id="rId70"/>
    <p:sldId id="291" r:id="rId71"/>
    <p:sldId id="295" r:id="rId72"/>
    <p:sldId id="296" r:id="rId73"/>
    <p:sldId id="297" r:id="rId74"/>
    <p:sldId id="298" r:id="rId75"/>
    <p:sldId id="292" r:id="rId76"/>
    <p:sldId id="293" r:id="rId77"/>
    <p:sldId id="260" r:id="rId78"/>
    <p:sldId id="349" r:id="rId79"/>
    <p:sldId id="350" r:id="rId80"/>
    <p:sldId id="351" r:id="rId81"/>
    <p:sldId id="352" r:id="rId82"/>
    <p:sldId id="353" r:id="rId83"/>
    <p:sldId id="354" r:id="rId84"/>
    <p:sldId id="355" r:id="rId85"/>
    <p:sldId id="356" r:id="rId86"/>
    <p:sldId id="266" r:id="rId87"/>
    <p:sldId id="267" r:id="rId88"/>
    <p:sldId id="268" r:id="rId8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BCEE5F-4DB6-49E5-B2A9-985914ADFFC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8F6AABD-1FD6-4EF7-94E3-45EEC1D2F9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362392-FCDA-44BD-8A71-0F5B7022E367}"/>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5" name="Marcador de pie de página 4">
            <a:extLst>
              <a:ext uri="{FF2B5EF4-FFF2-40B4-BE49-F238E27FC236}">
                <a16:creationId xmlns:a16="http://schemas.microsoft.com/office/drawing/2014/main" id="{C3DC0B05-2E56-4258-BF64-CF46665B0E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C2574B5-3DE2-4C04-98EB-0CADB904A635}"/>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3199202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ECDF9A-0B8E-45E0-8D10-8A4A01E47F2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579300A-87E4-4DB7-B938-52F4C348135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3DC9D22-BAAE-401A-AAD2-139311D5C317}"/>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5" name="Marcador de pie de página 4">
            <a:extLst>
              <a:ext uri="{FF2B5EF4-FFF2-40B4-BE49-F238E27FC236}">
                <a16:creationId xmlns:a16="http://schemas.microsoft.com/office/drawing/2014/main" id="{967AD3C0-5C5E-4856-AC0B-6C647B951C4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89D98B7-A9D7-4703-8F84-BA5F08182A45}"/>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4227357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9A0897-4E28-4BEC-871C-F8D04B03BBD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67D5B745-FEDC-420B-A75A-2DF961141F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8F71E02-E032-4E9D-88CC-E89C2A0C35DE}"/>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5" name="Marcador de pie de página 4">
            <a:extLst>
              <a:ext uri="{FF2B5EF4-FFF2-40B4-BE49-F238E27FC236}">
                <a16:creationId xmlns:a16="http://schemas.microsoft.com/office/drawing/2014/main" id="{CB6CCB96-F299-4500-BBC2-C08E12531E7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E146E4-A168-4158-A925-1274F231B652}"/>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225777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9ED8ED-4AF8-4079-AC61-C19C95A635C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39C47D2-CB1A-4255-B423-B0528F220F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72D1051-8DA1-4FB6-9F56-3141C76599D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5BF6736-8B5E-414E-9430-2C0368B98AF6}"/>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6" name="Marcador de pie de página 5">
            <a:extLst>
              <a:ext uri="{FF2B5EF4-FFF2-40B4-BE49-F238E27FC236}">
                <a16:creationId xmlns:a16="http://schemas.microsoft.com/office/drawing/2014/main" id="{90D2517E-7139-4C18-B27A-FB07B79451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ABFA892-AA45-4B6B-9FAE-9C7D1AA3012E}"/>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552684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3931AE-05FD-40E6-981D-723098E8EA2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FF76200-F87B-4149-887F-0E07255295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2FDF52-E0D7-4155-B635-F5209BF1E13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BB7A8B0-3855-4EAC-AE62-94DF9D6F18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EA76264-F896-4B34-859D-E8954F8501D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54B0DBA-B641-4195-AD68-966BAF456D60}"/>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8" name="Marcador de pie de página 7">
            <a:extLst>
              <a:ext uri="{FF2B5EF4-FFF2-40B4-BE49-F238E27FC236}">
                <a16:creationId xmlns:a16="http://schemas.microsoft.com/office/drawing/2014/main" id="{DAD1A8E9-1682-450F-B840-25E371D5173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679CC9B-5915-4456-AA5B-6281AE444A94}"/>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1294828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CA5F7F-F57E-4A09-8B8A-AF3D4D50962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DB3DA0D-EF25-480A-B2C8-71E305E629A3}"/>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4" name="Marcador de pie de página 3">
            <a:extLst>
              <a:ext uri="{FF2B5EF4-FFF2-40B4-BE49-F238E27FC236}">
                <a16:creationId xmlns:a16="http://schemas.microsoft.com/office/drawing/2014/main" id="{2AB9F823-90B7-43CD-B253-D295C10665C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3412DAD-F9DF-4C2C-8EA6-FB6260CE99AD}"/>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1129961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EA9FA9-E052-4620-9C0B-F173BDC4CAF1}"/>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3" name="Marcador de pie de página 2">
            <a:extLst>
              <a:ext uri="{FF2B5EF4-FFF2-40B4-BE49-F238E27FC236}">
                <a16:creationId xmlns:a16="http://schemas.microsoft.com/office/drawing/2014/main" id="{3A221943-4637-421A-99F2-DC44558D14B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AAB158F2-AE54-469B-802D-2A9CB4844B54}"/>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1464545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71EE1D-F31A-4DFA-9467-B044425F8DB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AA98F31-EC06-4B4D-886B-FD86B0719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4642B04-18B0-432F-BF0C-1454B527D7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2FF2D09-2B08-4A08-B9BA-5D58CB05916F}"/>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6" name="Marcador de pie de página 5">
            <a:extLst>
              <a:ext uri="{FF2B5EF4-FFF2-40B4-BE49-F238E27FC236}">
                <a16:creationId xmlns:a16="http://schemas.microsoft.com/office/drawing/2014/main" id="{57008A88-9DF4-4544-A374-9D744628E3E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24386AC-364F-4AFF-8FA8-8F266206DB66}"/>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674107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42A0B2-7028-4D57-895D-9C43968E9BE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B94AD2E-3AE2-4C3D-B13B-D9B37680D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602C935-BA21-4041-A5A3-527291D4E7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E455673-6ED7-4110-86C6-A7E0E4F7A7BB}"/>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6" name="Marcador de pie de página 5">
            <a:extLst>
              <a:ext uri="{FF2B5EF4-FFF2-40B4-BE49-F238E27FC236}">
                <a16:creationId xmlns:a16="http://schemas.microsoft.com/office/drawing/2014/main" id="{C42273A8-39A7-4EA0-B510-B03E02EF30D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EB6A7CF-641E-474D-8E0D-51FEF7869855}"/>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1326201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6EB35F-7BEC-4F77-85AB-7B807F71059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10B6E03-6CE0-44C8-8117-84FC73744C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5FEEDCB-D638-4926-8401-83C0C3F03F5F}"/>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5" name="Marcador de pie de página 4">
            <a:extLst>
              <a:ext uri="{FF2B5EF4-FFF2-40B4-BE49-F238E27FC236}">
                <a16:creationId xmlns:a16="http://schemas.microsoft.com/office/drawing/2014/main" id="{ABB7B066-126D-42C9-8D47-FAC69442471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C5C2BC-3917-431D-8753-6A2E6545FBA7}"/>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186031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9967C-1622-4A0C-BADF-D87460572C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D5E8547-BF6A-402B-944D-B9C919464FB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3613D62-618B-43D9-8B97-98A976EAAF60}"/>
              </a:ext>
            </a:extLst>
          </p:cNvPr>
          <p:cNvSpPr>
            <a:spLocks noGrp="1"/>
          </p:cNvSpPr>
          <p:nvPr>
            <p:ph type="dt" sz="half" idx="10"/>
          </p:nvPr>
        </p:nvSpPr>
        <p:spPr/>
        <p:txBody>
          <a:bodyPr/>
          <a:lstStyle/>
          <a:p>
            <a:fld id="{168BE920-0CA0-4805-91E5-67ABA48B96F8}" type="datetimeFigureOut">
              <a:rPr lang="es-ES" smtClean="0"/>
              <a:t>21/04/2021</a:t>
            </a:fld>
            <a:endParaRPr lang="es-ES"/>
          </a:p>
        </p:txBody>
      </p:sp>
      <p:sp>
        <p:nvSpPr>
          <p:cNvPr id="5" name="Marcador de pie de página 4">
            <a:extLst>
              <a:ext uri="{FF2B5EF4-FFF2-40B4-BE49-F238E27FC236}">
                <a16:creationId xmlns:a16="http://schemas.microsoft.com/office/drawing/2014/main" id="{3F5F6439-C9D8-4AB9-BA1E-C5FA9C009B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5DD56ED-8B9A-4637-89CC-FE1D790BAEEC}"/>
              </a:ext>
            </a:extLst>
          </p:cNvPr>
          <p:cNvSpPr>
            <a:spLocks noGrp="1"/>
          </p:cNvSpPr>
          <p:nvPr>
            <p:ph type="sldNum" sz="quarter" idx="12"/>
          </p:nvPr>
        </p:nvSpPr>
        <p:spPr/>
        <p:txBody>
          <a:bodyPr/>
          <a:lstStyle/>
          <a:p>
            <a:fld id="{9E6F5F59-610F-441B-B913-4E6075591F6E}" type="slidenum">
              <a:rPr lang="es-ES" smtClean="0"/>
              <a:t>‹Nº›</a:t>
            </a:fld>
            <a:endParaRPr lang="es-ES"/>
          </a:p>
        </p:txBody>
      </p:sp>
    </p:spTree>
    <p:extLst>
      <p:ext uri="{BB962C8B-B14F-4D97-AF65-F5344CB8AC3E}">
        <p14:creationId xmlns:p14="http://schemas.microsoft.com/office/powerpoint/2010/main" val="1154826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12D258-E897-404B-936C-CF944FF384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CFB7DB9-09D2-4F07-A232-264886E88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BDAE31-326B-4141-8CAA-AF9BAAF77B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BE920-0CA0-4805-91E5-67ABA48B96F8}" type="datetimeFigureOut">
              <a:rPr lang="es-ES" smtClean="0"/>
              <a:t>21/04/2021</a:t>
            </a:fld>
            <a:endParaRPr lang="es-ES"/>
          </a:p>
        </p:txBody>
      </p:sp>
      <p:sp>
        <p:nvSpPr>
          <p:cNvPr id="5" name="Marcador de pie de página 4">
            <a:extLst>
              <a:ext uri="{FF2B5EF4-FFF2-40B4-BE49-F238E27FC236}">
                <a16:creationId xmlns:a16="http://schemas.microsoft.com/office/drawing/2014/main" id="{58141993-E5E4-42AC-9AFD-A9933A5066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963E8826-F08E-447E-9214-0042935B5F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6F5F59-610F-441B-B913-4E6075591F6E}" type="slidenum">
              <a:rPr lang="es-ES" smtClean="0"/>
              <a:t>‹Nº›</a:t>
            </a:fld>
            <a:endParaRPr lang="es-ES"/>
          </a:p>
        </p:txBody>
      </p:sp>
    </p:spTree>
    <p:extLst>
      <p:ext uri="{BB962C8B-B14F-4D97-AF65-F5344CB8AC3E}">
        <p14:creationId xmlns:p14="http://schemas.microsoft.com/office/powerpoint/2010/main" val="1751408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6C7EF1-8D6F-4344-AE00-2332DC3BC199}"/>
              </a:ext>
            </a:extLst>
          </p:cNvPr>
          <p:cNvSpPr>
            <a:spLocks noGrp="1"/>
          </p:cNvSpPr>
          <p:nvPr>
            <p:ph type="ctrTitle"/>
          </p:nvPr>
        </p:nvSpPr>
        <p:spPr/>
        <p:txBody>
          <a:bodyPr>
            <a:normAutofit fontScale="90000"/>
          </a:bodyPr>
          <a:lstStyle/>
          <a:p>
            <a:r>
              <a:rPr lang="es-ES" sz="13800" b="1" dirty="0"/>
              <a:t>Luca Signorelli</a:t>
            </a:r>
          </a:p>
        </p:txBody>
      </p:sp>
      <p:sp>
        <p:nvSpPr>
          <p:cNvPr id="3" name="Subtítulo 2">
            <a:extLst>
              <a:ext uri="{FF2B5EF4-FFF2-40B4-BE49-F238E27FC236}">
                <a16:creationId xmlns:a16="http://schemas.microsoft.com/office/drawing/2014/main" id="{A0F6828F-D316-4723-9CAC-7B86765F0503}"/>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9728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DFC86C8-6EC6-4EA3-9855-E2D06BAD3537}"/>
              </a:ext>
            </a:extLst>
          </p:cNvPr>
          <p:cNvSpPr>
            <a:spLocks noGrp="1"/>
          </p:cNvSpPr>
          <p:nvPr>
            <p:ph idx="1"/>
          </p:nvPr>
        </p:nvSpPr>
        <p:spPr>
          <a:xfrm>
            <a:off x="838200" y="360218"/>
            <a:ext cx="10515600" cy="5816745"/>
          </a:xfrm>
        </p:spPr>
        <p:txBody>
          <a:bodyPr>
            <a:normAutofit/>
          </a:bodyPr>
          <a:lstStyle/>
          <a:p>
            <a:pPr algn="l"/>
            <a:r>
              <a:rPr lang="es-ES" sz="1800" b="0" i="0" u="none" strike="noStrike" baseline="0" dirty="0">
                <a:latin typeface="Times New Roman" panose="02020603050405020304" pitchFamily="18" charset="0"/>
              </a:rPr>
              <a:t>Artista de temple espiritual completamente distinto de los dos anteriores es Signorelli (t 1523). que nace en un pueblecito del valle del lago </a:t>
            </a:r>
            <a:r>
              <a:rPr lang="es-ES" sz="1800" b="0" i="0" u="none" strike="noStrike" baseline="0" dirty="0" err="1">
                <a:latin typeface="Times New Roman" panose="02020603050405020304" pitchFamily="18" charset="0"/>
              </a:rPr>
              <a:t>Trasimeno</a:t>
            </a:r>
            <a:r>
              <a:rPr lang="es-ES" sz="1800" b="0" i="0" u="none" strike="noStrike" baseline="0" dirty="0">
                <a:latin typeface="Times New Roman" panose="02020603050405020304" pitchFamily="18" charset="0"/>
              </a:rPr>
              <a:t>, muy próximo ya a Toscana, y marcha muy joven a Arezzo, donde entra en el taller de Piero </a:t>
            </a:r>
            <a:r>
              <a:rPr lang="es-ES" sz="1800" b="0" i="0" u="none" strike="noStrike" baseline="0" dirty="0" err="1">
                <a:latin typeface="Times New Roman" panose="02020603050405020304" pitchFamily="18" charset="0"/>
              </a:rPr>
              <a:t>della</a:t>
            </a:r>
            <a:r>
              <a:rPr lang="es-ES" sz="1800" b="0" i="0" u="none" strike="noStrike" baseline="0" dirty="0">
                <a:latin typeface="Times New Roman" panose="02020603050405020304" pitchFamily="18" charset="0"/>
              </a:rPr>
              <a:t> Francesca. </a:t>
            </a:r>
          </a:p>
          <a:p>
            <a:pPr algn="l"/>
            <a:r>
              <a:rPr lang="es-ES" sz="1800" b="0" i="0" u="none" strike="noStrike" baseline="0" dirty="0">
                <a:latin typeface="Times New Roman" panose="02020603050405020304" pitchFamily="18" charset="0"/>
              </a:rPr>
              <a:t>De él aprende la sencillez y la monumentalidad. </a:t>
            </a:r>
          </a:p>
          <a:p>
            <a:pPr algn="l"/>
            <a:r>
              <a:rPr lang="es-ES" sz="1800" b="0" i="0" u="none" strike="noStrike" baseline="0" dirty="0">
                <a:latin typeface="Times New Roman" panose="02020603050405020304" pitchFamily="18" charset="0"/>
              </a:rPr>
              <a:t>En este sentido ninguna obra suya es superior a la </a:t>
            </a:r>
            <a:r>
              <a:rPr lang="es-ES" sz="1800" b="0" i="1" u="none" strike="noStrike" baseline="0" dirty="0">
                <a:latin typeface="Times New Roman" panose="02020603050405020304" pitchFamily="18" charset="0"/>
              </a:rPr>
              <a:t>Escuela del dios Pan, </a:t>
            </a:r>
            <a:r>
              <a:rPr lang="es-ES" sz="1800" b="0" i="0" u="none" strike="noStrike" baseline="0" dirty="0">
                <a:latin typeface="Times New Roman" panose="02020603050405020304" pitchFamily="18" charset="0"/>
              </a:rPr>
              <a:t>sin duda una de las creaciones mitológicas más bellas del cuatrocentismo. </a:t>
            </a:r>
          </a:p>
          <a:p>
            <a:pPr algn="l"/>
            <a:r>
              <a:rPr lang="es-ES" sz="1800" b="0" i="0" u="none" strike="noStrike" baseline="0" dirty="0">
                <a:latin typeface="Times New Roman" panose="02020603050405020304" pitchFamily="18" charset="0"/>
              </a:rPr>
              <a:t>Pintada para Lorenzo </a:t>
            </a:r>
            <a:r>
              <a:rPr lang="es-ES" sz="1800" b="0" i="1" u="none" strike="noStrike" baseline="0" dirty="0">
                <a:latin typeface="Times New Roman" panose="02020603050405020304" pitchFamily="18" charset="0"/>
              </a:rPr>
              <a:t>el Magnífico, </a:t>
            </a:r>
            <a:r>
              <a:rPr lang="es-ES" sz="1800" b="0" i="0" u="none" strike="noStrike" baseline="0" dirty="0">
                <a:latin typeface="Times New Roman" panose="02020603050405020304" pitchFamily="18" charset="0"/>
              </a:rPr>
              <a:t>representa un concierto de pastores presidido por el dios, y con asistencia de la ninfa Eco, en que nos contrapone las carnes luminosas femeninas y el cuerpo tostado del dios.</a:t>
            </a:r>
          </a:p>
        </p:txBody>
      </p:sp>
    </p:spTree>
    <p:extLst>
      <p:ext uri="{BB962C8B-B14F-4D97-AF65-F5344CB8AC3E}">
        <p14:creationId xmlns:p14="http://schemas.microsoft.com/office/powerpoint/2010/main" val="267323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DFC86C8-6EC6-4EA3-9855-E2D06BAD3537}"/>
              </a:ext>
            </a:extLst>
          </p:cNvPr>
          <p:cNvSpPr>
            <a:spLocks noGrp="1"/>
          </p:cNvSpPr>
          <p:nvPr>
            <p:ph idx="1"/>
          </p:nvPr>
        </p:nvSpPr>
        <p:spPr>
          <a:xfrm>
            <a:off x="838200" y="360218"/>
            <a:ext cx="10515600" cy="5816745"/>
          </a:xfrm>
        </p:spPr>
        <p:txBody>
          <a:bodyPr>
            <a:normAutofit/>
          </a:bodyPr>
          <a:lstStyle/>
          <a:p>
            <a:pPr algn="l"/>
            <a:r>
              <a:rPr lang="es-ES" sz="1800" b="0" i="0" u="none" strike="noStrike" baseline="0" dirty="0">
                <a:latin typeface="Times New Roman" panose="02020603050405020304" pitchFamily="18" charset="0"/>
              </a:rPr>
              <a:t>Su gigantesca pasión por lo trágico y por el movimiento convierte, en cambio, su serie de pinturas murales de la catedral de Orvieto (1499-1508) en algo así como el prólogo de la Capilla Sixtina de Miguel Ángel. </a:t>
            </a:r>
          </a:p>
          <a:p>
            <a:pPr algn="l"/>
            <a:r>
              <a:rPr lang="es-ES" sz="1800" b="0" i="0" u="none" strike="noStrike" baseline="0" dirty="0">
                <a:latin typeface="Times New Roman" panose="02020603050405020304" pitchFamily="18" charset="0"/>
              </a:rPr>
              <a:t>Los temas —los </a:t>
            </a:r>
            <a:r>
              <a:rPr lang="es-ES" sz="1800" b="0" i="1" u="none" strike="noStrike" baseline="0" dirty="0">
                <a:latin typeface="Times New Roman" panose="02020603050405020304" pitchFamily="18" charset="0"/>
              </a:rPr>
              <a:t>Signos </a:t>
            </a:r>
            <a:r>
              <a:rPr lang="es-ES" sz="1800" b="0" i="0" u="none" strike="noStrike" baseline="0" dirty="0">
                <a:latin typeface="Times New Roman" panose="02020603050405020304" pitchFamily="18" charset="0"/>
              </a:rPr>
              <a:t>que anuncian el fin del mundo, la </a:t>
            </a:r>
            <a:r>
              <a:rPr lang="es-ES" sz="1800" b="0" i="1" u="none" strike="noStrike" baseline="0" dirty="0">
                <a:latin typeface="Times New Roman" panose="02020603050405020304" pitchFamily="18" charset="0"/>
              </a:rPr>
              <a:t>Predicación del Anticristo, </a:t>
            </a:r>
            <a:r>
              <a:rPr lang="es-ES" sz="1800" b="0" i="0" u="none" strike="noStrike" baseline="0" dirty="0">
                <a:latin typeface="Times New Roman" panose="02020603050405020304" pitchFamily="18" charset="0"/>
              </a:rPr>
              <a:t>la </a:t>
            </a:r>
            <a:r>
              <a:rPr lang="es-ES" sz="1800" b="0" i="1" u="none" strike="noStrike" baseline="0" dirty="0">
                <a:latin typeface="Times New Roman" panose="02020603050405020304" pitchFamily="18" charset="0"/>
              </a:rPr>
              <a:t>Resurrección de la carne, </a:t>
            </a:r>
            <a:r>
              <a:rPr lang="es-ES" sz="1800" b="0" i="0" u="none" strike="noStrike" baseline="0" dirty="0">
                <a:latin typeface="Times New Roman" panose="02020603050405020304" pitchFamily="18" charset="0"/>
              </a:rPr>
              <a:t>el </a:t>
            </a:r>
            <a:r>
              <a:rPr lang="es-ES" sz="1800" b="0" i="1" u="none" strike="noStrike" baseline="0" dirty="0">
                <a:latin typeface="Times New Roman" panose="02020603050405020304" pitchFamily="18" charset="0"/>
              </a:rPr>
              <a:t>Infierno</a:t>
            </a:r>
            <a:r>
              <a:rPr lang="es-ES" sz="1800" b="0" i="0" u="none" strike="noStrike" baseline="0" dirty="0">
                <a:latin typeface="Times New Roman" panose="02020603050405020304" pitchFamily="18" charset="0"/>
              </a:rPr>
              <a:t>— dan pie a ello, y donde la expresión dramática alcanza sus notas más agudas es en el </a:t>
            </a:r>
            <a:r>
              <a:rPr lang="es-ES" sz="1800" b="0" i="1" u="none" strike="noStrike" baseline="0" dirty="0">
                <a:latin typeface="Times New Roman" panose="02020603050405020304" pitchFamily="18" charset="0"/>
              </a:rPr>
              <a:t>Infierno. </a:t>
            </a:r>
          </a:p>
          <a:p>
            <a:pPr algn="l"/>
            <a:r>
              <a:rPr lang="es-ES" sz="1800" b="0" i="0" u="none" strike="noStrike" baseline="0" dirty="0">
                <a:latin typeface="Times New Roman" panose="02020603050405020304" pitchFamily="18" charset="0"/>
              </a:rPr>
              <a:t>El dolor y el movimiento llegan bajo su pincel al frenesí. </a:t>
            </a:r>
          </a:p>
          <a:p>
            <a:pPr algn="l"/>
            <a:r>
              <a:rPr lang="es-ES" sz="1800" b="0" i="0" u="none" strike="noStrike" baseline="0" dirty="0">
                <a:latin typeface="Times New Roman" panose="02020603050405020304" pitchFamily="18" charset="0"/>
              </a:rPr>
              <a:t>Es una enorme masa humana en la que todos gritan de dolor, donde demonios de carnes verdosas estrangulan a los mortales, los hacen pedazos, o los pisotean. </a:t>
            </a:r>
          </a:p>
          <a:p>
            <a:pPr algn="l"/>
            <a:r>
              <a:rPr lang="es-ES" sz="1800" b="0" i="0" u="none" strike="noStrike" baseline="0" dirty="0">
                <a:latin typeface="Times New Roman" panose="02020603050405020304" pitchFamily="18" charset="0"/>
              </a:rPr>
              <a:t>Los episodios rebosantes de dolor y crueldad se enlazan hasta el infinito con arte insuperable que borra toda posible monotonía. </a:t>
            </a:r>
          </a:p>
          <a:p>
            <a:pPr algn="l"/>
            <a:r>
              <a:rPr lang="es-ES" sz="1800" b="0" i="0" u="none" strike="noStrike" baseline="0" dirty="0">
                <a:latin typeface="Times New Roman" panose="02020603050405020304" pitchFamily="18" charset="0"/>
              </a:rPr>
              <a:t>Desde los días de Dante no se expresan con tal grandiosidad y tan hondo dramatismo las torturas infernales.</a:t>
            </a:r>
          </a:p>
          <a:p>
            <a:pPr algn="l"/>
            <a:r>
              <a:rPr lang="es-ES" sz="1800" b="0" i="0" u="none" strike="noStrike" baseline="0" dirty="0">
                <a:latin typeface="Times New Roman" panose="02020603050405020304" pitchFamily="18" charset="0"/>
              </a:rPr>
              <a:t>Si </a:t>
            </a:r>
            <a:r>
              <a:rPr lang="es-ES" sz="1800" b="0" i="0" u="none" strike="noStrike" baseline="0" dirty="0" err="1">
                <a:latin typeface="Times New Roman" panose="02020603050405020304" pitchFamily="18" charset="0"/>
              </a:rPr>
              <a:t>Fra</a:t>
            </a:r>
            <a:r>
              <a:rPr lang="es-ES" sz="1800" b="0" i="0" u="none" strike="noStrike" baseline="0" dirty="0">
                <a:latin typeface="Times New Roman" panose="02020603050405020304" pitchFamily="18" charset="0"/>
              </a:rPr>
              <a:t> Angélico, que sólo llega a pintar la bóveda de esta capilla, había de representar esos temas en los muros, hizo bien en ceder los pinceles a Signorelli. </a:t>
            </a:r>
          </a:p>
          <a:p>
            <a:pPr algn="l"/>
            <a:r>
              <a:rPr lang="es-ES" sz="1800" b="0" i="0" u="none" strike="noStrike" baseline="0" dirty="0">
                <a:latin typeface="Times New Roman" panose="02020603050405020304" pitchFamily="18" charset="0"/>
              </a:rPr>
              <a:t>Son pinceles que sólo Miguel Ángel volverá a emplear en su </a:t>
            </a:r>
            <a:r>
              <a:rPr lang="es-ES" sz="1800" b="0" i="1" u="none" strike="noStrike" baseline="0" dirty="0">
                <a:latin typeface="Times New Roman" panose="02020603050405020304" pitchFamily="18" charset="0"/>
              </a:rPr>
              <a:t>Juicio final.</a:t>
            </a:r>
            <a:endParaRPr lang="es-ES" dirty="0"/>
          </a:p>
        </p:txBody>
      </p:sp>
    </p:spTree>
    <p:extLst>
      <p:ext uri="{BB962C8B-B14F-4D97-AF65-F5344CB8AC3E}">
        <p14:creationId xmlns:p14="http://schemas.microsoft.com/office/powerpoint/2010/main" val="3484226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endParaRPr lang="es-ES" sz="2800" dirty="0"/>
          </a:p>
        </p:txBody>
      </p:sp>
    </p:spTree>
    <p:extLst>
      <p:ext uri="{BB962C8B-B14F-4D97-AF65-F5344CB8AC3E}">
        <p14:creationId xmlns:p14="http://schemas.microsoft.com/office/powerpoint/2010/main" val="1714634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B8D42B-F258-4DC4-BC28-916D8E655240}"/>
              </a:ext>
            </a:extLst>
          </p:cNvPr>
          <p:cNvSpPr>
            <a:spLocks noGrp="1"/>
          </p:cNvSpPr>
          <p:nvPr>
            <p:ph type="title"/>
          </p:nvPr>
        </p:nvSpPr>
        <p:spPr/>
        <p:txBody>
          <a:bodyPr>
            <a:noAutofit/>
          </a:bodyPr>
          <a:lstStyle/>
          <a:p>
            <a:pPr algn="ctr"/>
            <a:r>
              <a:rPr lang="es-ES" sz="3200" b="0" i="0" dirty="0">
                <a:solidFill>
                  <a:srgbClr val="000000"/>
                </a:solidFill>
                <a:effectLst/>
                <a:latin typeface="Roboto"/>
              </a:rPr>
              <a:t>1477 – 1482. Luca SIGNORELLI. </a:t>
            </a:r>
            <a:br>
              <a:rPr lang="es-ES" sz="3200" b="0" i="0" dirty="0">
                <a:solidFill>
                  <a:srgbClr val="000000"/>
                </a:solidFill>
                <a:effectLst/>
                <a:latin typeface="Roboto"/>
              </a:rPr>
            </a:br>
            <a:r>
              <a:rPr lang="es-ES" sz="3200" b="0" i="0" dirty="0">
                <a:solidFill>
                  <a:srgbClr val="000000"/>
                </a:solidFill>
                <a:effectLst/>
                <a:latin typeface="Roboto"/>
              </a:rPr>
              <a:t>Sacristía de San Juan, Basílica de Santa Casa, Loreto.</a:t>
            </a:r>
            <a:endParaRPr lang="es-ES" sz="3200" dirty="0"/>
          </a:p>
        </p:txBody>
      </p:sp>
      <p:sp>
        <p:nvSpPr>
          <p:cNvPr id="3" name="Marcador de contenido 2">
            <a:extLst>
              <a:ext uri="{FF2B5EF4-FFF2-40B4-BE49-F238E27FC236}">
                <a16:creationId xmlns:a16="http://schemas.microsoft.com/office/drawing/2014/main" id="{525CBCB1-B506-48E2-80CB-5C4CFBE33F1C}"/>
              </a:ext>
            </a:extLst>
          </p:cNvPr>
          <p:cNvSpPr>
            <a:spLocks noGrp="1"/>
          </p:cNvSpPr>
          <p:nvPr>
            <p:ph idx="1"/>
          </p:nvPr>
        </p:nvSpPr>
        <p:spPr/>
        <p:txBody>
          <a:bodyPr/>
          <a:lstStyle/>
          <a:p>
            <a:r>
              <a:rPr lang="es-ES" b="0" i="0" dirty="0">
                <a:solidFill>
                  <a:srgbClr val="000000"/>
                </a:solidFill>
                <a:effectLst/>
                <a:latin typeface="Roboto"/>
              </a:rPr>
              <a:t>El Santuario </a:t>
            </a:r>
            <a:r>
              <a:rPr lang="es-ES" b="0" i="0" dirty="0" err="1">
                <a:solidFill>
                  <a:srgbClr val="000000"/>
                </a:solidFill>
                <a:effectLst/>
                <a:latin typeface="Roboto"/>
              </a:rPr>
              <a:t>della</a:t>
            </a:r>
            <a:r>
              <a:rPr lang="es-ES" b="0" i="0" dirty="0">
                <a:solidFill>
                  <a:srgbClr val="000000"/>
                </a:solidFill>
                <a:effectLst/>
                <a:latin typeface="Roboto"/>
              </a:rPr>
              <a:t> Santa Casa (Santuario de la Santa Casa) en Loreto fue construido en el siglo XV para consagrar la Santa Casa (Santa Casa) de la Virgen María, que según la tradición había sido traída de Tierra Santa a Loreto por ángeles en el siglo decimocuarto. El corazón del santuario es una capilla de ladrillo poco atractiva, se dice que es la estructura en la que nació la Virgen María, recibió la Anunciación, vivió con José y su hijo después de regresar de Egipto, y finalmente murió en presencia de los doce apóstoles.</a:t>
            </a:r>
            <a:endParaRPr lang="es-ES" dirty="0"/>
          </a:p>
        </p:txBody>
      </p:sp>
    </p:spTree>
    <p:extLst>
      <p:ext uri="{BB962C8B-B14F-4D97-AF65-F5344CB8AC3E}">
        <p14:creationId xmlns:p14="http://schemas.microsoft.com/office/powerpoint/2010/main" val="2493200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B8D42B-F258-4DC4-BC28-916D8E655240}"/>
              </a:ext>
            </a:extLst>
          </p:cNvPr>
          <p:cNvSpPr>
            <a:spLocks noGrp="1"/>
          </p:cNvSpPr>
          <p:nvPr>
            <p:ph type="title"/>
          </p:nvPr>
        </p:nvSpPr>
        <p:spPr/>
        <p:txBody>
          <a:bodyPr>
            <a:noAutofit/>
          </a:bodyPr>
          <a:lstStyle/>
          <a:p>
            <a:pPr algn="ctr"/>
            <a:r>
              <a:rPr lang="es-ES" sz="3200" b="0" i="0" dirty="0">
                <a:solidFill>
                  <a:srgbClr val="000000"/>
                </a:solidFill>
                <a:effectLst/>
                <a:latin typeface="Roboto"/>
              </a:rPr>
              <a:t>1477 – 1482. Luca SIGNORELLI. </a:t>
            </a:r>
            <a:br>
              <a:rPr lang="es-ES" sz="3200" b="0" i="0" dirty="0">
                <a:solidFill>
                  <a:srgbClr val="000000"/>
                </a:solidFill>
                <a:effectLst/>
                <a:latin typeface="Roboto"/>
              </a:rPr>
            </a:br>
            <a:r>
              <a:rPr lang="es-ES" sz="3200" b="0" i="0" dirty="0">
                <a:solidFill>
                  <a:srgbClr val="000000"/>
                </a:solidFill>
                <a:effectLst/>
                <a:latin typeface="Roboto"/>
              </a:rPr>
              <a:t>Sacristía de San Juan, Basílica de Santa Casa, Loreto.</a:t>
            </a:r>
            <a:endParaRPr lang="es-ES" sz="3200" dirty="0"/>
          </a:p>
        </p:txBody>
      </p:sp>
      <p:sp>
        <p:nvSpPr>
          <p:cNvPr id="3" name="Marcador de contenido 2">
            <a:extLst>
              <a:ext uri="{FF2B5EF4-FFF2-40B4-BE49-F238E27FC236}">
                <a16:creationId xmlns:a16="http://schemas.microsoft.com/office/drawing/2014/main" id="{525CBCB1-B506-48E2-80CB-5C4CFBE33F1C}"/>
              </a:ext>
            </a:extLst>
          </p:cNvPr>
          <p:cNvSpPr>
            <a:spLocks noGrp="1"/>
          </p:cNvSpPr>
          <p:nvPr>
            <p:ph idx="1"/>
          </p:nvPr>
        </p:nvSpPr>
        <p:spPr/>
        <p:txBody>
          <a:bodyPr/>
          <a:lstStyle/>
          <a:p>
            <a:r>
              <a:rPr lang="es-ES" b="0" i="0" dirty="0">
                <a:solidFill>
                  <a:srgbClr val="000000"/>
                </a:solidFill>
                <a:effectLst/>
                <a:latin typeface="Roboto"/>
              </a:rPr>
              <a:t>En su disposición, el santuario consta de brazos de tres naves que terminan en ábsides al norte, este y sur, y una nave de seis tramos que se extiende hacia el oeste. Las capillas de la nave fueron agregadas solo después de 1507, por Bramante. Alrededor del crucero, con la Santa Casa en el centro, hay cuatro salas octogonales, cerradas por puertas, que se denominan simplemente sacristías. Dos de los cuatro fueron pintados en el siglo XV, la Sacristía de San Juan de Luca </a:t>
            </a:r>
            <a:r>
              <a:rPr lang="es-ES" b="0" i="0" dirty="0" err="1">
                <a:solidFill>
                  <a:srgbClr val="000000"/>
                </a:solidFill>
                <a:effectLst/>
                <a:latin typeface="Roboto"/>
              </a:rPr>
              <a:t>Signorelli</a:t>
            </a:r>
            <a:r>
              <a:rPr lang="es-ES" b="0" i="0" dirty="0">
                <a:solidFill>
                  <a:srgbClr val="000000"/>
                </a:solidFill>
                <a:effectLst/>
                <a:latin typeface="Roboto"/>
              </a:rPr>
              <a:t> y la Sacristía de San Marcos de </a:t>
            </a:r>
            <a:r>
              <a:rPr lang="es-ES" b="0" i="0" dirty="0" err="1">
                <a:solidFill>
                  <a:srgbClr val="000000"/>
                </a:solidFill>
                <a:effectLst/>
                <a:latin typeface="Roboto"/>
              </a:rPr>
              <a:t>Melozzo</a:t>
            </a:r>
            <a:r>
              <a:rPr lang="es-ES" b="0" i="0" dirty="0">
                <a:solidFill>
                  <a:srgbClr val="000000"/>
                </a:solidFill>
                <a:effectLst/>
                <a:latin typeface="Roboto"/>
              </a:rPr>
              <a:t> da </a:t>
            </a:r>
            <a:r>
              <a:rPr lang="es-ES" b="0" i="0" dirty="0" err="1">
                <a:solidFill>
                  <a:srgbClr val="000000"/>
                </a:solidFill>
                <a:effectLst/>
                <a:latin typeface="Roboto"/>
              </a:rPr>
              <a:t>Forli</a:t>
            </a:r>
            <a:r>
              <a:rPr lang="es-ES" b="0" i="0" dirty="0">
                <a:solidFill>
                  <a:srgbClr val="000000"/>
                </a:solidFill>
                <a:effectLst/>
                <a:latin typeface="Roboto"/>
              </a:rPr>
              <a:t>.</a:t>
            </a:r>
            <a:endParaRPr lang="es-ES" dirty="0"/>
          </a:p>
        </p:txBody>
      </p:sp>
    </p:spTree>
    <p:extLst>
      <p:ext uri="{BB962C8B-B14F-4D97-AF65-F5344CB8AC3E}">
        <p14:creationId xmlns:p14="http://schemas.microsoft.com/office/powerpoint/2010/main" val="346647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B8D42B-F258-4DC4-BC28-916D8E655240}"/>
              </a:ext>
            </a:extLst>
          </p:cNvPr>
          <p:cNvSpPr>
            <a:spLocks noGrp="1"/>
          </p:cNvSpPr>
          <p:nvPr>
            <p:ph type="title"/>
          </p:nvPr>
        </p:nvSpPr>
        <p:spPr/>
        <p:txBody>
          <a:bodyPr>
            <a:noAutofit/>
          </a:bodyPr>
          <a:lstStyle/>
          <a:p>
            <a:pPr algn="ctr"/>
            <a:r>
              <a:rPr lang="es-ES" sz="3200" b="0" i="0" dirty="0">
                <a:solidFill>
                  <a:srgbClr val="000000"/>
                </a:solidFill>
                <a:effectLst/>
                <a:latin typeface="Roboto"/>
              </a:rPr>
              <a:t>1477 – 1482. Luca SIGNORELLI. </a:t>
            </a:r>
            <a:br>
              <a:rPr lang="es-ES" sz="3200" b="0" i="0" dirty="0">
                <a:solidFill>
                  <a:srgbClr val="000000"/>
                </a:solidFill>
                <a:effectLst/>
                <a:latin typeface="Roboto"/>
              </a:rPr>
            </a:br>
            <a:r>
              <a:rPr lang="es-ES" sz="3200" b="0" i="0" dirty="0">
                <a:solidFill>
                  <a:srgbClr val="000000"/>
                </a:solidFill>
                <a:effectLst/>
                <a:latin typeface="Roboto"/>
              </a:rPr>
              <a:t>Sacristía de San Juan, Basílica de Santa Casa, Loreto.</a:t>
            </a:r>
            <a:endParaRPr lang="es-ES" sz="3200" dirty="0"/>
          </a:p>
        </p:txBody>
      </p:sp>
      <p:sp>
        <p:nvSpPr>
          <p:cNvPr id="3" name="Marcador de contenido 2">
            <a:extLst>
              <a:ext uri="{FF2B5EF4-FFF2-40B4-BE49-F238E27FC236}">
                <a16:creationId xmlns:a16="http://schemas.microsoft.com/office/drawing/2014/main" id="{525CBCB1-B506-48E2-80CB-5C4CFBE33F1C}"/>
              </a:ext>
            </a:extLst>
          </p:cNvPr>
          <p:cNvSpPr>
            <a:spLocks noGrp="1"/>
          </p:cNvSpPr>
          <p:nvPr>
            <p:ph idx="1"/>
          </p:nvPr>
        </p:nvSpPr>
        <p:spPr/>
        <p:txBody>
          <a:bodyPr/>
          <a:lstStyle/>
          <a:p>
            <a:r>
              <a:rPr lang="es-ES" b="0" i="0" dirty="0">
                <a:solidFill>
                  <a:srgbClr val="000000"/>
                </a:solidFill>
                <a:effectLst/>
                <a:latin typeface="Roboto"/>
              </a:rPr>
              <a:t>Existe una estrecha conexión entre los textos evangélicos y los programas pictóricos de las dos sacristías pintadas. El Evangelio de San Juan hace especial hincapié en la reunión de los discípulos de Cristo y la misión de los apóstoles, y esto se refleja en las pinturas de la Sacristía de San Juan.</a:t>
            </a:r>
            <a:endParaRPr lang="es-ES" dirty="0"/>
          </a:p>
        </p:txBody>
      </p:sp>
    </p:spTree>
    <p:extLst>
      <p:ext uri="{BB962C8B-B14F-4D97-AF65-F5344CB8AC3E}">
        <p14:creationId xmlns:p14="http://schemas.microsoft.com/office/powerpoint/2010/main" val="340378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B8D42B-F258-4DC4-BC28-916D8E655240}"/>
              </a:ext>
            </a:extLst>
          </p:cNvPr>
          <p:cNvSpPr>
            <a:spLocks noGrp="1"/>
          </p:cNvSpPr>
          <p:nvPr>
            <p:ph type="title"/>
          </p:nvPr>
        </p:nvSpPr>
        <p:spPr/>
        <p:txBody>
          <a:bodyPr>
            <a:noAutofit/>
          </a:bodyPr>
          <a:lstStyle/>
          <a:p>
            <a:pPr algn="ctr"/>
            <a:r>
              <a:rPr lang="es-ES" sz="3200" b="0" i="0" dirty="0">
                <a:solidFill>
                  <a:srgbClr val="000000"/>
                </a:solidFill>
                <a:effectLst/>
                <a:latin typeface="Roboto"/>
              </a:rPr>
              <a:t>1477 – 1482. Luca SIGNORELLI. </a:t>
            </a:r>
            <a:br>
              <a:rPr lang="es-ES" sz="3200" b="0" i="0" dirty="0">
                <a:solidFill>
                  <a:srgbClr val="000000"/>
                </a:solidFill>
                <a:effectLst/>
                <a:latin typeface="Roboto"/>
              </a:rPr>
            </a:br>
            <a:r>
              <a:rPr lang="es-ES" sz="3200" b="0" i="0" dirty="0">
                <a:solidFill>
                  <a:srgbClr val="000000"/>
                </a:solidFill>
                <a:effectLst/>
                <a:latin typeface="Roboto"/>
              </a:rPr>
              <a:t>Sacristía de San Juan, Basílica de Santa Casa, Loreto.</a:t>
            </a:r>
            <a:endParaRPr lang="es-ES" sz="3200" dirty="0"/>
          </a:p>
        </p:txBody>
      </p:sp>
      <p:sp>
        <p:nvSpPr>
          <p:cNvPr id="3" name="Marcador de contenido 2">
            <a:extLst>
              <a:ext uri="{FF2B5EF4-FFF2-40B4-BE49-F238E27FC236}">
                <a16:creationId xmlns:a16="http://schemas.microsoft.com/office/drawing/2014/main" id="{525CBCB1-B506-48E2-80CB-5C4CFBE33F1C}"/>
              </a:ext>
            </a:extLst>
          </p:cNvPr>
          <p:cNvSpPr>
            <a:spLocks noGrp="1"/>
          </p:cNvSpPr>
          <p:nvPr>
            <p:ph idx="1"/>
          </p:nvPr>
        </p:nvSpPr>
        <p:spPr/>
        <p:txBody>
          <a:bodyPr>
            <a:normAutofit lnSpcReduction="10000"/>
          </a:bodyPr>
          <a:lstStyle/>
          <a:p>
            <a:r>
              <a:rPr lang="es-ES" b="0" i="0" dirty="0">
                <a:solidFill>
                  <a:srgbClr val="000000"/>
                </a:solidFill>
                <a:effectLst/>
                <a:latin typeface="Roboto"/>
              </a:rPr>
              <a:t>En cinco de las siete aberturas de los muros de la Sacristía de San Juan -el octavo está ocupado por la ventana- hay parejas de apóstoles en disputa. La conversión de Paul, una escena llena de movimientos dramáticos, llena la que está encima de la puerta, y el espectador solo la ve cuando se da la vuelta para irse. La última apertura, centrada a la derecha al entrar, presenta otro acontecimiento familiar, pero que en su composición repite los emparejamientos de los apóstoles, pues presenta dos figuras una al lado de la otra. En este caso es Cristo y el apóstol Tomás, quien coloca su mano contra la herida en el costado de Cristo para asegurarse de que este es el Cristo resucitado. </a:t>
            </a:r>
            <a:endParaRPr lang="es-ES" dirty="0"/>
          </a:p>
        </p:txBody>
      </p:sp>
    </p:spTree>
    <p:extLst>
      <p:ext uri="{BB962C8B-B14F-4D97-AF65-F5344CB8AC3E}">
        <p14:creationId xmlns:p14="http://schemas.microsoft.com/office/powerpoint/2010/main" val="346251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5971308" cy="6132657"/>
          </a:xfrm>
        </p:spPr>
        <p:txBody>
          <a:bodyPr anchor="t">
            <a:normAutofit/>
          </a:bodyPr>
          <a:lstStyle/>
          <a:p>
            <a:r>
              <a:rPr lang="it-IT" sz="2800" dirty="0"/>
              <a:t>1477 - 1482. Signorelli. Sacristía San Juan. Basílica Santa Casa, Loreto.</a:t>
            </a:r>
            <a:endParaRPr lang="es-ES" sz="2800" dirty="0"/>
          </a:p>
        </p:txBody>
      </p:sp>
      <p:pic>
        <p:nvPicPr>
          <p:cNvPr id="4" name="Imagen 3">
            <a:extLst>
              <a:ext uri="{FF2B5EF4-FFF2-40B4-BE49-F238E27FC236}">
                <a16:creationId xmlns:a16="http://schemas.microsoft.com/office/drawing/2014/main" id="{B325B479-0487-4C1D-93F9-C6CC0CDA4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145" y="-11023"/>
            <a:ext cx="5347855" cy="6869023"/>
          </a:xfrm>
          <a:prstGeom prst="rect">
            <a:avLst/>
          </a:prstGeom>
        </p:spPr>
      </p:pic>
    </p:spTree>
    <p:extLst>
      <p:ext uri="{BB962C8B-B14F-4D97-AF65-F5344CB8AC3E}">
        <p14:creationId xmlns:p14="http://schemas.microsoft.com/office/powerpoint/2010/main" val="2762481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746927" cy="6132657"/>
          </a:xfrm>
        </p:spPr>
        <p:txBody>
          <a:bodyPr anchor="t">
            <a:normAutofit/>
          </a:bodyPr>
          <a:lstStyle/>
          <a:p>
            <a:r>
              <a:rPr lang="es-ES" sz="2800" dirty="0"/>
              <a:t>1477 - 1482. </a:t>
            </a:r>
            <a:r>
              <a:rPr lang="es-ES" sz="2800" dirty="0" err="1"/>
              <a:t>Signorelli</a:t>
            </a:r>
            <a:r>
              <a:rPr lang="es-ES" sz="2800" dirty="0"/>
              <a:t>. Bóveda. Sacristía San Juan. Basílica Santa Casa, Loreto.</a:t>
            </a:r>
          </a:p>
        </p:txBody>
      </p:sp>
      <p:pic>
        <p:nvPicPr>
          <p:cNvPr id="4" name="Imagen 3">
            <a:extLst>
              <a:ext uri="{FF2B5EF4-FFF2-40B4-BE49-F238E27FC236}">
                <a16:creationId xmlns:a16="http://schemas.microsoft.com/office/drawing/2014/main" id="{05E07E7D-664D-4347-B100-931D32C9D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5073" y="0"/>
            <a:ext cx="5746927" cy="6858000"/>
          </a:xfrm>
          <a:prstGeom prst="rect">
            <a:avLst/>
          </a:prstGeom>
        </p:spPr>
      </p:pic>
    </p:spTree>
    <p:extLst>
      <p:ext uri="{BB962C8B-B14F-4D97-AF65-F5344CB8AC3E}">
        <p14:creationId xmlns:p14="http://schemas.microsoft.com/office/powerpoint/2010/main" val="3141777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583381" cy="6132657"/>
          </a:xfrm>
        </p:spPr>
        <p:txBody>
          <a:bodyPr anchor="t">
            <a:normAutofit/>
          </a:bodyPr>
          <a:lstStyle/>
          <a:p>
            <a:r>
              <a:rPr lang="es-ES" sz="2800" dirty="0"/>
              <a:t>1477 - 1482. </a:t>
            </a:r>
            <a:r>
              <a:rPr lang="es-ES" sz="2800" dirty="0" err="1"/>
              <a:t>Signorelli</a:t>
            </a:r>
            <a:r>
              <a:rPr lang="es-ES" sz="2800" dirty="0"/>
              <a:t>. Apóstoles 1. Sacristía San Juan. Basílica Santa Casa, Loreto.</a:t>
            </a:r>
          </a:p>
        </p:txBody>
      </p:sp>
      <p:pic>
        <p:nvPicPr>
          <p:cNvPr id="4" name="Imagen 3">
            <a:extLst>
              <a:ext uri="{FF2B5EF4-FFF2-40B4-BE49-F238E27FC236}">
                <a16:creationId xmlns:a16="http://schemas.microsoft.com/office/drawing/2014/main" id="{04AE3947-F2C3-4690-9D72-707666F9D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5447" y="0"/>
            <a:ext cx="5866553" cy="6858000"/>
          </a:xfrm>
          <a:prstGeom prst="rect">
            <a:avLst/>
          </a:prstGeom>
        </p:spPr>
      </p:pic>
    </p:spTree>
    <p:extLst>
      <p:ext uri="{BB962C8B-B14F-4D97-AF65-F5344CB8AC3E}">
        <p14:creationId xmlns:p14="http://schemas.microsoft.com/office/powerpoint/2010/main" val="2166472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5846618" cy="6132657"/>
          </a:xfrm>
        </p:spPr>
        <p:txBody>
          <a:bodyPr anchor="t">
            <a:normAutofit/>
          </a:bodyPr>
          <a:lstStyle/>
          <a:p>
            <a:r>
              <a:rPr lang="es-ES" sz="2800" dirty="0"/>
              <a:t>1477 - 1482. </a:t>
            </a:r>
            <a:r>
              <a:rPr lang="es-ES" sz="2800" dirty="0" err="1"/>
              <a:t>Signorelli</a:t>
            </a:r>
            <a:r>
              <a:rPr lang="es-ES" sz="2800" dirty="0"/>
              <a:t>. Apóstoles 2. Sacristía San Juan. Basílica Santa Casa, Loreto.</a:t>
            </a:r>
          </a:p>
        </p:txBody>
      </p:sp>
      <p:pic>
        <p:nvPicPr>
          <p:cNvPr id="4" name="Imagen 3">
            <a:extLst>
              <a:ext uri="{FF2B5EF4-FFF2-40B4-BE49-F238E27FC236}">
                <a16:creationId xmlns:a16="http://schemas.microsoft.com/office/drawing/2014/main" id="{44583906-BF8A-4D5D-8166-D22B21466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5518" y="0"/>
            <a:ext cx="5556482" cy="6858000"/>
          </a:xfrm>
          <a:prstGeom prst="rect">
            <a:avLst/>
          </a:prstGeom>
        </p:spPr>
      </p:pic>
    </p:spTree>
    <p:extLst>
      <p:ext uri="{BB962C8B-B14F-4D97-AF65-F5344CB8AC3E}">
        <p14:creationId xmlns:p14="http://schemas.microsoft.com/office/powerpoint/2010/main" val="43701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680363" cy="6132657"/>
          </a:xfrm>
        </p:spPr>
        <p:txBody>
          <a:bodyPr anchor="t">
            <a:normAutofit/>
          </a:bodyPr>
          <a:lstStyle/>
          <a:p>
            <a:r>
              <a:rPr lang="es-ES" sz="2800" dirty="0"/>
              <a:t>1477 - 1482. </a:t>
            </a:r>
            <a:r>
              <a:rPr lang="es-ES" sz="2800" dirty="0" err="1"/>
              <a:t>Signorelli</a:t>
            </a:r>
            <a:r>
              <a:rPr lang="es-ES" sz="2800" dirty="0"/>
              <a:t>. Apóstoles 3. Sacristía San Juan. Basílica Santa Casa, Loreto.</a:t>
            </a:r>
          </a:p>
        </p:txBody>
      </p:sp>
      <p:pic>
        <p:nvPicPr>
          <p:cNvPr id="4" name="Imagen 3">
            <a:extLst>
              <a:ext uri="{FF2B5EF4-FFF2-40B4-BE49-F238E27FC236}">
                <a16:creationId xmlns:a16="http://schemas.microsoft.com/office/drawing/2014/main" id="{53116486-DA32-48E2-8A5F-05A5D2DCA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268" y="0"/>
            <a:ext cx="5821732" cy="6858000"/>
          </a:xfrm>
          <a:prstGeom prst="rect">
            <a:avLst/>
          </a:prstGeom>
        </p:spPr>
      </p:pic>
    </p:spTree>
    <p:extLst>
      <p:ext uri="{BB962C8B-B14F-4D97-AF65-F5344CB8AC3E}">
        <p14:creationId xmlns:p14="http://schemas.microsoft.com/office/powerpoint/2010/main" val="142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082145" cy="6132657"/>
          </a:xfrm>
        </p:spPr>
        <p:txBody>
          <a:bodyPr anchor="t">
            <a:normAutofit/>
          </a:bodyPr>
          <a:lstStyle/>
          <a:p>
            <a:r>
              <a:rPr lang="es-ES" sz="2800" dirty="0"/>
              <a:t>1477 - 1482. </a:t>
            </a:r>
            <a:r>
              <a:rPr lang="es-ES" sz="2800" dirty="0" err="1"/>
              <a:t>Signorelli</a:t>
            </a:r>
            <a:r>
              <a:rPr lang="es-ES" sz="2800" dirty="0"/>
              <a:t>. Apóstoles 4. Sacristía San Juan. Basílica Santa Casa, Loreto.</a:t>
            </a:r>
          </a:p>
        </p:txBody>
      </p:sp>
      <p:pic>
        <p:nvPicPr>
          <p:cNvPr id="4" name="Imagen 3">
            <a:extLst>
              <a:ext uri="{FF2B5EF4-FFF2-40B4-BE49-F238E27FC236}">
                <a16:creationId xmlns:a16="http://schemas.microsoft.com/office/drawing/2014/main" id="{D7B69889-92B3-4B6D-A5CC-CAE39E144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1609" y="0"/>
            <a:ext cx="5560391" cy="6858000"/>
          </a:xfrm>
          <a:prstGeom prst="rect">
            <a:avLst/>
          </a:prstGeom>
        </p:spPr>
      </p:pic>
    </p:spTree>
    <p:extLst>
      <p:ext uri="{BB962C8B-B14F-4D97-AF65-F5344CB8AC3E}">
        <p14:creationId xmlns:p14="http://schemas.microsoft.com/office/powerpoint/2010/main" val="2718665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6165272" cy="6132657"/>
          </a:xfrm>
        </p:spPr>
        <p:txBody>
          <a:bodyPr anchor="t">
            <a:normAutofit/>
          </a:bodyPr>
          <a:lstStyle/>
          <a:p>
            <a:r>
              <a:rPr lang="es-ES" sz="2800" dirty="0"/>
              <a:t>1477 - 1482. </a:t>
            </a:r>
            <a:r>
              <a:rPr lang="es-ES" sz="2800" dirty="0" err="1"/>
              <a:t>Signorelli</a:t>
            </a:r>
            <a:r>
              <a:rPr lang="es-ES" sz="2800" dirty="0"/>
              <a:t>. Duda de Santo Tomás. Sacristía San Juan. Basílica Santa Casa, Loreto.</a:t>
            </a:r>
          </a:p>
        </p:txBody>
      </p:sp>
      <p:pic>
        <p:nvPicPr>
          <p:cNvPr id="4" name="Imagen 3">
            <a:extLst>
              <a:ext uri="{FF2B5EF4-FFF2-40B4-BE49-F238E27FC236}">
                <a16:creationId xmlns:a16="http://schemas.microsoft.com/office/drawing/2014/main" id="{16668392-9212-4384-B677-DB66F7E0C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893" y="0"/>
            <a:ext cx="5384107" cy="6858000"/>
          </a:xfrm>
          <a:prstGeom prst="rect">
            <a:avLst/>
          </a:prstGeom>
        </p:spPr>
      </p:pic>
    </p:spTree>
    <p:extLst>
      <p:ext uri="{BB962C8B-B14F-4D97-AF65-F5344CB8AC3E}">
        <p14:creationId xmlns:p14="http://schemas.microsoft.com/office/powerpoint/2010/main" val="2043834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502727" cy="6132657"/>
          </a:xfrm>
        </p:spPr>
        <p:txBody>
          <a:bodyPr anchor="t">
            <a:normAutofit/>
          </a:bodyPr>
          <a:lstStyle/>
          <a:p>
            <a:r>
              <a:rPr lang="es-ES" sz="2800" dirty="0"/>
              <a:t>1477 - 1482. </a:t>
            </a:r>
            <a:r>
              <a:rPr lang="es-ES" sz="2800" dirty="0" err="1"/>
              <a:t>Signorelli</a:t>
            </a:r>
            <a:r>
              <a:rPr lang="es-ES" sz="2800" dirty="0"/>
              <a:t>. Conversión de Pablo. Sacristía San Juan. Basílica Santa Casa, Loreto.</a:t>
            </a:r>
          </a:p>
        </p:txBody>
      </p:sp>
      <p:pic>
        <p:nvPicPr>
          <p:cNvPr id="4" name="Imagen 3">
            <a:extLst>
              <a:ext uri="{FF2B5EF4-FFF2-40B4-BE49-F238E27FC236}">
                <a16:creationId xmlns:a16="http://schemas.microsoft.com/office/drawing/2014/main" id="{B97F5D53-DE05-4B25-B4F8-CC6A2DA38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4846" y="0"/>
            <a:ext cx="6947154" cy="6858000"/>
          </a:xfrm>
          <a:prstGeom prst="rect">
            <a:avLst/>
          </a:prstGeom>
        </p:spPr>
      </p:pic>
    </p:spTree>
    <p:extLst>
      <p:ext uri="{BB962C8B-B14F-4D97-AF65-F5344CB8AC3E}">
        <p14:creationId xmlns:p14="http://schemas.microsoft.com/office/powerpoint/2010/main" val="954268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endParaRPr lang="es-ES" sz="2800" dirty="0"/>
          </a:p>
        </p:txBody>
      </p:sp>
    </p:spTree>
    <p:extLst>
      <p:ext uri="{BB962C8B-B14F-4D97-AF65-F5344CB8AC3E}">
        <p14:creationId xmlns:p14="http://schemas.microsoft.com/office/powerpoint/2010/main" val="1014599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943599" cy="6132657"/>
          </a:xfrm>
        </p:spPr>
        <p:txBody>
          <a:bodyPr anchor="t">
            <a:normAutofit/>
          </a:bodyPr>
          <a:lstStyle/>
          <a:p>
            <a:r>
              <a:rPr lang="es-ES" sz="2800" dirty="0"/>
              <a:t>1480. </a:t>
            </a:r>
            <a:r>
              <a:rPr lang="es-ES" sz="2800" dirty="0" err="1"/>
              <a:t>Signorelli</a:t>
            </a:r>
            <a:r>
              <a:rPr lang="es-ES" sz="2800" dirty="0"/>
              <a:t>. Flagelación de Cristo. Pinacoteca de </a:t>
            </a:r>
            <a:r>
              <a:rPr lang="es-ES" sz="2800" dirty="0" err="1"/>
              <a:t>Brera</a:t>
            </a:r>
            <a:r>
              <a:rPr lang="es-ES" sz="2800" dirty="0"/>
              <a:t>, Milán.</a:t>
            </a:r>
          </a:p>
        </p:txBody>
      </p:sp>
      <p:pic>
        <p:nvPicPr>
          <p:cNvPr id="4" name="Imagen 3">
            <a:extLst>
              <a:ext uri="{FF2B5EF4-FFF2-40B4-BE49-F238E27FC236}">
                <a16:creationId xmlns:a16="http://schemas.microsoft.com/office/drawing/2014/main" id="{58825FC1-ED7F-46F8-B9A2-FDA4A2F2D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3662" y="0"/>
            <a:ext cx="5628338" cy="6858000"/>
          </a:xfrm>
          <a:prstGeom prst="rect">
            <a:avLst/>
          </a:prstGeom>
        </p:spPr>
      </p:pic>
    </p:spTree>
    <p:extLst>
      <p:ext uri="{BB962C8B-B14F-4D97-AF65-F5344CB8AC3E}">
        <p14:creationId xmlns:p14="http://schemas.microsoft.com/office/powerpoint/2010/main" val="2315594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6664036" cy="6132657"/>
          </a:xfrm>
        </p:spPr>
        <p:txBody>
          <a:bodyPr anchor="t">
            <a:normAutofit/>
          </a:bodyPr>
          <a:lstStyle/>
          <a:p>
            <a:r>
              <a:rPr lang="it-IT" sz="2800" dirty="0"/>
              <a:t>1480. Signorelli. Virgen. Galleria degli Uffizi, Florencia.</a:t>
            </a:r>
            <a:endParaRPr lang="es-ES" sz="2800" dirty="0"/>
          </a:p>
        </p:txBody>
      </p:sp>
      <p:pic>
        <p:nvPicPr>
          <p:cNvPr id="4" name="Imagen 3">
            <a:extLst>
              <a:ext uri="{FF2B5EF4-FFF2-40B4-BE49-F238E27FC236}">
                <a16:creationId xmlns:a16="http://schemas.microsoft.com/office/drawing/2014/main" id="{EEE85653-A56E-41E6-A003-5D54803854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7129" y="0"/>
            <a:ext cx="4684871" cy="6858000"/>
          </a:xfrm>
          <a:prstGeom prst="rect">
            <a:avLst/>
          </a:prstGeom>
        </p:spPr>
      </p:pic>
    </p:spTree>
    <p:extLst>
      <p:ext uri="{BB962C8B-B14F-4D97-AF65-F5344CB8AC3E}">
        <p14:creationId xmlns:p14="http://schemas.microsoft.com/office/powerpoint/2010/main" val="2932853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6774872" cy="6132657"/>
          </a:xfrm>
        </p:spPr>
        <p:txBody>
          <a:bodyPr anchor="t">
            <a:normAutofit/>
          </a:bodyPr>
          <a:lstStyle/>
          <a:p>
            <a:r>
              <a:rPr lang="it-IT" sz="2800" dirty="0"/>
              <a:t>1480s. Signorelli. Virgen con Santos. Castel sant'Angelo, Roma.</a:t>
            </a:r>
            <a:br>
              <a:rPr lang="it-IT" sz="2800" dirty="0"/>
            </a:br>
            <a:r>
              <a:rPr lang="it-IT" sz="2800" dirty="0"/>
              <a:t>San Pedro.</a:t>
            </a:r>
            <a:br>
              <a:rPr lang="it-IT" sz="2800" dirty="0"/>
            </a:br>
            <a:r>
              <a:rPr lang="it-IT" sz="2800" dirty="0"/>
              <a:t>San Pablo.</a:t>
            </a:r>
            <a:endParaRPr lang="es-ES" sz="2800" dirty="0"/>
          </a:p>
        </p:txBody>
      </p:sp>
      <p:pic>
        <p:nvPicPr>
          <p:cNvPr id="4" name="Imagen 3">
            <a:extLst>
              <a:ext uri="{FF2B5EF4-FFF2-40B4-BE49-F238E27FC236}">
                <a16:creationId xmlns:a16="http://schemas.microsoft.com/office/drawing/2014/main" id="{7EF9B8B8-00FF-4B99-A2DF-161037973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6891" y="0"/>
            <a:ext cx="4755109" cy="6858000"/>
          </a:xfrm>
          <a:prstGeom prst="rect">
            <a:avLst/>
          </a:prstGeom>
        </p:spPr>
      </p:pic>
    </p:spTree>
    <p:extLst>
      <p:ext uri="{BB962C8B-B14F-4D97-AF65-F5344CB8AC3E}">
        <p14:creationId xmlns:p14="http://schemas.microsoft.com/office/powerpoint/2010/main" val="2046790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endParaRPr lang="es-ES" sz="2800" dirty="0"/>
          </a:p>
        </p:txBody>
      </p:sp>
    </p:spTree>
    <p:extLst>
      <p:ext uri="{BB962C8B-B14F-4D97-AF65-F5344CB8AC3E}">
        <p14:creationId xmlns:p14="http://schemas.microsoft.com/office/powerpoint/2010/main" val="1715094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81529-8108-4944-8298-BC51863BC5F5}"/>
              </a:ext>
            </a:extLst>
          </p:cNvPr>
          <p:cNvSpPr>
            <a:spLocks noGrp="1"/>
          </p:cNvSpPr>
          <p:nvPr>
            <p:ph type="title"/>
          </p:nvPr>
        </p:nvSpPr>
        <p:spPr/>
        <p:txBody>
          <a:bodyPr>
            <a:normAutofit/>
          </a:bodyPr>
          <a:lstStyle/>
          <a:p>
            <a:pPr algn="ctr"/>
            <a:r>
              <a:rPr lang="es-ES" b="0" i="0" dirty="0">
                <a:solidFill>
                  <a:srgbClr val="000000"/>
                </a:solidFill>
                <a:effectLst/>
                <a:latin typeface="Roboto"/>
              </a:rPr>
              <a:t>1481 – 1482. Luca SIGNORELLI. Frescos en la Capilla Sixtina.</a:t>
            </a:r>
            <a:endParaRPr lang="es-ES" dirty="0"/>
          </a:p>
        </p:txBody>
      </p:sp>
      <p:sp>
        <p:nvSpPr>
          <p:cNvPr id="3" name="Marcador de contenido 2">
            <a:extLst>
              <a:ext uri="{FF2B5EF4-FFF2-40B4-BE49-F238E27FC236}">
                <a16:creationId xmlns:a16="http://schemas.microsoft.com/office/drawing/2014/main" id="{3E5AA014-5F23-44C7-88EE-D6691499B7CD}"/>
              </a:ext>
            </a:extLst>
          </p:cNvPr>
          <p:cNvSpPr>
            <a:spLocks noGrp="1"/>
          </p:cNvSpPr>
          <p:nvPr>
            <p:ph idx="1"/>
          </p:nvPr>
        </p:nvSpPr>
        <p:spPr/>
        <p:txBody>
          <a:bodyPr>
            <a:normAutofit lnSpcReduction="10000"/>
          </a:bodyPr>
          <a:lstStyle/>
          <a:p>
            <a:r>
              <a:rPr lang="es-ES" b="0" i="0" dirty="0">
                <a:solidFill>
                  <a:srgbClr val="000000"/>
                </a:solidFill>
                <a:effectLst/>
                <a:latin typeface="Roboto"/>
              </a:rPr>
              <a:t>Luca </a:t>
            </a:r>
            <a:r>
              <a:rPr lang="es-ES" b="0" i="0" dirty="0" err="1">
                <a:solidFill>
                  <a:srgbClr val="000000"/>
                </a:solidFill>
                <a:effectLst/>
                <a:latin typeface="Roboto"/>
              </a:rPr>
              <a:t>Signorelli</a:t>
            </a:r>
            <a:r>
              <a:rPr lang="es-ES" b="0" i="0" dirty="0">
                <a:solidFill>
                  <a:srgbClr val="000000"/>
                </a:solidFill>
                <a:effectLst/>
                <a:latin typeface="Roboto"/>
              </a:rPr>
              <a:t> probablemente se unió al equipo de los cuatro pintores (</a:t>
            </a:r>
            <a:r>
              <a:rPr lang="es-ES" b="0" i="0" dirty="0" err="1">
                <a:solidFill>
                  <a:srgbClr val="000000"/>
                </a:solidFill>
                <a:effectLst/>
                <a:latin typeface="Roboto"/>
              </a:rPr>
              <a:t>Perugino</a:t>
            </a:r>
            <a:r>
              <a:rPr lang="es-ES" b="0" i="0" dirty="0">
                <a:solidFill>
                  <a:srgbClr val="000000"/>
                </a:solidFill>
                <a:effectLst/>
                <a:latin typeface="Roboto"/>
              </a:rPr>
              <a:t>, Botticelli, </a:t>
            </a:r>
            <a:r>
              <a:rPr lang="es-ES" b="0" i="0" dirty="0" err="1">
                <a:solidFill>
                  <a:srgbClr val="000000"/>
                </a:solidFill>
                <a:effectLst/>
                <a:latin typeface="Roboto"/>
              </a:rPr>
              <a:t>Cosimo</a:t>
            </a:r>
            <a:r>
              <a:rPr lang="es-ES" b="0" i="0" dirty="0">
                <a:solidFill>
                  <a:srgbClr val="000000"/>
                </a:solidFill>
                <a:effectLst/>
                <a:latin typeface="Roboto"/>
              </a:rPr>
              <a:t> Rosselli y </a:t>
            </a:r>
            <a:r>
              <a:rPr lang="es-ES" b="0" i="0" dirty="0" err="1">
                <a:solidFill>
                  <a:srgbClr val="000000"/>
                </a:solidFill>
                <a:effectLst/>
                <a:latin typeface="Roboto"/>
              </a:rPr>
              <a:t>Ghirlandaio</a:t>
            </a:r>
            <a:r>
              <a:rPr lang="es-ES" b="0" i="0" dirty="0">
                <a:solidFill>
                  <a:srgbClr val="000000"/>
                </a:solidFill>
                <a:effectLst/>
                <a:latin typeface="Roboto"/>
              </a:rPr>
              <a:t>) que fueron comisionados por el Papa Sixto IV para decorar las paredes de la Capilla Sixtina por sugerencia de </a:t>
            </a:r>
            <a:r>
              <a:rPr lang="es-ES" b="0" i="0" dirty="0" err="1">
                <a:solidFill>
                  <a:srgbClr val="000000"/>
                </a:solidFill>
                <a:effectLst/>
                <a:latin typeface="Roboto"/>
              </a:rPr>
              <a:t>Perugino</a:t>
            </a:r>
            <a:r>
              <a:rPr lang="es-ES" b="0" i="0" dirty="0">
                <a:solidFill>
                  <a:srgbClr val="000000"/>
                </a:solidFill>
                <a:effectLst/>
                <a:latin typeface="Roboto"/>
              </a:rPr>
              <a:t>. </a:t>
            </a:r>
          </a:p>
          <a:p>
            <a:r>
              <a:rPr lang="es-ES" b="0" i="0" dirty="0">
                <a:solidFill>
                  <a:srgbClr val="000000"/>
                </a:solidFill>
                <a:effectLst/>
                <a:latin typeface="Roboto"/>
              </a:rPr>
              <a:t>Vasari insinúa que fue Sixto IV quien convocó a </a:t>
            </a:r>
            <a:r>
              <a:rPr lang="es-ES" b="0" i="0" dirty="0" err="1">
                <a:solidFill>
                  <a:srgbClr val="000000"/>
                </a:solidFill>
                <a:effectLst/>
                <a:latin typeface="Roboto"/>
              </a:rPr>
              <a:t>Signorelli</a:t>
            </a:r>
            <a:r>
              <a:rPr lang="es-ES" b="0" i="0" dirty="0">
                <a:solidFill>
                  <a:srgbClr val="000000"/>
                </a:solidFill>
                <a:effectLst/>
                <a:latin typeface="Roboto"/>
              </a:rPr>
              <a:t> para trabajar en competencia con los otros pintores en la capilla de su palacio. </a:t>
            </a:r>
          </a:p>
          <a:p>
            <a:r>
              <a:rPr lang="es-ES" b="0" i="0" dirty="0">
                <a:solidFill>
                  <a:srgbClr val="000000"/>
                </a:solidFill>
                <a:effectLst/>
                <a:latin typeface="Roboto"/>
              </a:rPr>
              <a:t>Vasari atribuyó el fresco que contiene las últimas escenas de la vida de Moisés a Luca </a:t>
            </a:r>
            <a:r>
              <a:rPr lang="es-ES" b="0" i="0" dirty="0" err="1">
                <a:solidFill>
                  <a:srgbClr val="000000"/>
                </a:solidFill>
                <a:effectLst/>
                <a:latin typeface="Roboto"/>
              </a:rPr>
              <a:t>Signorelli</a:t>
            </a:r>
            <a:r>
              <a:rPr lang="es-ES" b="0" i="0" dirty="0">
                <a:solidFill>
                  <a:srgbClr val="000000"/>
                </a:solidFill>
                <a:effectLst/>
                <a:latin typeface="Roboto"/>
              </a:rPr>
              <a:t> y Bartolomeo </a:t>
            </a:r>
            <a:r>
              <a:rPr lang="es-ES" b="0" i="0" dirty="0" err="1">
                <a:solidFill>
                  <a:srgbClr val="000000"/>
                </a:solidFill>
                <a:effectLst/>
                <a:latin typeface="Roboto"/>
              </a:rPr>
              <a:t>della</a:t>
            </a:r>
            <a:r>
              <a:rPr lang="es-ES" b="0" i="0" dirty="0">
                <a:solidFill>
                  <a:srgbClr val="000000"/>
                </a:solidFill>
                <a:effectLst/>
                <a:latin typeface="Roboto"/>
              </a:rPr>
              <a:t> </a:t>
            </a:r>
            <a:r>
              <a:rPr lang="es-ES" b="0" i="0" dirty="0" err="1">
                <a:solidFill>
                  <a:srgbClr val="000000"/>
                </a:solidFill>
                <a:effectLst/>
                <a:latin typeface="Roboto"/>
              </a:rPr>
              <a:t>Gatta</a:t>
            </a:r>
            <a:r>
              <a:rPr lang="es-ES" b="0" i="0" dirty="0">
                <a:solidFill>
                  <a:srgbClr val="000000"/>
                </a:solidFill>
                <a:effectLst/>
                <a:latin typeface="Roboto"/>
              </a:rPr>
              <a:t>. </a:t>
            </a:r>
          </a:p>
          <a:p>
            <a:r>
              <a:rPr lang="es-ES" b="0" i="0" dirty="0">
                <a:solidFill>
                  <a:srgbClr val="000000"/>
                </a:solidFill>
                <a:effectLst/>
                <a:latin typeface="Roboto"/>
              </a:rPr>
              <a:t>Sin embargo, la cuestión de la autoría de este cuadro sigue sin resolverse. </a:t>
            </a:r>
            <a:endParaRPr lang="es-ES" dirty="0"/>
          </a:p>
        </p:txBody>
      </p:sp>
    </p:spTree>
    <p:extLst>
      <p:ext uri="{BB962C8B-B14F-4D97-AF65-F5344CB8AC3E}">
        <p14:creationId xmlns:p14="http://schemas.microsoft.com/office/powerpoint/2010/main" val="1212496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11194472" cy="705533"/>
          </a:xfrm>
        </p:spPr>
        <p:txBody>
          <a:bodyPr anchor="t">
            <a:normAutofit/>
          </a:bodyPr>
          <a:lstStyle/>
          <a:p>
            <a:pPr algn="ctr"/>
            <a:r>
              <a:rPr lang="es-ES" sz="2800" dirty="0"/>
              <a:t>1481 - 1482. </a:t>
            </a:r>
            <a:r>
              <a:rPr lang="es-ES" sz="2800" dirty="0" err="1"/>
              <a:t>Signorelli</a:t>
            </a:r>
            <a:r>
              <a:rPr lang="es-ES" sz="2800" dirty="0"/>
              <a:t>. Muro Izquierdo. Capilla Sixtina.</a:t>
            </a:r>
          </a:p>
        </p:txBody>
      </p:sp>
      <p:pic>
        <p:nvPicPr>
          <p:cNvPr id="4" name="Imagen 3">
            <a:extLst>
              <a:ext uri="{FF2B5EF4-FFF2-40B4-BE49-F238E27FC236}">
                <a16:creationId xmlns:a16="http://schemas.microsoft.com/office/drawing/2014/main" id="{B021AD8F-310B-415C-AE1C-9364F28E3B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0658"/>
            <a:ext cx="12192000" cy="5787342"/>
          </a:xfrm>
          <a:prstGeom prst="rect">
            <a:avLst/>
          </a:prstGeom>
        </p:spPr>
      </p:pic>
    </p:spTree>
    <p:extLst>
      <p:ext uri="{BB962C8B-B14F-4D97-AF65-F5344CB8AC3E}">
        <p14:creationId xmlns:p14="http://schemas.microsoft.com/office/powerpoint/2010/main" val="3268005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277091" y="365125"/>
            <a:ext cx="2382982" cy="6132657"/>
          </a:xfrm>
        </p:spPr>
        <p:txBody>
          <a:bodyPr anchor="t">
            <a:normAutofit/>
          </a:bodyPr>
          <a:lstStyle/>
          <a:p>
            <a:r>
              <a:rPr lang="es-ES" sz="2800" dirty="0"/>
              <a:t>1481 - 1482. </a:t>
            </a:r>
            <a:r>
              <a:rPr lang="es-ES" sz="2800" dirty="0" err="1"/>
              <a:t>Signorelli</a:t>
            </a:r>
            <a:r>
              <a:rPr lang="es-ES" sz="2800" dirty="0"/>
              <a:t>. Testamento y muerte de Moisés. Muro Izquierdo. Capilla Sixtina.</a:t>
            </a:r>
          </a:p>
        </p:txBody>
      </p:sp>
      <p:pic>
        <p:nvPicPr>
          <p:cNvPr id="4" name="Imagen 3">
            <a:extLst>
              <a:ext uri="{FF2B5EF4-FFF2-40B4-BE49-F238E27FC236}">
                <a16:creationId xmlns:a16="http://schemas.microsoft.com/office/drawing/2014/main" id="{4EA256C3-2F40-467E-969C-56C5F4943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040" y="362671"/>
            <a:ext cx="9428960" cy="6132657"/>
          </a:xfrm>
          <a:prstGeom prst="rect">
            <a:avLst/>
          </a:prstGeom>
        </p:spPr>
      </p:pic>
    </p:spTree>
    <p:extLst>
      <p:ext uri="{BB962C8B-B14F-4D97-AF65-F5344CB8AC3E}">
        <p14:creationId xmlns:p14="http://schemas.microsoft.com/office/powerpoint/2010/main" val="3352671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endParaRPr lang="es-ES" sz="2800" dirty="0"/>
          </a:p>
        </p:txBody>
      </p:sp>
    </p:spTree>
    <p:extLst>
      <p:ext uri="{BB962C8B-B14F-4D97-AF65-F5344CB8AC3E}">
        <p14:creationId xmlns:p14="http://schemas.microsoft.com/office/powerpoint/2010/main" val="2861579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680363" cy="6132657"/>
          </a:xfrm>
        </p:spPr>
        <p:txBody>
          <a:bodyPr anchor="t">
            <a:normAutofit/>
          </a:bodyPr>
          <a:lstStyle/>
          <a:p>
            <a:r>
              <a:rPr lang="it-IT" sz="2800" b="1" dirty="0"/>
              <a:t>1484. Signorelli. Virgen con Santos. Museo dell'Opera Duomo, Perugia.</a:t>
            </a:r>
            <a:br>
              <a:rPr lang="it-IT" sz="2800" dirty="0"/>
            </a:br>
            <a:r>
              <a:rPr lang="es-ES" sz="2400" b="0" i="0" dirty="0">
                <a:solidFill>
                  <a:srgbClr val="000000"/>
                </a:solidFill>
                <a:effectLst/>
                <a:latin typeface="+mn-lt"/>
              </a:rPr>
              <a:t>En este retablo mayor de Luca </a:t>
            </a:r>
            <a:r>
              <a:rPr lang="es-ES" sz="2400" b="0" i="0" dirty="0" err="1">
                <a:solidFill>
                  <a:srgbClr val="000000"/>
                </a:solidFill>
                <a:effectLst/>
                <a:latin typeface="+mn-lt"/>
              </a:rPr>
              <a:t>Signorelli</a:t>
            </a:r>
            <a:r>
              <a:rPr lang="es-ES" sz="2400" b="0" i="0" dirty="0">
                <a:solidFill>
                  <a:srgbClr val="000000"/>
                </a:solidFill>
                <a:effectLst/>
                <a:latin typeface="+mn-lt"/>
              </a:rPr>
              <a:t>, la Virgen y el Niño entronizados está acompañada por cuatro santos, dos de los cuales se colocan sobre la base que sostiene su trono. Un ángel que toca el laúd, sentado debajo de la Virgen, afina intensamente su instrumento. Debajo, un vidrio transparente con flores proyecta una sombra, revelando la fuente de luz desde la izquierda.</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San Juan Bautista.</a:t>
            </a:r>
            <a:br>
              <a:rPr lang="es-ES" sz="2400" b="0" i="0" dirty="0">
                <a:solidFill>
                  <a:srgbClr val="000000"/>
                </a:solidFill>
                <a:effectLst/>
                <a:latin typeface="+mn-lt"/>
              </a:rPr>
            </a:br>
            <a:r>
              <a:rPr lang="es-ES" sz="2400" b="0" i="0" dirty="0">
                <a:solidFill>
                  <a:srgbClr val="000000"/>
                </a:solidFill>
                <a:effectLst/>
                <a:latin typeface="+mn-lt"/>
              </a:rPr>
              <a:t>San Jerónimo.</a:t>
            </a:r>
            <a:endParaRPr lang="es-ES" sz="2800" dirty="0">
              <a:latin typeface="+mn-lt"/>
            </a:endParaRPr>
          </a:p>
        </p:txBody>
      </p:sp>
      <p:pic>
        <p:nvPicPr>
          <p:cNvPr id="4" name="Imagen 3">
            <a:extLst>
              <a:ext uri="{FF2B5EF4-FFF2-40B4-BE49-F238E27FC236}">
                <a16:creationId xmlns:a16="http://schemas.microsoft.com/office/drawing/2014/main" id="{E4BE9768-AB03-41DA-988D-4B02ED0F2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9469" y="0"/>
            <a:ext cx="5922531" cy="6858000"/>
          </a:xfrm>
          <a:prstGeom prst="rect">
            <a:avLst/>
          </a:prstGeom>
        </p:spPr>
      </p:pic>
    </p:spTree>
    <p:extLst>
      <p:ext uri="{BB962C8B-B14F-4D97-AF65-F5344CB8AC3E}">
        <p14:creationId xmlns:p14="http://schemas.microsoft.com/office/powerpoint/2010/main" val="3124210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6"/>
            <a:ext cx="11526981" cy="867930"/>
          </a:xfrm>
        </p:spPr>
        <p:txBody>
          <a:bodyPr anchor="t">
            <a:normAutofit/>
          </a:bodyPr>
          <a:lstStyle/>
          <a:p>
            <a:pPr algn="ctr"/>
            <a:r>
              <a:rPr lang="es-ES" sz="2800" dirty="0"/>
              <a:t>1485 - 1490. </a:t>
            </a:r>
            <a:r>
              <a:rPr lang="es-ES" sz="2800" dirty="0" err="1"/>
              <a:t>Signorelli</a:t>
            </a:r>
            <a:r>
              <a:rPr lang="es-ES" sz="2800" dirty="0"/>
              <a:t>. Nacimiento de San Juan. Museo del Louvre.</a:t>
            </a:r>
          </a:p>
        </p:txBody>
      </p:sp>
      <p:pic>
        <p:nvPicPr>
          <p:cNvPr id="4" name="Imagen 3">
            <a:extLst>
              <a:ext uri="{FF2B5EF4-FFF2-40B4-BE49-F238E27FC236}">
                <a16:creationId xmlns:a16="http://schemas.microsoft.com/office/drawing/2014/main" id="{0040DDFE-29A3-4BB7-90DD-A40CA5CC8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0364"/>
            <a:ext cx="12192000" cy="5246127"/>
          </a:xfrm>
          <a:prstGeom prst="rect">
            <a:avLst/>
          </a:prstGeom>
        </p:spPr>
      </p:pic>
    </p:spTree>
    <p:extLst>
      <p:ext uri="{BB962C8B-B14F-4D97-AF65-F5344CB8AC3E}">
        <p14:creationId xmlns:p14="http://schemas.microsoft.com/office/powerpoint/2010/main" val="1220933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4336472" cy="6132657"/>
          </a:xfrm>
        </p:spPr>
        <p:txBody>
          <a:bodyPr anchor="t">
            <a:normAutofit/>
          </a:bodyPr>
          <a:lstStyle/>
          <a:p>
            <a:r>
              <a:rPr lang="it-IT" sz="2800" dirty="0"/>
              <a:t>1487 - 1488. Signorelli. Sagrada Familia. Galleria degli Uffizi, Florencia.</a:t>
            </a:r>
            <a:endParaRPr lang="es-ES" sz="2800" dirty="0"/>
          </a:p>
        </p:txBody>
      </p:sp>
      <p:pic>
        <p:nvPicPr>
          <p:cNvPr id="4" name="Imagen 3">
            <a:extLst>
              <a:ext uri="{FF2B5EF4-FFF2-40B4-BE49-F238E27FC236}">
                <a16:creationId xmlns:a16="http://schemas.microsoft.com/office/drawing/2014/main" id="{4649ACDF-F4B0-45FE-815E-B8BE56A56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7778" y="0"/>
            <a:ext cx="6932659" cy="6858000"/>
          </a:xfrm>
          <a:prstGeom prst="rect">
            <a:avLst/>
          </a:prstGeom>
        </p:spPr>
      </p:pic>
    </p:spTree>
    <p:extLst>
      <p:ext uri="{BB962C8B-B14F-4D97-AF65-F5344CB8AC3E}">
        <p14:creationId xmlns:p14="http://schemas.microsoft.com/office/powerpoint/2010/main" val="2485348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2555133" cy="6132657"/>
          </a:xfrm>
        </p:spPr>
        <p:txBody>
          <a:bodyPr anchor="t">
            <a:normAutofit/>
          </a:bodyPr>
          <a:lstStyle/>
          <a:p>
            <a:r>
              <a:rPr lang="it-IT" sz="2800" dirty="0"/>
              <a:t>1490. </a:t>
            </a:r>
            <a:br>
              <a:rPr lang="it-IT" sz="2800" dirty="0"/>
            </a:br>
            <a:r>
              <a:rPr lang="it-IT" sz="2800" dirty="0"/>
              <a:t>Luca Signorelli. Pan. </a:t>
            </a:r>
            <a:br>
              <a:rPr lang="it-IT" sz="2800" dirty="0"/>
            </a:br>
            <a:r>
              <a:rPr lang="it-IT" sz="2800" dirty="0"/>
              <a:t>Museo Bode, Berlín.</a:t>
            </a:r>
            <a:endParaRPr lang="es-ES" sz="2800" dirty="0"/>
          </a:p>
        </p:txBody>
      </p:sp>
      <p:pic>
        <p:nvPicPr>
          <p:cNvPr id="5" name="Imagen 4">
            <a:extLst>
              <a:ext uri="{FF2B5EF4-FFF2-40B4-BE49-F238E27FC236}">
                <a16:creationId xmlns:a16="http://schemas.microsoft.com/office/drawing/2014/main" id="{CE5E4EE4-AB51-4C2F-9210-EDF7D672CB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0770" y="0"/>
            <a:ext cx="9221230" cy="6858000"/>
          </a:xfrm>
          <a:prstGeom prst="rect">
            <a:avLst/>
          </a:prstGeom>
        </p:spPr>
      </p:pic>
    </p:spTree>
    <p:extLst>
      <p:ext uri="{BB962C8B-B14F-4D97-AF65-F5344CB8AC3E}">
        <p14:creationId xmlns:p14="http://schemas.microsoft.com/office/powerpoint/2010/main" val="2389103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11443854" cy="1006475"/>
          </a:xfrm>
        </p:spPr>
        <p:txBody>
          <a:bodyPr anchor="t">
            <a:normAutofit/>
          </a:bodyPr>
          <a:lstStyle/>
          <a:p>
            <a:pPr algn="ctr"/>
            <a:r>
              <a:rPr lang="es-ES" sz="2800" dirty="0"/>
              <a:t>1490. </a:t>
            </a:r>
            <a:r>
              <a:rPr lang="es-ES" sz="2800" dirty="0" err="1"/>
              <a:t>Signorelli</a:t>
            </a:r>
            <a:r>
              <a:rPr lang="es-ES" sz="2800" dirty="0"/>
              <a:t>. Martirio de Santa Catalina. </a:t>
            </a:r>
            <a:br>
              <a:rPr lang="es-ES" sz="2800" dirty="0"/>
            </a:br>
            <a:r>
              <a:rPr lang="es-ES" sz="2800" dirty="0"/>
              <a:t>The Clark Art </a:t>
            </a:r>
            <a:r>
              <a:rPr lang="es-ES" sz="2800" dirty="0" err="1"/>
              <a:t>Institute</a:t>
            </a:r>
            <a:r>
              <a:rPr lang="es-ES" sz="2800" dirty="0"/>
              <a:t>, </a:t>
            </a:r>
            <a:r>
              <a:rPr lang="es-ES" sz="2800" dirty="0" err="1"/>
              <a:t>Willianstown</a:t>
            </a:r>
            <a:r>
              <a:rPr lang="es-ES" sz="2800" dirty="0"/>
              <a:t>.</a:t>
            </a:r>
          </a:p>
        </p:txBody>
      </p:sp>
      <p:pic>
        <p:nvPicPr>
          <p:cNvPr id="4" name="Imagen 3">
            <a:extLst>
              <a:ext uri="{FF2B5EF4-FFF2-40B4-BE49-F238E27FC236}">
                <a16:creationId xmlns:a16="http://schemas.microsoft.com/office/drawing/2014/main" id="{193491EE-79AF-4413-BA30-8D3DE1F21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69673"/>
            <a:ext cx="12163820" cy="3588327"/>
          </a:xfrm>
          <a:prstGeom prst="rect">
            <a:avLst/>
          </a:prstGeom>
        </p:spPr>
      </p:pic>
    </p:spTree>
    <p:extLst>
      <p:ext uri="{BB962C8B-B14F-4D97-AF65-F5344CB8AC3E}">
        <p14:creationId xmlns:p14="http://schemas.microsoft.com/office/powerpoint/2010/main" val="1605558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11319163" cy="539365"/>
          </a:xfrm>
        </p:spPr>
        <p:txBody>
          <a:bodyPr anchor="t">
            <a:normAutofit/>
          </a:bodyPr>
          <a:lstStyle/>
          <a:p>
            <a:pPr algn="ctr"/>
            <a:r>
              <a:rPr lang="es-ES" sz="2800" dirty="0"/>
              <a:t>1490. </a:t>
            </a:r>
            <a:r>
              <a:rPr lang="es-ES" sz="2800" dirty="0" err="1"/>
              <a:t>Signorelli</a:t>
            </a:r>
            <a:r>
              <a:rPr lang="es-ES" sz="2800" dirty="0"/>
              <a:t>. San Joaquín y Santa Ana. Colección privada.</a:t>
            </a:r>
          </a:p>
        </p:txBody>
      </p:sp>
      <p:pic>
        <p:nvPicPr>
          <p:cNvPr id="4" name="Imagen 3">
            <a:extLst>
              <a:ext uri="{FF2B5EF4-FFF2-40B4-BE49-F238E27FC236}">
                <a16:creationId xmlns:a16="http://schemas.microsoft.com/office/drawing/2014/main" id="{761A146D-4749-4D0E-A726-A3F82C853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545" y="904490"/>
            <a:ext cx="11152909" cy="5953510"/>
          </a:xfrm>
          <a:prstGeom prst="rect">
            <a:avLst/>
          </a:prstGeom>
        </p:spPr>
      </p:pic>
    </p:spTree>
    <p:extLst>
      <p:ext uri="{BB962C8B-B14F-4D97-AF65-F5344CB8AC3E}">
        <p14:creationId xmlns:p14="http://schemas.microsoft.com/office/powerpoint/2010/main" val="2725425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11152908" cy="434447"/>
          </a:xfrm>
        </p:spPr>
        <p:txBody>
          <a:bodyPr anchor="t">
            <a:normAutofit fontScale="90000"/>
          </a:bodyPr>
          <a:lstStyle/>
          <a:p>
            <a:pPr algn="ctr"/>
            <a:r>
              <a:rPr lang="es-ES" sz="2800" dirty="0"/>
              <a:t>1490. </a:t>
            </a:r>
            <a:r>
              <a:rPr lang="es-ES" sz="2800" dirty="0" err="1"/>
              <a:t>Signorelli</a:t>
            </a:r>
            <a:r>
              <a:rPr lang="es-ES" sz="2800" dirty="0"/>
              <a:t>. Nacimiento de la Virgen. Colección privada.</a:t>
            </a:r>
          </a:p>
        </p:txBody>
      </p:sp>
      <p:pic>
        <p:nvPicPr>
          <p:cNvPr id="4" name="Imagen 3">
            <a:extLst>
              <a:ext uri="{FF2B5EF4-FFF2-40B4-BE49-F238E27FC236}">
                <a16:creationId xmlns:a16="http://schemas.microsoft.com/office/drawing/2014/main" id="{EF928E47-F204-4ECE-A933-74B0C62603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 y="799572"/>
            <a:ext cx="11319164" cy="6058428"/>
          </a:xfrm>
          <a:prstGeom prst="rect">
            <a:avLst/>
          </a:prstGeom>
        </p:spPr>
      </p:pic>
    </p:spTree>
    <p:extLst>
      <p:ext uri="{BB962C8B-B14F-4D97-AF65-F5344CB8AC3E}">
        <p14:creationId xmlns:p14="http://schemas.microsoft.com/office/powerpoint/2010/main" val="2961445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571999" cy="6132657"/>
          </a:xfrm>
        </p:spPr>
        <p:txBody>
          <a:bodyPr anchor="t">
            <a:normAutofit/>
          </a:bodyPr>
          <a:lstStyle/>
          <a:p>
            <a:r>
              <a:rPr lang="it-IT" sz="2800" dirty="0"/>
              <a:t>1490 - 1492. Signorelli. Sagrada Familia con Santa. Palazzo Pitti, Florencia.</a:t>
            </a:r>
            <a:endParaRPr lang="es-ES" sz="2800" dirty="0"/>
          </a:p>
        </p:txBody>
      </p:sp>
      <p:pic>
        <p:nvPicPr>
          <p:cNvPr id="4" name="Imagen 3">
            <a:extLst>
              <a:ext uri="{FF2B5EF4-FFF2-40B4-BE49-F238E27FC236}">
                <a16:creationId xmlns:a16="http://schemas.microsoft.com/office/drawing/2014/main" id="{8FE9223A-5DA4-4E8B-8B68-A04A606194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3426" y="0"/>
            <a:ext cx="6878574" cy="6858000"/>
          </a:xfrm>
          <a:prstGeom prst="rect">
            <a:avLst/>
          </a:prstGeom>
        </p:spPr>
      </p:pic>
    </p:spTree>
    <p:extLst>
      <p:ext uri="{BB962C8B-B14F-4D97-AF65-F5344CB8AC3E}">
        <p14:creationId xmlns:p14="http://schemas.microsoft.com/office/powerpoint/2010/main" val="761698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4544290" cy="6132657"/>
          </a:xfrm>
        </p:spPr>
        <p:txBody>
          <a:bodyPr anchor="t">
            <a:normAutofit/>
          </a:bodyPr>
          <a:lstStyle/>
          <a:p>
            <a:r>
              <a:rPr lang="es-ES" sz="2800" dirty="0"/>
              <a:t>1492 - 1493. </a:t>
            </a:r>
            <a:r>
              <a:rPr lang="es-ES" sz="2800" dirty="0" err="1"/>
              <a:t>Signorelli</a:t>
            </a:r>
            <a:r>
              <a:rPr lang="es-ES" sz="2800" dirty="0"/>
              <a:t>. Virgen San Jerónimo y San Bernardo. </a:t>
            </a:r>
            <a:r>
              <a:rPr lang="es-ES" sz="2800" dirty="0" err="1"/>
              <a:t>Galleria</a:t>
            </a:r>
            <a:r>
              <a:rPr lang="es-ES" sz="2800" dirty="0"/>
              <a:t> Corsini, Florencia.</a:t>
            </a:r>
          </a:p>
        </p:txBody>
      </p:sp>
      <p:pic>
        <p:nvPicPr>
          <p:cNvPr id="4" name="Imagen 3">
            <a:extLst>
              <a:ext uri="{FF2B5EF4-FFF2-40B4-BE49-F238E27FC236}">
                <a16:creationId xmlns:a16="http://schemas.microsoft.com/office/drawing/2014/main" id="{A7399347-3185-40FF-B249-2B8C98DB3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6845" y="0"/>
            <a:ext cx="6894928" cy="6858000"/>
          </a:xfrm>
          <a:prstGeom prst="rect">
            <a:avLst/>
          </a:prstGeom>
        </p:spPr>
      </p:pic>
    </p:spTree>
    <p:extLst>
      <p:ext uri="{BB962C8B-B14F-4D97-AF65-F5344CB8AC3E}">
        <p14:creationId xmlns:p14="http://schemas.microsoft.com/office/powerpoint/2010/main" val="3468297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7093527" cy="6132657"/>
          </a:xfrm>
        </p:spPr>
        <p:txBody>
          <a:bodyPr anchor="t">
            <a:normAutofit/>
          </a:bodyPr>
          <a:lstStyle/>
          <a:p>
            <a:r>
              <a:rPr lang="es-ES" sz="2800" dirty="0"/>
              <a:t>1492. </a:t>
            </a:r>
            <a:r>
              <a:rPr lang="es-ES" sz="2800" dirty="0" err="1"/>
              <a:t>Signorelli</a:t>
            </a:r>
            <a:r>
              <a:rPr lang="es-ES" sz="2800" dirty="0"/>
              <a:t>. Retrato de un hombre mayor. Staatliche </a:t>
            </a:r>
            <a:r>
              <a:rPr lang="es-ES" sz="2800" dirty="0" err="1"/>
              <a:t>Museen</a:t>
            </a:r>
            <a:r>
              <a:rPr lang="es-ES" sz="2800" dirty="0"/>
              <a:t>, Berlín.</a:t>
            </a:r>
          </a:p>
        </p:txBody>
      </p:sp>
      <p:pic>
        <p:nvPicPr>
          <p:cNvPr id="4" name="Imagen 3">
            <a:extLst>
              <a:ext uri="{FF2B5EF4-FFF2-40B4-BE49-F238E27FC236}">
                <a16:creationId xmlns:a16="http://schemas.microsoft.com/office/drawing/2014/main" id="{043374FA-58B7-4676-A866-3D9BDEBBD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1711" y="0"/>
            <a:ext cx="4410289" cy="6858000"/>
          </a:xfrm>
          <a:prstGeom prst="rect">
            <a:avLst/>
          </a:prstGeom>
        </p:spPr>
      </p:pic>
    </p:spTree>
    <p:extLst>
      <p:ext uri="{BB962C8B-B14F-4D97-AF65-F5344CB8AC3E}">
        <p14:creationId xmlns:p14="http://schemas.microsoft.com/office/powerpoint/2010/main" val="2018247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8007927" cy="6132657"/>
          </a:xfrm>
        </p:spPr>
        <p:txBody>
          <a:bodyPr anchor="t">
            <a:normAutofit/>
          </a:bodyPr>
          <a:lstStyle/>
          <a:p>
            <a:r>
              <a:rPr lang="es-ES" sz="2800" b="1" dirty="0"/>
              <a:t>1498. </a:t>
            </a:r>
            <a:r>
              <a:rPr lang="es-ES" sz="2800" b="1" dirty="0" err="1"/>
              <a:t>Signorelli</a:t>
            </a:r>
            <a:r>
              <a:rPr lang="es-ES" sz="2800" b="1" dirty="0"/>
              <a:t>. Altar de San Agustín, panel izquierdo. Staatliche </a:t>
            </a:r>
            <a:r>
              <a:rPr lang="es-ES" sz="2800" b="1" dirty="0" err="1"/>
              <a:t>Museen</a:t>
            </a:r>
            <a:r>
              <a:rPr lang="es-ES" sz="2800" b="1" dirty="0"/>
              <a:t>, Berlín.</a:t>
            </a:r>
            <a:br>
              <a:rPr lang="es-ES" sz="2800" dirty="0"/>
            </a:br>
            <a:br>
              <a:rPr lang="es-ES" sz="2800" dirty="0"/>
            </a:br>
            <a:r>
              <a:rPr lang="es-ES" sz="2400" b="0" i="0" dirty="0">
                <a:solidFill>
                  <a:srgbClr val="000000"/>
                </a:solidFill>
                <a:effectLst/>
                <a:latin typeface="+mn-lt"/>
              </a:rPr>
              <a:t>En 1498 Luca </a:t>
            </a:r>
            <a:r>
              <a:rPr lang="es-ES" sz="2400" b="0" i="0" dirty="0" err="1">
                <a:solidFill>
                  <a:srgbClr val="000000"/>
                </a:solidFill>
                <a:effectLst/>
                <a:latin typeface="+mn-lt"/>
              </a:rPr>
              <a:t>Signorelli</a:t>
            </a:r>
            <a:r>
              <a:rPr lang="es-ES" sz="2400" b="0" i="0" dirty="0">
                <a:solidFill>
                  <a:srgbClr val="000000"/>
                </a:solidFill>
                <a:effectLst/>
                <a:latin typeface="+mn-lt"/>
              </a:rPr>
              <a:t> ejecutó un gran retablo para la Capilla </a:t>
            </a:r>
            <a:r>
              <a:rPr lang="es-ES" sz="2400" b="0" i="0" dirty="0" err="1">
                <a:solidFill>
                  <a:srgbClr val="000000"/>
                </a:solidFill>
                <a:effectLst/>
                <a:latin typeface="+mn-lt"/>
              </a:rPr>
              <a:t>Bichi</a:t>
            </a:r>
            <a:r>
              <a:rPr lang="es-ES" sz="2400" b="0" i="0" dirty="0">
                <a:solidFill>
                  <a:srgbClr val="000000"/>
                </a:solidFill>
                <a:effectLst/>
                <a:latin typeface="+mn-lt"/>
              </a:rPr>
              <a:t> en la iglesia de </a:t>
            </a:r>
            <a:r>
              <a:rPr lang="es-ES" sz="2400" b="0" i="0" dirty="0" err="1">
                <a:solidFill>
                  <a:srgbClr val="000000"/>
                </a:solidFill>
                <a:effectLst/>
                <a:latin typeface="+mn-lt"/>
              </a:rPr>
              <a:t>Sant'Agostino</a:t>
            </a:r>
            <a:r>
              <a:rPr lang="es-ES" sz="2400" b="0" i="0" dirty="0">
                <a:solidFill>
                  <a:srgbClr val="000000"/>
                </a:solidFill>
                <a:effectLst/>
                <a:latin typeface="+mn-lt"/>
              </a:rPr>
              <a:t>, Siena. Dos alas, ahora en la Staatliche </a:t>
            </a:r>
            <a:r>
              <a:rPr lang="es-ES" sz="2400" b="0" i="0" dirty="0" err="1">
                <a:solidFill>
                  <a:srgbClr val="000000"/>
                </a:solidFill>
                <a:effectLst/>
                <a:latin typeface="+mn-lt"/>
              </a:rPr>
              <a:t>Museen</a:t>
            </a:r>
            <a:r>
              <a:rPr lang="es-ES" sz="2400" b="0" i="0" dirty="0">
                <a:solidFill>
                  <a:srgbClr val="000000"/>
                </a:solidFill>
                <a:effectLst/>
                <a:latin typeface="+mn-lt"/>
              </a:rPr>
              <a:t>, Berlín, flanqueaban una estatua de San Cristóbal atribuida a Francesco di Giorgio Martini (Musée du Louvre, París). La predela ahora se divide entre varios museos. El ala izquierda del retablo representa a santa Catalina de Siena, Magdalena y san Jerónimo arrodillado.</a:t>
            </a:r>
            <a:endParaRPr lang="es-ES" sz="2800" dirty="0">
              <a:latin typeface="+mn-lt"/>
            </a:endParaRPr>
          </a:p>
        </p:txBody>
      </p:sp>
      <p:pic>
        <p:nvPicPr>
          <p:cNvPr id="4" name="Imagen 3">
            <a:extLst>
              <a:ext uri="{FF2B5EF4-FFF2-40B4-BE49-F238E27FC236}">
                <a16:creationId xmlns:a16="http://schemas.microsoft.com/office/drawing/2014/main" id="{A025351B-9786-4301-B4E8-E5C0A3AFA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0655" y="74579"/>
            <a:ext cx="3491345" cy="6783422"/>
          </a:xfrm>
          <a:prstGeom prst="rect">
            <a:avLst/>
          </a:prstGeom>
        </p:spPr>
      </p:pic>
    </p:spTree>
    <p:extLst>
      <p:ext uri="{BB962C8B-B14F-4D97-AF65-F5344CB8AC3E}">
        <p14:creationId xmlns:p14="http://schemas.microsoft.com/office/powerpoint/2010/main" val="2730503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8188035" cy="6132657"/>
          </a:xfrm>
        </p:spPr>
        <p:txBody>
          <a:bodyPr anchor="t">
            <a:normAutofit/>
          </a:bodyPr>
          <a:lstStyle/>
          <a:p>
            <a:r>
              <a:rPr lang="es-ES" sz="2800" b="1" dirty="0"/>
              <a:t>1498. </a:t>
            </a:r>
            <a:r>
              <a:rPr lang="es-ES" sz="2800" b="1" dirty="0" err="1"/>
              <a:t>Signorelli</a:t>
            </a:r>
            <a:r>
              <a:rPr lang="es-ES" sz="2800" b="1" dirty="0"/>
              <a:t>. Altar de San Agustín, panel derecho. Staatliche </a:t>
            </a:r>
            <a:r>
              <a:rPr lang="es-ES" sz="2800" b="1" dirty="0" err="1"/>
              <a:t>Museen</a:t>
            </a:r>
            <a:r>
              <a:rPr lang="es-ES" sz="2800" b="1" dirty="0"/>
              <a:t>, Berlín.</a:t>
            </a:r>
            <a:br>
              <a:rPr lang="es-ES" sz="2800" dirty="0"/>
            </a:br>
            <a:br>
              <a:rPr lang="es-ES" sz="2800" dirty="0"/>
            </a:br>
            <a:r>
              <a:rPr lang="es-ES" sz="2400" b="0" i="0" dirty="0">
                <a:solidFill>
                  <a:srgbClr val="000000"/>
                </a:solidFill>
                <a:effectLst/>
                <a:latin typeface="+mn-lt"/>
              </a:rPr>
              <a:t>El ala derecha del retablo representa a San Agustín, Catalina de Alejandría y Antonio de Padua arrodillado.</a:t>
            </a:r>
            <a:endParaRPr lang="es-ES" sz="2800" dirty="0">
              <a:latin typeface="+mn-lt"/>
            </a:endParaRPr>
          </a:p>
        </p:txBody>
      </p:sp>
      <p:pic>
        <p:nvPicPr>
          <p:cNvPr id="4" name="Imagen 3">
            <a:extLst>
              <a:ext uri="{FF2B5EF4-FFF2-40B4-BE49-F238E27FC236}">
                <a16:creationId xmlns:a16="http://schemas.microsoft.com/office/drawing/2014/main" id="{8B94A34C-585C-40D6-92C2-1E0A25C01B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3672" y="-40033"/>
            <a:ext cx="3588328" cy="6898033"/>
          </a:xfrm>
          <a:prstGeom prst="rect">
            <a:avLst/>
          </a:prstGeom>
        </p:spPr>
      </p:pic>
    </p:spTree>
    <p:extLst>
      <p:ext uri="{BB962C8B-B14F-4D97-AF65-F5344CB8AC3E}">
        <p14:creationId xmlns:p14="http://schemas.microsoft.com/office/powerpoint/2010/main" val="2542905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7329054" cy="6132657"/>
          </a:xfrm>
        </p:spPr>
        <p:txBody>
          <a:bodyPr anchor="t">
            <a:normAutofit/>
          </a:bodyPr>
          <a:lstStyle/>
          <a:p>
            <a:r>
              <a:rPr lang="it-IT" sz="2800" dirty="0"/>
              <a:t>1498. Signorelli. Martirio de San Sebastián. Pinacoteca Comunale, Città di Castello.</a:t>
            </a:r>
            <a:endParaRPr lang="es-ES" sz="2800" dirty="0"/>
          </a:p>
        </p:txBody>
      </p:sp>
      <p:pic>
        <p:nvPicPr>
          <p:cNvPr id="4" name="Imagen 3">
            <a:extLst>
              <a:ext uri="{FF2B5EF4-FFF2-40B4-BE49-F238E27FC236}">
                <a16:creationId xmlns:a16="http://schemas.microsoft.com/office/drawing/2014/main" id="{9642F02E-E912-463F-8C98-CC0AB0A5E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3345" y="14925"/>
            <a:ext cx="4128655" cy="6843075"/>
          </a:xfrm>
          <a:prstGeom prst="rect">
            <a:avLst/>
          </a:prstGeom>
        </p:spPr>
      </p:pic>
    </p:spTree>
    <p:extLst>
      <p:ext uri="{BB962C8B-B14F-4D97-AF65-F5344CB8AC3E}">
        <p14:creationId xmlns:p14="http://schemas.microsoft.com/office/powerpoint/2010/main" val="1512689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endParaRPr lang="es-ES" sz="2800" dirty="0"/>
          </a:p>
        </p:txBody>
      </p:sp>
    </p:spTree>
    <p:extLst>
      <p:ext uri="{BB962C8B-B14F-4D97-AF65-F5344CB8AC3E}">
        <p14:creationId xmlns:p14="http://schemas.microsoft.com/office/powerpoint/2010/main" val="2932672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FD7F7-4A7C-4CDE-8CC7-D20E927E818F}"/>
              </a:ext>
            </a:extLst>
          </p:cNvPr>
          <p:cNvSpPr>
            <a:spLocks noGrp="1"/>
          </p:cNvSpPr>
          <p:nvPr>
            <p:ph type="title"/>
          </p:nvPr>
        </p:nvSpPr>
        <p:spPr/>
        <p:txBody>
          <a:bodyPr>
            <a:noAutofit/>
          </a:bodyPr>
          <a:lstStyle/>
          <a:p>
            <a:pPr algn="ctr"/>
            <a:r>
              <a:rPr lang="es-ES" sz="3600" b="0" i="0" dirty="0">
                <a:solidFill>
                  <a:srgbClr val="000000"/>
                </a:solidFill>
                <a:effectLst/>
                <a:latin typeface="Roboto"/>
              </a:rPr>
              <a:t>1497 – 1499. Luca SIGNORELLI. </a:t>
            </a:r>
            <a:br>
              <a:rPr lang="es-ES" sz="3600" b="0" i="0" dirty="0">
                <a:solidFill>
                  <a:srgbClr val="000000"/>
                </a:solidFill>
                <a:effectLst/>
                <a:latin typeface="Roboto"/>
              </a:rPr>
            </a:br>
            <a:r>
              <a:rPr lang="es-ES" sz="3600" b="0" i="0" dirty="0">
                <a:solidFill>
                  <a:srgbClr val="000000"/>
                </a:solidFill>
                <a:effectLst/>
                <a:latin typeface="Roboto"/>
              </a:rPr>
              <a:t>Gran Claustro, Abadía, </a:t>
            </a:r>
            <a:r>
              <a:rPr lang="es-ES" sz="3600" b="0" i="0" dirty="0" err="1">
                <a:solidFill>
                  <a:srgbClr val="000000"/>
                </a:solidFill>
                <a:effectLst/>
                <a:latin typeface="Roboto"/>
              </a:rPr>
              <a:t>Monteoliveto</a:t>
            </a:r>
            <a:r>
              <a:rPr lang="es-ES" sz="3600" b="0" i="0" dirty="0">
                <a:solidFill>
                  <a:srgbClr val="000000"/>
                </a:solidFill>
                <a:effectLst/>
                <a:latin typeface="Roboto"/>
              </a:rPr>
              <a:t> </a:t>
            </a:r>
            <a:r>
              <a:rPr lang="es-ES" sz="3600" b="0" i="0" dirty="0" err="1">
                <a:solidFill>
                  <a:srgbClr val="000000"/>
                </a:solidFill>
                <a:effectLst/>
                <a:latin typeface="Roboto"/>
              </a:rPr>
              <a:t>Maggiore</a:t>
            </a:r>
            <a:r>
              <a:rPr lang="es-ES" sz="3600" b="0" i="0" dirty="0">
                <a:solidFill>
                  <a:srgbClr val="000000"/>
                </a:solidFill>
                <a:effectLst/>
                <a:latin typeface="Roboto"/>
              </a:rPr>
              <a:t>.</a:t>
            </a:r>
            <a:endParaRPr lang="es-ES" sz="3600" dirty="0"/>
          </a:p>
        </p:txBody>
      </p:sp>
      <p:sp>
        <p:nvSpPr>
          <p:cNvPr id="3" name="Marcador de contenido 2">
            <a:extLst>
              <a:ext uri="{FF2B5EF4-FFF2-40B4-BE49-F238E27FC236}">
                <a16:creationId xmlns:a16="http://schemas.microsoft.com/office/drawing/2014/main" id="{929C1474-84B6-4617-A251-E97338D9629B}"/>
              </a:ext>
            </a:extLst>
          </p:cNvPr>
          <p:cNvSpPr>
            <a:spLocks noGrp="1"/>
          </p:cNvSpPr>
          <p:nvPr>
            <p:ph idx="1"/>
          </p:nvPr>
        </p:nvSpPr>
        <p:spPr/>
        <p:txBody>
          <a:bodyPr>
            <a:normAutofit fontScale="92500" lnSpcReduction="10000"/>
          </a:bodyPr>
          <a:lstStyle/>
          <a:p>
            <a:r>
              <a:rPr lang="es-ES" b="0" i="0" dirty="0">
                <a:solidFill>
                  <a:srgbClr val="000000"/>
                </a:solidFill>
                <a:effectLst/>
                <a:latin typeface="Roboto"/>
              </a:rPr>
              <a:t>La abadía de </a:t>
            </a:r>
            <a:r>
              <a:rPr lang="es-ES" b="0" i="0" dirty="0" err="1">
                <a:solidFill>
                  <a:srgbClr val="000000"/>
                </a:solidFill>
                <a:effectLst/>
                <a:latin typeface="Roboto"/>
              </a:rPr>
              <a:t>Monteoliveto</a:t>
            </a:r>
            <a:r>
              <a:rPr lang="es-ES" b="0" i="0" dirty="0">
                <a:solidFill>
                  <a:srgbClr val="000000"/>
                </a:solidFill>
                <a:effectLst/>
                <a:latin typeface="Roboto"/>
              </a:rPr>
              <a:t> </a:t>
            </a:r>
            <a:r>
              <a:rPr lang="es-ES" b="0" i="0" dirty="0" err="1">
                <a:solidFill>
                  <a:srgbClr val="000000"/>
                </a:solidFill>
                <a:effectLst/>
                <a:latin typeface="Roboto"/>
              </a:rPr>
              <a:t>Maggiore</a:t>
            </a:r>
            <a:r>
              <a:rPr lang="es-ES" b="0" i="0" dirty="0">
                <a:solidFill>
                  <a:srgbClr val="000000"/>
                </a:solidFill>
                <a:effectLst/>
                <a:latin typeface="Roboto"/>
              </a:rPr>
              <a:t>, que se encuentra en lo alto de una estribación de </a:t>
            </a:r>
            <a:r>
              <a:rPr lang="es-ES" b="0" i="0" dirty="0" err="1">
                <a:solidFill>
                  <a:srgbClr val="000000"/>
                </a:solidFill>
                <a:effectLst/>
                <a:latin typeface="Roboto"/>
              </a:rPr>
              <a:t>Crete</a:t>
            </a:r>
            <a:r>
              <a:rPr lang="es-ES" b="0" i="0" dirty="0">
                <a:solidFill>
                  <a:srgbClr val="000000"/>
                </a:solidFill>
                <a:effectLst/>
                <a:latin typeface="Roboto"/>
              </a:rPr>
              <a:t> </a:t>
            </a:r>
            <a:r>
              <a:rPr lang="es-ES" b="0" i="0" dirty="0" err="1">
                <a:solidFill>
                  <a:srgbClr val="000000"/>
                </a:solidFill>
                <a:effectLst/>
                <a:latin typeface="Roboto"/>
              </a:rPr>
              <a:t>Senese</a:t>
            </a:r>
            <a:r>
              <a:rPr lang="es-ES" b="0" i="0" dirty="0">
                <a:solidFill>
                  <a:srgbClr val="000000"/>
                </a:solidFill>
                <a:effectLst/>
                <a:latin typeface="Roboto"/>
              </a:rPr>
              <a:t>, el árido y rocoso país al sureste de Siena, es uno de los complejos monásticos más importantes y mejor conservados del sur de la Toscana. Fue fundada por el destacado y acomodado jurista Giovanni </a:t>
            </a:r>
            <a:r>
              <a:rPr lang="es-ES" b="0" i="0" dirty="0" err="1">
                <a:solidFill>
                  <a:srgbClr val="000000"/>
                </a:solidFill>
                <a:effectLst/>
                <a:latin typeface="Roboto"/>
              </a:rPr>
              <a:t>Tolomei</a:t>
            </a:r>
            <a:r>
              <a:rPr lang="es-ES" b="0" i="0" dirty="0">
                <a:solidFill>
                  <a:srgbClr val="000000"/>
                </a:solidFill>
                <a:effectLst/>
                <a:latin typeface="Roboto"/>
              </a:rPr>
              <a:t> (1272-1348), quien renunció a su puesto de </a:t>
            </a:r>
            <a:r>
              <a:rPr lang="es-ES" b="0" i="0" dirty="0" err="1">
                <a:solidFill>
                  <a:srgbClr val="000000"/>
                </a:solidFill>
                <a:effectLst/>
                <a:latin typeface="Roboto"/>
              </a:rPr>
              <a:t>podestà</a:t>
            </a:r>
            <a:r>
              <a:rPr lang="es-ES" b="0" i="0" dirty="0">
                <a:solidFill>
                  <a:srgbClr val="000000"/>
                </a:solidFill>
                <a:effectLst/>
                <a:latin typeface="Roboto"/>
              </a:rPr>
              <a:t> de Siena y renunció a sus intereses mundanos para tomar la vida de ermitaño. Se le unieron otros dos hombres de Siena, Ambrogio </a:t>
            </a:r>
            <a:r>
              <a:rPr lang="es-ES" b="0" i="0" dirty="0" err="1">
                <a:solidFill>
                  <a:srgbClr val="000000"/>
                </a:solidFill>
                <a:effectLst/>
                <a:latin typeface="Roboto"/>
              </a:rPr>
              <a:t>Piccolomini</a:t>
            </a:r>
            <a:r>
              <a:rPr lang="es-ES" b="0" i="0" dirty="0">
                <a:solidFill>
                  <a:srgbClr val="000000"/>
                </a:solidFill>
                <a:effectLst/>
                <a:latin typeface="Roboto"/>
              </a:rPr>
              <a:t> y </a:t>
            </a:r>
            <a:r>
              <a:rPr lang="es-ES" b="0" i="0" dirty="0" err="1">
                <a:solidFill>
                  <a:srgbClr val="000000"/>
                </a:solidFill>
                <a:effectLst/>
                <a:latin typeface="Roboto"/>
              </a:rPr>
              <a:t>Patrizio</a:t>
            </a:r>
            <a:r>
              <a:rPr lang="es-ES" b="0" i="0" dirty="0">
                <a:solidFill>
                  <a:srgbClr val="000000"/>
                </a:solidFill>
                <a:effectLst/>
                <a:latin typeface="Roboto"/>
              </a:rPr>
              <a:t> </a:t>
            </a:r>
            <a:r>
              <a:rPr lang="es-ES" b="0" i="0" dirty="0" err="1">
                <a:solidFill>
                  <a:srgbClr val="000000"/>
                </a:solidFill>
                <a:effectLst/>
                <a:latin typeface="Roboto"/>
              </a:rPr>
              <a:t>Patrizi</a:t>
            </a:r>
            <a:r>
              <a:rPr lang="es-ES" b="0" i="0" dirty="0">
                <a:solidFill>
                  <a:srgbClr val="000000"/>
                </a:solidFill>
                <a:effectLst/>
                <a:latin typeface="Roboto"/>
              </a:rPr>
              <a:t>. Los tres se construyeron refugios en este paisaje hostil y, a lo largo de los años, otros se sintieron atraídos por la incipiente comunidad ascética. El 26 de marzo de 1319, el obispo de Arezzo, Guido </a:t>
            </a:r>
            <a:r>
              <a:rPr lang="es-ES" b="0" i="0" dirty="0" err="1">
                <a:solidFill>
                  <a:srgbClr val="000000"/>
                </a:solidFill>
                <a:effectLst/>
                <a:latin typeface="Roboto"/>
              </a:rPr>
              <a:t>Tarlati</a:t>
            </a:r>
            <a:r>
              <a:rPr lang="es-ES" b="0" i="0" dirty="0">
                <a:solidFill>
                  <a:srgbClr val="000000"/>
                </a:solidFill>
                <a:effectLst/>
                <a:latin typeface="Roboto"/>
              </a:rPr>
              <a:t>, confirmó la congregación como nueva orden religiosa.</a:t>
            </a:r>
            <a:endParaRPr lang="es-ES" dirty="0"/>
          </a:p>
        </p:txBody>
      </p:sp>
    </p:spTree>
    <p:extLst>
      <p:ext uri="{BB962C8B-B14F-4D97-AF65-F5344CB8AC3E}">
        <p14:creationId xmlns:p14="http://schemas.microsoft.com/office/powerpoint/2010/main" val="497863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FD7F7-4A7C-4CDE-8CC7-D20E927E818F}"/>
              </a:ext>
            </a:extLst>
          </p:cNvPr>
          <p:cNvSpPr>
            <a:spLocks noGrp="1"/>
          </p:cNvSpPr>
          <p:nvPr>
            <p:ph type="title"/>
          </p:nvPr>
        </p:nvSpPr>
        <p:spPr/>
        <p:txBody>
          <a:bodyPr>
            <a:noAutofit/>
          </a:bodyPr>
          <a:lstStyle/>
          <a:p>
            <a:pPr algn="ctr"/>
            <a:r>
              <a:rPr lang="es-ES" sz="3600" b="0" i="0" dirty="0">
                <a:solidFill>
                  <a:srgbClr val="000000"/>
                </a:solidFill>
                <a:effectLst/>
                <a:latin typeface="Roboto"/>
              </a:rPr>
              <a:t>1497 – 1499. Luca SIGNORELLI. </a:t>
            </a:r>
            <a:br>
              <a:rPr lang="es-ES" sz="3600" b="0" i="0" dirty="0">
                <a:solidFill>
                  <a:srgbClr val="000000"/>
                </a:solidFill>
                <a:effectLst/>
                <a:latin typeface="Roboto"/>
              </a:rPr>
            </a:br>
            <a:r>
              <a:rPr lang="es-ES" sz="3600" b="0" i="0" dirty="0">
                <a:solidFill>
                  <a:srgbClr val="000000"/>
                </a:solidFill>
                <a:effectLst/>
                <a:latin typeface="Roboto"/>
              </a:rPr>
              <a:t>Gran Claustro, Abadía, </a:t>
            </a:r>
            <a:r>
              <a:rPr lang="es-ES" sz="3600" b="0" i="0" dirty="0" err="1">
                <a:solidFill>
                  <a:srgbClr val="000000"/>
                </a:solidFill>
                <a:effectLst/>
                <a:latin typeface="Roboto"/>
              </a:rPr>
              <a:t>Monteoliveto</a:t>
            </a:r>
            <a:r>
              <a:rPr lang="es-ES" sz="3600" b="0" i="0" dirty="0">
                <a:solidFill>
                  <a:srgbClr val="000000"/>
                </a:solidFill>
                <a:effectLst/>
                <a:latin typeface="Roboto"/>
              </a:rPr>
              <a:t> </a:t>
            </a:r>
            <a:r>
              <a:rPr lang="es-ES" sz="3600" b="0" i="0" dirty="0" err="1">
                <a:solidFill>
                  <a:srgbClr val="000000"/>
                </a:solidFill>
                <a:effectLst/>
                <a:latin typeface="Roboto"/>
              </a:rPr>
              <a:t>Maggiore</a:t>
            </a:r>
            <a:r>
              <a:rPr lang="es-ES" sz="3600" b="0" i="0" dirty="0">
                <a:solidFill>
                  <a:srgbClr val="000000"/>
                </a:solidFill>
                <a:effectLst/>
                <a:latin typeface="Roboto"/>
              </a:rPr>
              <a:t>.</a:t>
            </a:r>
            <a:endParaRPr lang="es-ES" sz="3600" dirty="0"/>
          </a:p>
        </p:txBody>
      </p:sp>
      <p:sp>
        <p:nvSpPr>
          <p:cNvPr id="3" name="Marcador de contenido 2">
            <a:extLst>
              <a:ext uri="{FF2B5EF4-FFF2-40B4-BE49-F238E27FC236}">
                <a16:creationId xmlns:a16="http://schemas.microsoft.com/office/drawing/2014/main" id="{929C1474-84B6-4617-A251-E97338D9629B}"/>
              </a:ext>
            </a:extLst>
          </p:cNvPr>
          <p:cNvSpPr>
            <a:spLocks noGrp="1"/>
          </p:cNvSpPr>
          <p:nvPr>
            <p:ph idx="1"/>
          </p:nvPr>
        </p:nvSpPr>
        <p:spPr/>
        <p:txBody>
          <a:bodyPr>
            <a:normAutofit/>
          </a:bodyPr>
          <a:lstStyle/>
          <a:p>
            <a:r>
              <a:rPr lang="es-ES" b="0" i="0" dirty="0">
                <a:solidFill>
                  <a:srgbClr val="000000"/>
                </a:solidFill>
                <a:effectLst/>
                <a:latin typeface="Roboto"/>
              </a:rPr>
              <a:t>La abadía está construida íntegramente en ladrillo y comprende un revoltijo de estructuras unidas por tres patios interiores, o claustros, de diferentes tamaños y con diferentes funciones. El Gran Claustro (</a:t>
            </a:r>
            <a:r>
              <a:rPr lang="es-ES" b="0" i="0" dirty="0" err="1">
                <a:solidFill>
                  <a:srgbClr val="000000"/>
                </a:solidFill>
                <a:effectLst/>
                <a:latin typeface="Roboto"/>
              </a:rPr>
              <a:t>Chiostro</a:t>
            </a:r>
            <a:r>
              <a:rPr lang="es-ES" b="0" i="0" dirty="0">
                <a:solidFill>
                  <a:srgbClr val="000000"/>
                </a:solidFill>
                <a:effectLst/>
                <a:latin typeface="Roboto"/>
              </a:rPr>
              <a:t> Grande) alrededor del cual se disponen los espacios comunes más importantes se construyó en etapas entre 1426 y 1443. El claustro fue pintado al fresco por Luca </a:t>
            </a:r>
            <a:r>
              <a:rPr lang="es-ES" b="0" i="0" dirty="0" err="1">
                <a:solidFill>
                  <a:srgbClr val="000000"/>
                </a:solidFill>
                <a:effectLst/>
                <a:latin typeface="Roboto"/>
              </a:rPr>
              <a:t>Signorelli</a:t>
            </a:r>
            <a:r>
              <a:rPr lang="es-ES" b="0" i="0" dirty="0">
                <a:solidFill>
                  <a:srgbClr val="000000"/>
                </a:solidFill>
                <a:effectLst/>
                <a:latin typeface="Roboto"/>
              </a:rPr>
              <a:t> con nueve escenas en el lado oeste (1497-99) y Sodoma con veintiocho escenas (1505-08 y después de 1513). El ciclo de frescos se compone de treinta y seis escenas de la vida de San Benito; San Benito presentando la Regla a los </a:t>
            </a:r>
            <a:r>
              <a:rPr lang="es-ES" b="0" i="0" dirty="0" err="1">
                <a:solidFill>
                  <a:srgbClr val="000000"/>
                </a:solidFill>
                <a:effectLst/>
                <a:latin typeface="Roboto"/>
              </a:rPr>
              <a:t>Olivetanos</a:t>
            </a:r>
            <a:r>
              <a:rPr lang="es-ES" b="0" i="0" dirty="0">
                <a:solidFill>
                  <a:srgbClr val="000000"/>
                </a:solidFill>
                <a:effectLst/>
                <a:latin typeface="Roboto"/>
              </a:rPr>
              <a:t>; Hombre de dolor; Cristo cargando la cruz.</a:t>
            </a:r>
            <a:endParaRPr lang="es-ES" dirty="0"/>
          </a:p>
        </p:txBody>
      </p:sp>
    </p:spTree>
    <p:extLst>
      <p:ext uri="{BB962C8B-B14F-4D97-AF65-F5344CB8AC3E}">
        <p14:creationId xmlns:p14="http://schemas.microsoft.com/office/powerpoint/2010/main" val="1483759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FD7F7-4A7C-4CDE-8CC7-D20E927E818F}"/>
              </a:ext>
            </a:extLst>
          </p:cNvPr>
          <p:cNvSpPr>
            <a:spLocks noGrp="1"/>
          </p:cNvSpPr>
          <p:nvPr>
            <p:ph type="title"/>
          </p:nvPr>
        </p:nvSpPr>
        <p:spPr/>
        <p:txBody>
          <a:bodyPr>
            <a:noAutofit/>
          </a:bodyPr>
          <a:lstStyle/>
          <a:p>
            <a:pPr algn="ctr"/>
            <a:r>
              <a:rPr lang="es-ES" sz="3600" b="0" i="0" dirty="0">
                <a:solidFill>
                  <a:srgbClr val="000000"/>
                </a:solidFill>
                <a:effectLst/>
                <a:latin typeface="Roboto"/>
              </a:rPr>
              <a:t>1497 – 1499. Luca SIGNORELLI. </a:t>
            </a:r>
            <a:br>
              <a:rPr lang="es-ES" sz="3600" b="0" i="0" dirty="0">
                <a:solidFill>
                  <a:srgbClr val="000000"/>
                </a:solidFill>
                <a:effectLst/>
                <a:latin typeface="Roboto"/>
              </a:rPr>
            </a:br>
            <a:r>
              <a:rPr lang="es-ES" sz="3600" b="0" i="0" dirty="0">
                <a:solidFill>
                  <a:srgbClr val="000000"/>
                </a:solidFill>
                <a:effectLst/>
                <a:latin typeface="Roboto"/>
              </a:rPr>
              <a:t>Gran Claustro, Abadía, </a:t>
            </a:r>
            <a:r>
              <a:rPr lang="es-ES" sz="3600" b="0" i="0" dirty="0" err="1">
                <a:solidFill>
                  <a:srgbClr val="000000"/>
                </a:solidFill>
                <a:effectLst/>
                <a:latin typeface="Roboto"/>
              </a:rPr>
              <a:t>Monteoliveto</a:t>
            </a:r>
            <a:r>
              <a:rPr lang="es-ES" sz="3600" b="0" i="0" dirty="0">
                <a:solidFill>
                  <a:srgbClr val="000000"/>
                </a:solidFill>
                <a:effectLst/>
                <a:latin typeface="Roboto"/>
              </a:rPr>
              <a:t> </a:t>
            </a:r>
            <a:r>
              <a:rPr lang="es-ES" sz="3600" b="0" i="0" dirty="0" err="1">
                <a:solidFill>
                  <a:srgbClr val="000000"/>
                </a:solidFill>
                <a:effectLst/>
                <a:latin typeface="Roboto"/>
              </a:rPr>
              <a:t>Maggiore</a:t>
            </a:r>
            <a:r>
              <a:rPr lang="es-ES" sz="3600" b="0" i="0" dirty="0">
                <a:solidFill>
                  <a:srgbClr val="000000"/>
                </a:solidFill>
                <a:effectLst/>
                <a:latin typeface="Roboto"/>
              </a:rPr>
              <a:t>.</a:t>
            </a:r>
            <a:endParaRPr lang="es-ES" sz="3600" dirty="0"/>
          </a:p>
        </p:txBody>
      </p:sp>
      <p:sp>
        <p:nvSpPr>
          <p:cNvPr id="3" name="Marcador de contenido 2">
            <a:extLst>
              <a:ext uri="{FF2B5EF4-FFF2-40B4-BE49-F238E27FC236}">
                <a16:creationId xmlns:a16="http://schemas.microsoft.com/office/drawing/2014/main" id="{929C1474-84B6-4617-A251-E97338D9629B}"/>
              </a:ext>
            </a:extLst>
          </p:cNvPr>
          <p:cNvSpPr>
            <a:spLocks noGrp="1"/>
          </p:cNvSpPr>
          <p:nvPr>
            <p:ph idx="1"/>
          </p:nvPr>
        </p:nvSpPr>
        <p:spPr/>
        <p:txBody>
          <a:bodyPr>
            <a:normAutofit/>
          </a:bodyPr>
          <a:lstStyle/>
          <a:p>
            <a:r>
              <a:rPr lang="es-ES" b="0" i="0" dirty="0">
                <a:solidFill>
                  <a:srgbClr val="000000"/>
                </a:solidFill>
                <a:effectLst/>
                <a:latin typeface="Roboto"/>
              </a:rPr>
              <a:t>La vida de san Benito se considera reflejo e ideal de la vida monástica. La naturaleza ejemplar de las escenas presentadas en el claustro de </a:t>
            </a:r>
            <a:r>
              <a:rPr lang="es-ES" b="0" i="0" dirty="0" err="1">
                <a:solidFill>
                  <a:srgbClr val="000000"/>
                </a:solidFill>
                <a:effectLst/>
                <a:latin typeface="Roboto"/>
              </a:rPr>
              <a:t>Monteoliveto</a:t>
            </a:r>
            <a:r>
              <a:rPr lang="es-ES" b="0" i="0" dirty="0">
                <a:solidFill>
                  <a:srgbClr val="000000"/>
                </a:solidFill>
                <a:effectLst/>
                <a:latin typeface="Roboto"/>
              </a:rPr>
              <a:t> </a:t>
            </a:r>
            <a:r>
              <a:rPr lang="es-ES" b="0" i="0" dirty="0" err="1">
                <a:solidFill>
                  <a:srgbClr val="000000"/>
                </a:solidFill>
                <a:effectLst/>
                <a:latin typeface="Roboto"/>
              </a:rPr>
              <a:t>Maggiore</a:t>
            </a:r>
            <a:r>
              <a:rPr lang="es-ES" b="0" i="0" dirty="0">
                <a:solidFill>
                  <a:srgbClr val="000000"/>
                </a:solidFill>
                <a:effectLst/>
                <a:latin typeface="Roboto"/>
              </a:rPr>
              <a:t> da la impresión de que fueron seleccionadas deliberadamente por su relación con la vida dentro del monasterio. Prácticamente todas las actividades e inquietudes de la comunidad se reflejan en ellos. La fuente textual definitiva para el ciclo de Benedicto fue la biografía escrita por Gregorio el Grande alrededor de 593-94, que cuenta la historia del importante fundador monástico en treinta y ocho capítulos. </a:t>
            </a:r>
            <a:endParaRPr lang="es-ES" dirty="0"/>
          </a:p>
        </p:txBody>
      </p:sp>
    </p:spTree>
    <p:extLst>
      <p:ext uri="{BB962C8B-B14F-4D97-AF65-F5344CB8AC3E}">
        <p14:creationId xmlns:p14="http://schemas.microsoft.com/office/powerpoint/2010/main" val="1329252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r>
              <a:rPr lang="it-IT" sz="2800" dirty="0"/>
              <a:t>1497 - 1499. Signorelli. Claustro Abadía, Monteoliveto Maggiore.</a:t>
            </a:r>
            <a:endParaRPr lang="es-ES" sz="2800" dirty="0"/>
          </a:p>
        </p:txBody>
      </p:sp>
      <p:pic>
        <p:nvPicPr>
          <p:cNvPr id="4" name="Imagen 3">
            <a:extLst>
              <a:ext uri="{FF2B5EF4-FFF2-40B4-BE49-F238E27FC236}">
                <a16:creationId xmlns:a16="http://schemas.microsoft.com/office/drawing/2014/main" id="{E6215580-A180-431D-919F-3F6A712FB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5987" y="0"/>
            <a:ext cx="5696013" cy="6858000"/>
          </a:xfrm>
          <a:prstGeom prst="rect">
            <a:avLst/>
          </a:prstGeom>
        </p:spPr>
      </p:pic>
    </p:spTree>
    <p:extLst>
      <p:ext uri="{BB962C8B-B14F-4D97-AF65-F5344CB8AC3E}">
        <p14:creationId xmlns:p14="http://schemas.microsoft.com/office/powerpoint/2010/main" val="3080531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5846618" cy="6132657"/>
          </a:xfrm>
        </p:spPr>
        <p:txBody>
          <a:bodyPr anchor="t">
            <a:normAutofit/>
          </a:bodyPr>
          <a:lstStyle/>
          <a:p>
            <a:r>
              <a:rPr lang="it-IT" sz="2800" dirty="0"/>
              <a:t>1497 - 1499. Signorelli. 23. Benito saca al diablo de una piedra. Claustro Abadía, Monteoliveto Maggiore.</a:t>
            </a:r>
            <a:endParaRPr lang="es-ES" sz="2800" dirty="0"/>
          </a:p>
        </p:txBody>
      </p:sp>
      <p:pic>
        <p:nvPicPr>
          <p:cNvPr id="4" name="Imagen 3">
            <a:extLst>
              <a:ext uri="{FF2B5EF4-FFF2-40B4-BE49-F238E27FC236}">
                <a16:creationId xmlns:a16="http://schemas.microsoft.com/office/drawing/2014/main" id="{809C7EBF-2CDE-4399-88E4-7097B6C724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291" y="6927"/>
            <a:ext cx="5361709" cy="6851073"/>
          </a:xfrm>
          <a:prstGeom prst="rect">
            <a:avLst/>
          </a:prstGeom>
        </p:spPr>
      </p:pic>
    </p:spTree>
    <p:extLst>
      <p:ext uri="{BB962C8B-B14F-4D97-AF65-F5344CB8AC3E}">
        <p14:creationId xmlns:p14="http://schemas.microsoft.com/office/powerpoint/2010/main" val="3381371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5641864" cy="6132657"/>
          </a:xfrm>
        </p:spPr>
        <p:txBody>
          <a:bodyPr anchor="t">
            <a:normAutofit/>
          </a:bodyPr>
          <a:lstStyle/>
          <a:p>
            <a:r>
              <a:rPr lang="es-ES" sz="2800" dirty="0"/>
              <a:t>1497 - 1499. </a:t>
            </a:r>
            <a:r>
              <a:rPr lang="es-ES" sz="2800" dirty="0" err="1"/>
              <a:t>Signorelli</a:t>
            </a:r>
            <a:r>
              <a:rPr lang="es-ES" sz="2800" dirty="0"/>
              <a:t>. 25. Benito y dos monjes. Claustro Abadía, </a:t>
            </a:r>
            <a:r>
              <a:rPr lang="es-ES" sz="2800" dirty="0" err="1"/>
              <a:t>Monteoliveto</a:t>
            </a:r>
            <a:r>
              <a:rPr lang="es-ES" sz="2800" dirty="0"/>
              <a:t> </a:t>
            </a:r>
            <a:r>
              <a:rPr lang="es-ES" sz="2800" dirty="0" err="1"/>
              <a:t>Maggiore</a:t>
            </a:r>
            <a:r>
              <a:rPr lang="es-ES" sz="2800" dirty="0"/>
              <a:t>.</a:t>
            </a:r>
          </a:p>
        </p:txBody>
      </p:sp>
      <p:pic>
        <p:nvPicPr>
          <p:cNvPr id="4" name="Imagen 3">
            <a:extLst>
              <a:ext uri="{FF2B5EF4-FFF2-40B4-BE49-F238E27FC236}">
                <a16:creationId xmlns:a16="http://schemas.microsoft.com/office/drawing/2014/main" id="{31E58B75-E0D9-4528-B1E6-6FF98F501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0135" y="0"/>
            <a:ext cx="5641865" cy="6858000"/>
          </a:xfrm>
          <a:prstGeom prst="rect">
            <a:avLst/>
          </a:prstGeom>
        </p:spPr>
      </p:pic>
    </p:spTree>
    <p:extLst>
      <p:ext uri="{BB962C8B-B14F-4D97-AF65-F5344CB8AC3E}">
        <p14:creationId xmlns:p14="http://schemas.microsoft.com/office/powerpoint/2010/main" val="1437888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821381" cy="6132657"/>
          </a:xfrm>
        </p:spPr>
        <p:txBody>
          <a:bodyPr anchor="t">
            <a:normAutofit/>
          </a:bodyPr>
          <a:lstStyle/>
          <a:p>
            <a:r>
              <a:rPr lang="it-IT" sz="2800" dirty="0"/>
              <a:t>1497 - 1499. Signorelli. 27. Benito descrubre a Totila. Claustro Abadía, Monteoliveto Maggiore.</a:t>
            </a:r>
            <a:endParaRPr lang="es-ES" sz="2800" dirty="0"/>
          </a:p>
        </p:txBody>
      </p:sp>
      <p:pic>
        <p:nvPicPr>
          <p:cNvPr id="4" name="Imagen 3">
            <a:extLst>
              <a:ext uri="{FF2B5EF4-FFF2-40B4-BE49-F238E27FC236}">
                <a16:creationId xmlns:a16="http://schemas.microsoft.com/office/drawing/2014/main" id="{63E17EC9-AD4F-4A3B-A2A0-67F2B451A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5261" y="0"/>
            <a:ext cx="6736739" cy="6858000"/>
          </a:xfrm>
          <a:prstGeom prst="rect">
            <a:avLst/>
          </a:prstGeom>
        </p:spPr>
      </p:pic>
    </p:spTree>
    <p:extLst>
      <p:ext uri="{BB962C8B-B14F-4D97-AF65-F5344CB8AC3E}">
        <p14:creationId xmlns:p14="http://schemas.microsoft.com/office/powerpoint/2010/main" val="41289365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613563" cy="6132657"/>
          </a:xfrm>
        </p:spPr>
        <p:txBody>
          <a:bodyPr anchor="t">
            <a:normAutofit/>
          </a:bodyPr>
          <a:lstStyle/>
          <a:p>
            <a:r>
              <a:rPr lang="it-IT" sz="2800" dirty="0"/>
              <a:t>1497 - 1499. Signorelli. 28. Benito perdona a Totila. Claustro Abadía, Monteoliveto Maggiore.</a:t>
            </a:r>
            <a:endParaRPr lang="es-ES" sz="2800" dirty="0"/>
          </a:p>
        </p:txBody>
      </p:sp>
      <p:pic>
        <p:nvPicPr>
          <p:cNvPr id="4" name="Imagen 3">
            <a:extLst>
              <a:ext uri="{FF2B5EF4-FFF2-40B4-BE49-F238E27FC236}">
                <a16:creationId xmlns:a16="http://schemas.microsoft.com/office/drawing/2014/main" id="{D3D3290D-AEBA-447B-9B57-3DCA4B8EA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637" y="0"/>
            <a:ext cx="6743363" cy="6858000"/>
          </a:xfrm>
          <a:prstGeom prst="rect">
            <a:avLst/>
          </a:prstGeom>
        </p:spPr>
      </p:pic>
    </p:spTree>
    <p:extLst>
      <p:ext uri="{BB962C8B-B14F-4D97-AF65-F5344CB8AC3E}">
        <p14:creationId xmlns:p14="http://schemas.microsoft.com/office/powerpoint/2010/main" val="2848784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588328" cy="6132657"/>
          </a:xfrm>
        </p:spPr>
        <p:txBody>
          <a:bodyPr anchor="t">
            <a:normAutofit/>
          </a:bodyPr>
          <a:lstStyle/>
          <a:p>
            <a:endParaRPr lang="es-ES" sz="2800" dirty="0"/>
          </a:p>
        </p:txBody>
      </p:sp>
    </p:spTree>
    <p:extLst>
      <p:ext uri="{BB962C8B-B14F-4D97-AF65-F5344CB8AC3E}">
        <p14:creationId xmlns:p14="http://schemas.microsoft.com/office/powerpoint/2010/main" val="12055847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E7831-B0FE-49B0-8D37-AC25E9637996}"/>
              </a:ext>
            </a:extLst>
          </p:cNvPr>
          <p:cNvSpPr>
            <a:spLocks noGrp="1"/>
          </p:cNvSpPr>
          <p:nvPr>
            <p:ph type="title"/>
          </p:nvPr>
        </p:nvSpPr>
        <p:spPr/>
        <p:txBody>
          <a:bodyPr>
            <a:normAutofit/>
          </a:bodyPr>
          <a:lstStyle/>
          <a:p>
            <a:pPr algn="ctr"/>
            <a:r>
              <a:rPr lang="es-ES" b="0" i="0" dirty="0">
                <a:solidFill>
                  <a:srgbClr val="000000"/>
                </a:solidFill>
                <a:effectLst/>
                <a:latin typeface="Roboto"/>
              </a:rPr>
              <a:t>1499 – 1502. Luca SIGNORELLI.</a:t>
            </a:r>
            <a:br>
              <a:rPr lang="es-ES" b="0" i="0" dirty="0">
                <a:solidFill>
                  <a:srgbClr val="000000"/>
                </a:solidFill>
                <a:effectLst/>
                <a:latin typeface="Roboto"/>
              </a:rPr>
            </a:br>
            <a:r>
              <a:rPr lang="es-ES" b="0" i="0" dirty="0">
                <a:solidFill>
                  <a:srgbClr val="000000"/>
                </a:solidFill>
                <a:effectLst/>
                <a:latin typeface="Roboto"/>
              </a:rPr>
              <a:t>Capilla de San </a:t>
            </a:r>
            <a:r>
              <a:rPr lang="es-ES" b="0" i="0" dirty="0" err="1">
                <a:solidFill>
                  <a:srgbClr val="000000"/>
                </a:solidFill>
                <a:effectLst/>
                <a:latin typeface="Roboto"/>
              </a:rPr>
              <a:t>Brizio</a:t>
            </a:r>
            <a:r>
              <a:rPr lang="es-ES" b="0" i="0" dirty="0">
                <a:solidFill>
                  <a:srgbClr val="000000"/>
                </a:solidFill>
                <a:effectLst/>
                <a:latin typeface="Roboto"/>
              </a:rPr>
              <a:t>, Catedral, Orvieto.</a:t>
            </a:r>
            <a:endParaRPr lang="es-ES" dirty="0"/>
          </a:p>
        </p:txBody>
      </p:sp>
      <p:sp>
        <p:nvSpPr>
          <p:cNvPr id="3" name="Marcador de contenido 2">
            <a:extLst>
              <a:ext uri="{FF2B5EF4-FFF2-40B4-BE49-F238E27FC236}">
                <a16:creationId xmlns:a16="http://schemas.microsoft.com/office/drawing/2014/main" id="{CBA81700-2DB7-457D-BB6B-E393AF031C47}"/>
              </a:ext>
            </a:extLst>
          </p:cNvPr>
          <p:cNvSpPr>
            <a:spLocks noGrp="1"/>
          </p:cNvSpPr>
          <p:nvPr>
            <p:ph idx="1"/>
          </p:nvPr>
        </p:nvSpPr>
        <p:spPr/>
        <p:txBody>
          <a:bodyPr>
            <a:normAutofit fontScale="47500" lnSpcReduction="20000"/>
          </a:bodyPr>
          <a:lstStyle/>
          <a:p>
            <a:r>
              <a:rPr lang="es-ES" b="0" i="0" dirty="0">
                <a:solidFill>
                  <a:srgbClr val="000000"/>
                </a:solidFill>
                <a:effectLst/>
                <a:latin typeface="Roboto"/>
              </a:rPr>
              <a:t>Luca </a:t>
            </a:r>
            <a:r>
              <a:rPr lang="es-ES" b="0" i="0" dirty="0" err="1">
                <a:solidFill>
                  <a:srgbClr val="000000"/>
                </a:solidFill>
                <a:effectLst/>
                <a:latin typeface="Roboto"/>
              </a:rPr>
              <a:t>Signorelli</a:t>
            </a:r>
            <a:r>
              <a:rPr lang="es-ES" b="0" i="0" dirty="0">
                <a:solidFill>
                  <a:srgbClr val="000000"/>
                </a:solidFill>
                <a:effectLst/>
                <a:latin typeface="Roboto"/>
              </a:rPr>
              <a:t>, el 5 de abril de 1499, firmó un contrato con la Catedral de Orvieto: debía pintar las dos secciones restantes del techo de la Capilla de San </a:t>
            </a:r>
            <a:r>
              <a:rPr lang="es-ES" b="0" i="0" dirty="0" err="1">
                <a:solidFill>
                  <a:srgbClr val="000000"/>
                </a:solidFill>
                <a:effectLst/>
                <a:latin typeface="Roboto"/>
              </a:rPr>
              <a:t>Brizio</a:t>
            </a:r>
            <a:r>
              <a:rPr lang="es-ES" b="0" i="0" dirty="0">
                <a:solidFill>
                  <a:srgbClr val="000000"/>
                </a:solidFill>
                <a:effectLst/>
                <a:latin typeface="Roboto"/>
              </a:rPr>
              <a:t>, una gran construcción gótica construida alrededor de 1408. En el verano de 1447, </a:t>
            </a:r>
            <a:r>
              <a:rPr lang="es-ES" b="0" i="0" dirty="0" err="1">
                <a:solidFill>
                  <a:srgbClr val="000000"/>
                </a:solidFill>
                <a:effectLst/>
                <a:latin typeface="Roboto"/>
              </a:rPr>
              <a:t>Fra</a:t>
            </a:r>
            <a:r>
              <a:rPr lang="es-ES" b="0" i="0" dirty="0">
                <a:solidFill>
                  <a:srgbClr val="000000"/>
                </a:solidFill>
                <a:effectLst/>
                <a:latin typeface="Roboto"/>
              </a:rPr>
              <a:t> </a:t>
            </a:r>
            <a:r>
              <a:rPr lang="es-ES" b="0" i="0" dirty="0" err="1">
                <a:solidFill>
                  <a:srgbClr val="000000"/>
                </a:solidFill>
                <a:effectLst/>
                <a:latin typeface="Roboto"/>
              </a:rPr>
              <a:t>Angelico</a:t>
            </a:r>
            <a:r>
              <a:rPr lang="es-ES" b="0" i="0" dirty="0">
                <a:solidFill>
                  <a:srgbClr val="000000"/>
                </a:solidFill>
                <a:effectLst/>
                <a:latin typeface="Roboto"/>
              </a:rPr>
              <a:t>, asistió por Gozzoli y varios otros artistas menores, había pintado un fresco de los Profetas en una de las paletas triangulares del techo y Cristo el Juez en otra. Medio siglo después, la tarea de </a:t>
            </a:r>
            <a:r>
              <a:rPr lang="es-ES" b="0" i="0" dirty="0" err="1">
                <a:solidFill>
                  <a:srgbClr val="000000"/>
                </a:solidFill>
                <a:effectLst/>
                <a:latin typeface="Roboto"/>
              </a:rPr>
              <a:t>Signorelli</a:t>
            </a:r>
            <a:r>
              <a:rPr lang="es-ES" b="0" i="0" dirty="0">
                <a:solidFill>
                  <a:srgbClr val="000000"/>
                </a:solidFill>
                <a:effectLst/>
                <a:latin typeface="Roboto"/>
              </a:rPr>
              <a:t> fue completar la decoración al fresco iniciada por </a:t>
            </a:r>
            <a:r>
              <a:rPr lang="es-ES" b="0" i="0" dirty="0" err="1">
                <a:solidFill>
                  <a:srgbClr val="000000"/>
                </a:solidFill>
                <a:effectLst/>
                <a:latin typeface="Roboto"/>
              </a:rPr>
              <a:t>Angelico</a:t>
            </a:r>
            <a:r>
              <a:rPr lang="es-ES" b="0" i="0" dirty="0">
                <a:solidFill>
                  <a:srgbClr val="000000"/>
                </a:solidFill>
                <a:effectLst/>
                <a:latin typeface="Roboto"/>
              </a:rPr>
              <a:t>. Los administradores de la Catedral habían pedido a otros artistas antes de </a:t>
            </a:r>
            <a:r>
              <a:rPr lang="es-ES" b="0" i="0" dirty="0" err="1">
                <a:solidFill>
                  <a:srgbClr val="000000"/>
                </a:solidFill>
                <a:effectLst/>
                <a:latin typeface="Roboto"/>
              </a:rPr>
              <a:t>Signorelli</a:t>
            </a:r>
            <a:r>
              <a:rPr lang="es-ES" b="0" i="0" dirty="0">
                <a:solidFill>
                  <a:srgbClr val="000000"/>
                </a:solidFill>
                <a:effectLst/>
                <a:latin typeface="Roboto"/>
              </a:rPr>
              <a:t>, incluidos </a:t>
            </a:r>
            <a:r>
              <a:rPr lang="es-ES" b="0" i="0" dirty="0" err="1">
                <a:solidFill>
                  <a:srgbClr val="000000"/>
                </a:solidFill>
                <a:effectLst/>
                <a:latin typeface="Roboto"/>
              </a:rPr>
              <a:t>Perugino</a:t>
            </a:r>
            <a:r>
              <a:rPr lang="es-ES" b="0" i="0" dirty="0">
                <a:solidFill>
                  <a:srgbClr val="000000"/>
                </a:solidFill>
                <a:effectLst/>
                <a:latin typeface="Roboto"/>
              </a:rPr>
              <a:t> y Antonio da Viterbo, llamado </a:t>
            </a:r>
            <a:r>
              <a:rPr lang="es-ES" b="0" i="0" dirty="0" err="1">
                <a:solidFill>
                  <a:srgbClr val="000000"/>
                </a:solidFill>
                <a:effectLst/>
                <a:latin typeface="Roboto"/>
              </a:rPr>
              <a:t>Il</a:t>
            </a:r>
            <a:r>
              <a:rPr lang="es-ES" b="0" i="0" dirty="0">
                <a:solidFill>
                  <a:srgbClr val="000000"/>
                </a:solidFill>
                <a:effectLst/>
                <a:latin typeface="Roboto"/>
              </a:rPr>
              <a:t> Pastura. Finalmente decidieron contratar a Luca porque había pedido menos dinero y porque tenía la reputación de ser más eficiente y rápido que otros artistas. El contrato se refiere a él como el artista que había pintado 'multas </a:t>
            </a:r>
            <a:r>
              <a:rPr lang="es-ES" b="0" i="0" dirty="0" err="1">
                <a:solidFill>
                  <a:srgbClr val="000000"/>
                </a:solidFill>
                <a:effectLst/>
                <a:latin typeface="Roboto"/>
              </a:rPr>
              <a:t>pulcherrimas</a:t>
            </a:r>
            <a:r>
              <a:rPr lang="es-ES" b="0" i="0" dirty="0">
                <a:solidFill>
                  <a:srgbClr val="000000"/>
                </a:solidFill>
                <a:effectLst/>
                <a:latin typeface="Roboto"/>
              </a:rPr>
              <a:t> </a:t>
            </a:r>
            <a:r>
              <a:rPr lang="es-ES" b="0" i="0" dirty="0" err="1">
                <a:solidFill>
                  <a:srgbClr val="000000"/>
                </a:solidFill>
                <a:effectLst/>
                <a:latin typeface="Roboto"/>
              </a:rPr>
              <a:t>picturas</a:t>
            </a:r>
            <a:r>
              <a:rPr lang="es-ES" b="0" i="0" dirty="0">
                <a:solidFill>
                  <a:srgbClr val="000000"/>
                </a:solidFill>
                <a:effectLst/>
                <a:latin typeface="Roboto"/>
              </a:rPr>
              <a:t> in </a:t>
            </a:r>
            <a:r>
              <a:rPr lang="es-ES" b="0" i="0" dirty="0" err="1">
                <a:solidFill>
                  <a:srgbClr val="000000"/>
                </a:solidFill>
                <a:effectLst/>
                <a:latin typeface="Roboto"/>
              </a:rPr>
              <a:t>diversis</a:t>
            </a:r>
            <a:r>
              <a:rPr lang="es-ES" b="0" i="0" dirty="0">
                <a:solidFill>
                  <a:srgbClr val="000000"/>
                </a:solidFill>
                <a:effectLst/>
                <a:latin typeface="Roboto"/>
              </a:rPr>
              <a:t> </a:t>
            </a:r>
            <a:r>
              <a:rPr lang="es-ES" b="0" i="0" dirty="0" err="1">
                <a:solidFill>
                  <a:srgbClr val="000000"/>
                </a:solidFill>
                <a:effectLst/>
                <a:latin typeface="Roboto"/>
              </a:rPr>
              <a:t>civitatibus</a:t>
            </a:r>
            <a:r>
              <a:rPr lang="es-ES" b="0" i="0" dirty="0">
                <a:solidFill>
                  <a:srgbClr val="000000"/>
                </a:solidFill>
                <a:effectLst/>
                <a:latin typeface="Roboto"/>
              </a:rPr>
              <a:t> et </a:t>
            </a:r>
            <a:r>
              <a:rPr lang="es-ES" b="0" i="0" dirty="0" err="1">
                <a:solidFill>
                  <a:srgbClr val="000000"/>
                </a:solidFill>
                <a:effectLst/>
                <a:latin typeface="Roboto"/>
              </a:rPr>
              <a:t>presentim</a:t>
            </a:r>
            <a:r>
              <a:rPr lang="es-ES" b="0" i="0" dirty="0">
                <a:solidFill>
                  <a:srgbClr val="000000"/>
                </a:solidFill>
                <a:effectLst/>
                <a:latin typeface="Roboto"/>
              </a:rPr>
              <a:t> </a:t>
            </a:r>
            <a:r>
              <a:rPr lang="es-ES" b="0" i="0" dirty="0" err="1">
                <a:solidFill>
                  <a:srgbClr val="000000"/>
                </a:solidFill>
                <a:effectLst/>
                <a:latin typeface="Roboto"/>
              </a:rPr>
              <a:t>Senis</a:t>
            </a:r>
            <a:r>
              <a:rPr lang="es-ES" b="0" i="0" dirty="0">
                <a:solidFill>
                  <a:srgbClr val="000000"/>
                </a:solidFill>
                <a:effectLst/>
                <a:latin typeface="Roboto"/>
              </a:rPr>
              <a:t>' (muchas pinturas hermosas en diferentes ciudades y especialmente en Siena). </a:t>
            </a:r>
            <a:r>
              <a:rPr lang="es-ES" b="0" i="0" dirty="0" err="1">
                <a:solidFill>
                  <a:srgbClr val="000000"/>
                </a:solidFill>
                <a:effectLst/>
                <a:latin typeface="Roboto"/>
              </a:rPr>
              <a:t>Signorelli</a:t>
            </a:r>
            <a:r>
              <a:rPr lang="es-ES" b="0" i="0" dirty="0">
                <a:solidFill>
                  <a:srgbClr val="000000"/>
                </a:solidFill>
                <a:effectLst/>
                <a:latin typeface="Roboto"/>
              </a:rPr>
              <a:t> respetó los términos del contrato y trabajó a tal velocidad que incluso los administradores de la Catedral debieron sorprenderse. Un año después de la firma del contrato, el 23 de abril de 1500, se terminaron los frescos del techo y pudo mostrar a sus clientes sus dibujos para los frescos de las paredes laterales. El contrato para estas nuevas pinturas se firmó unos días más tarde: se le pagaría 575 ducados por esta segunda parte. En 1502, el ciclo de frescos ciertamente terminó, aunque se registran pagos adicionales a </a:t>
            </a:r>
            <a:r>
              <a:rPr lang="es-ES" b="0" i="0" dirty="0" err="1">
                <a:solidFill>
                  <a:srgbClr val="000000"/>
                </a:solidFill>
                <a:effectLst/>
                <a:latin typeface="Roboto"/>
              </a:rPr>
              <a:t>Signorelli</a:t>
            </a:r>
            <a:r>
              <a:rPr lang="es-ES" b="0" i="0" dirty="0">
                <a:solidFill>
                  <a:srgbClr val="000000"/>
                </a:solidFill>
                <a:effectLst/>
                <a:latin typeface="Roboto"/>
              </a:rPr>
              <a:t> hasta 1504. En tan solo tres años, de 1499 a 1502, la decoración fue planeada y ejecutada, con una rapidez y eficiencia prácticamente única en la historia del arte italiano. En cuanto a la temática, es uno de los temas más importantes de la iconografía cristiana. Es probable que para los frescos del techo (los grupos de Apóstoles, Ángeles, Profetas, Patriarcas, Doctores de la Iglesia, Mártires y Vírgenes) </a:t>
            </a:r>
            <a:r>
              <a:rPr lang="es-ES" b="0" i="0" dirty="0" err="1">
                <a:solidFill>
                  <a:srgbClr val="000000"/>
                </a:solidFill>
                <a:effectLst/>
                <a:latin typeface="Roboto"/>
              </a:rPr>
              <a:t>Signorelli</a:t>
            </a:r>
            <a:r>
              <a:rPr lang="es-ES" b="0" i="0" dirty="0">
                <a:solidFill>
                  <a:srgbClr val="000000"/>
                </a:solidFill>
                <a:effectLst/>
                <a:latin typeface="Roboto"/>
              </a:rPr>
              <a:t> simplemente completó el programa que originalmente había sido diseñado por </a:t>
            </a:r>
            <a:r>
              <a:rPr lang="es-ES" b="0" i="0" dirty="0" err="1">
                <a:solidFill>
                  <a:srgbClr val="000000"/>
                </a:solidFill>
                <a:effectLst/>
                <a:latin typeface="Roboto"/>
              </a:rPr>
              <a:t>Fra</a:t>
            </a:r>
            <a:r>
              <a:rPr lang="es-ES" b="0" i="0" dirty="0">
                <a:solidFill>
                  <a:srgbClr val="000000"/>
                </a:solidFill>
                <a:effectLst/>
                <a:latin typeface="Roboto"/>
              </a:rPr>
              <a:t> </a:t>
            </a:r>
            <a:r>
              <a:rPr lang="es-ES" b="0" i="0" dirty="0" err="1">
                <a:solidFill>
                  <a:srgbClr val="000000"/>
                </a:solidFill>
                <a:effectLst/>
                <a:latin typeface="Roboto"/>
              </a:rPr>
              <a:t>Angelico</a:t>
            </a:r>
            <a:r>
              <a:rPr lang="es-ES" b="0" i="0" dirty="0">
                <a:solidFill>
                  <a:srgbClr val="000000"/>
                </a:solidFill>
                <a:effectLst/>
                <a:latin typeface="Roboto"/>
              </a:rPr>
              <a:t>. Pero los frescos de las paredes laterales, aunque el tema básico habría sido planeado de acuerdo con los administradores y teólogos de la Catedral, son totalmente producto de la fértil imaginación de </a:t>
            </a:r>
            <a:r>
              <a:rPr lang="es-ES" b="0" i="0" dirty="0" err="1">
                <a:solidFill>
                  <a:srgbClr val="000000"/>
                </a:solidFill>
                <a:effectLst/>
                <a:latin typeface="Roboto"/>
              </a:rPr>
              <a:t>Signorelli</a:t>
            </a:r>
            <a:r>
              <a:rPr lang="es-ES" b="0" i="0" dirty="0">
                <a:solidFill>
                  <a:srgbClr val="000000"/>
                </a:solidFill>
                <a:effectLst/>
                <a:latin typeface="Roboto"/>
              </a:rPr>
              <a:t>. Las paredes laterales están cubiertas con siete grandes escenas: el sermón y las hazañas del anticristo, la Destrucción del Mundo, la resurrección de la carne, Los condenados, el Elegido, el </a:t>
            </a:r>
            <a:r>
              <a:rPr lang="es-ES" b="0" i="0" dirty="0" err="1">
                <a:solidFill>
                  <a:srgbClr val="000000"/>
                </a:solidFill>
                <a:effectLst/>
                <a:latin typeface="Roboto"/>
              </a:rPr>
              <a:t>paraiso</a:t>
            </a:r>
            <a:r>
              <a:rPr lang="es-ES" b="0" i="0" dirty="0">
                <a:solidFill>
                  <a:srgbClr val="000000"/>
                </a:solidFill>
                <a:effectLst/>
                <a:latin typeface="Roboto"/>
              </a:rPr>
              <a:t>, el infierno. La parte inferior de las paredes está decorada con patrones grotescos y con bustos de filósofos y poetas junto a monocromos que comentan sus obras, así como ilustraciones de la Divina Comedia. La decoración general se completa en las jambas de las ventanas y en la pequeña capilla en la pared del fondo por las figuras de los arcángeles Rafael (con Tobías), Gabriel y Miguel (pesando las almas y subyugando al diablo), por el obispo Santos </a:t>
            </a:r>
            <a:r>
              <a:rPr lang="es-ES" b="0" i="0" dirty="0" err="1">
                <a:solidFill>
                  <a:srgbClr val="000000"/>
                </a:solidFill>
                <a:effectLst/>
                <a:latin typeface="Roboto"/>
              </a:rPr>
              <a:t>Brizio</a:t>
            </a:r>
            <a:r>
              <a:rPr lang="es-ES" b="0" i="0" dirty="0">
                <a:solidFill>
                  <a:srgbClr val="000000"/>
                </a:solidFill>
                <a:effectLst/>
                <a:latin typeface="Roboto"/>
              </a:rPr>
              <a:t> y </a:t>
            </a:r>
            <a:r>
              <a:rPr lang="es-ES" b="0" i="0" dirty="0" err="1">
                <a:solidFill>
                  <a:srgbClr val="000000"/>
                </a:solidFill>
                <a:effectLst/>
                <a:latin typeface="Roboto"/>
              </a:rPr>
              <a:t>Constant</a:t>
            </a:r>
            <a:r>
              <a:rPr lang="es-ES" b="0" i="0" dirty="0">
                <a:solidFill>
                  <a:srgbClr val="000000"/>
                </a:solidFill>
                <a:effectLst/>
                <a:latin typeface="Roboto"/>
              </a:rPr>
              <a:t>, y la Lamentación sobre Cristo Muerto con los santos </a:t>
            </a:r>
            <a:r>
              <a:rPr lang="es-ES" b="0" i="0" dirty="0" err="1">
                <a:solidFill>
                  <a:srgbClr val="000000"/>
                </a:solidFill>
                <a:effectLst/>
                <a:latin typeface="Roboto"/>
              </a:rPr>
              <a:t>Parenzo</a:t>
            </a:r>
            <a:r>
              <a:rPr lang="es-ES" b="0" i="0" dirty="0">
                <a:solidFill>
                  <a:srgbClr val="000000"/>
                </a:solidFill>
                <a:effectLst/>
                <a:latin typeface="Roboto"/>
              </a:rPr>
              <a:t> y Faustino. </a:t>
            </a:r>
            <a:endParaRPr lang="es-ES" dirty="0"/>
          </a:p>
        </p:txBody>
      </p:sp>
    </p:spTree>
    <p:extLst>
      <p:ext uri="{BB962C8B-B14F-4D97-AF65-F5344CB8AC3E}">
        <p14:creationId xmlns:p14="http://schemas.microsoft.com/office/powerpoint/2010/main" val="37428770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it-IT" sz="2800" dirty="0"/>
              <a:t>1499 - 1502. Signorelli. Capilla San Brizio, Duomo, Orvieto.</a:t>
            </a:r>
            <a:endParaRPr lang="es-ES" sz="2800" dirty="0"/>
          </a:p>
        </p:txBody>
      </p:sp>
      <p:pic>
        <p:nvPicPr>
          <p:cNvPr id="4" name="Imagen 3">
            <a:extLst>
              <a:ext uri="{FF2B5EF4-FFF2-40B4-BE49-F238E27FC236}">
                <a16:creationId xmlns:a16="http://schemas.microsoft.com/office/drawing/2014/main" id="{3568B13B-51C2-429E-BAD3-E26822918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462" y="0"/>
            <a:ext cx="4825538" cy="6858000"/>
          </a:xfrm>
          <a:prstGeom prst="rect">
            <a:avLst/>
          </a:prstGeom>
        </p:spPr>
      </p:pic>
    </p:spTree>
    <p:extLst>
      <p:ext uri="{BB962C8B-B14F-4D97-AF65-F5344CB8AC3E}">
        <p14:creationId xmlns:p14="http://schemas.microsoft.com/office/powerpoint/2010/main" val="3328146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241964" cy="6132657"/>
          </a:xfrm>
        </p:spPr>
        <p:txBody>
          <a:bodyPr anchor="t">
            <a:normAutofit/>
          </a:bodyPr>
          <a:lstStyle/>
          <a:p>
            <a:r>
              <a:rPr lang="es-ES" sz="2800" dirty="0"/>
              <a:t>1499 - 1502. </a:t>
            </a:r>
            <a:r>
              <a:rPr lang="es-ES" sz="2800" dirty="0" err="1"/>
              <a:t>Signorelli</a:t>
            </a:r>
            <a:r>
              <a:rPr lang="es-ES" sz="2800" dirty="0"/>
              <a:t>. Sermón y hechos del Anticristo. Capilla San </a:t>
            </a:r>
            <a:r>
              <a:rPr lang="es-ES" sz="2800" dirty="0" err="1"/>
              <a:t>Brizio</a:t>
            </a:r>
            <a:r>
              <a:rPr lang="es-ES" sz="2800" dirty="0"/>
              <a:t>, Duomo, Orvieto.</a:t>
            </a:r>
          </a:p>
        </p:txBody>
      </p:sp>
      <p:pic>
        <p:nvPicPr>
          <p:cNvPr id="4" name="Imagen 3">
            <a:extLst>
              <a:ext uri="{FF2B5EF4-FFF2-40B4-BE49-F238E27FC236}">
                <a16:creationId xmlns:a16="http://schemas.microsoft.com/office/drawing/2014/main" id="{A4CB2913-000E-4B57-8E3F-F1B5CABE0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2380" y="0"/>
            <a:ext cx="8389620" cy="6858000"/>
          </a:xfrm>
          <a:prstGeom prst="rect">
            <a:avLst/>
          </a:prstGeom>
        </p:spPr>
      </p:pic>
    </p:spTree>
    <p:extLst>
      <p:ext uri="{BB962C8B-B14F-4D97-AF65-F5344CB8AC3E}">
        <p14:creationId xmlns:p14="http://schemas.microsoft.com/office/powerpoint/2010/main" val="4279261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2947896" cy="6132657"/>
          </a:xfrm>
        </p:spPr>
        <p:txBody>
          <a:bodyPr anchor="t">
            <a:normAutofit/>
          </a:bodyPr>
          <a:lstStyle/>
          <a:p>
            <a:r>
              <a:rPr lang="it-IT" sz="2800" dirty="0"/>
              <a:t>1499 - 1502. Signorelli. Apocalipsis. Capilla San Brizio, Duomo, Orvieto.</a:t>
            </a:r>
            <a:endParaRPr lang="es-ES" sz="2800" dirty="0"/>
          </a:p>
        </p:txBody>
      </p:sp>
      <p:pic>
        <p:nvPicPr>
          <p:cNvPr id="4" name="Imagen 3">
            <a:extLst>
              <a:ext uri="{FF2B5EF4-FFF2-40B4-BE49-F238E27FC236}">
                <a16:creationId xmlns:a16="http://schemas.microsoft.com/office/drawing/2014/main" id="{C391DAA7-9AF1-4640-B075-B701C3FA1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3532" y="0"/>
            <a:ext cx="8828468" cy="6858000"/>
          </a:xfrm>
          <a:prstGeom prst="rect">
            <a:avLst/>
          </a:prstGeom>
        </p:spPr>
      </p:pic>
    </p:spTree>
    <p:extLst>
      <p:ext uri="{BB962C8B-B14F-4D97-AF65-F5344CB8AC3E}">
        <p14:creationId xmlns:p14="http://schemas.microsoft.com/office/powerpoint/2010/main" val="30271602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828704" cy="6132657"/>
          </a:xfrm>
        </p:spPr>
        <p:txBody>
          <a:bodyPr anchor="t">
            <a:normAutofit/>
          </a:bodyPr>
          <a:lstStyle/>
          <a:p>
            <a:r>
              <a:rPr lang="es-ES" sz="2800" dirty="0"/>
              <a:t>1499 - 1502. </a:t>
            </a:r>
            <a:r>
              <a:rPr lang="es-ES" sz="2800" dirty="0" err="1"/>
              <a:t>Signorelli</a:t>
            </a:r>
            <a:r>
              <a:rPr lang="es-ES" sz="2800" dirty="0"/>
              <a:t>. Resurrección de la carne. Capilla San </a:t>
            </a:r>
            <a:r>
              <a:rPr lang="es-ES" sz="2800" dirty="0" err="1"/>
              <a:t>Brizio</a:t>
            </a:r>
            <a:r>
              <a:rPr lang="es-ES" sz="2800" dirty="0"/>
              <a:t>, Duomo, Orvieto.</a:t>
            </a:r>
          </a:p>
        </p:txBody>
      </p:sp>
      <p:pic>
        <p:nvPicPr>
          <p:cNvPr id="4" name="Imagen 3">
            <a:extLst>
              <a:ext uri="{FF2B5EF4-FFF2-40B4-BE49-F238E27FC236}">
                <a16:creationId xmlns:a16="http://schemas.microsoft.com/office/drawing/2014/main" id="{88B02D9E-9E5E-45B2-A9E4-D867BEF2C0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4340" y="0"/>
            <a:ext cx="7947660" cy="6858000"/>
          </a:xfrm>
          <a:prstGeom prst="rect">
            <a:avLst/>
          </a:prstGeom>
        </p:spPr>
      </p:pic>
    </p:spTree>
    <p:extLst>
      <p:ext uri="{BB962C8B-B14F-4D97-AF65-F5344CB8AC3E}">
        <p14:creationId xmlns:p14="http://schemas.microsoft.com/office/powerpoint/2010/main" val="7239690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es-ES" sz="2800" dirty="0"/>
              <a:t>1499 - 1502. </a:t>
            </a:r>
            <a:r>
              <a:rPr lang="es-ES" sz="2800" dirty="0" err="1"/>
              <a:t>Signorelli</a:t>
            </a:r>
            <a:r>
              <a:rPr lang="es-ES" sz="2800" dirty="0"/>
              <a:t>. Los condenados y los elegidos. Capilla San </a:t>
            </a:r>
            <a:r>
              <a:rPr lang="es-ES" sz="2800" dirty="0" err="1"/>
              <a:t>Brizio</a:t>
            </a:r>
            <a:r>
              <a:rPr lang="es-ES" sz="2800" dirty="0"/>
              <a:t>, Duomo, Orvieto.</a:t>
            </a:r>
          </a:p>
        </p:txBody>
      </p:sp>
      <p:pic>
        <p:nvPicPr>
          <p:cNvPr id="4" name="Imagen 3">
            <a:extLst>
              <a:ext uri="{FF2B5EF4-FFF2-40B4-BE49-F238E27FC236}">
                <a16:creationId xmlns:a16="http://schemas.microsoft.com/office/drawing/2014/main" id="{50C1A986-AB86-471B-BF27-E896F6CDE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6810" y="0"/>
            <a:ext cx="7235190" cy="6858000"/>
          </a:xfrm>
          <a:prstGeom prst="rect">
            <a:avLst/>
          </a:prstGeom>
        </p:spPr>
      </p:pic>
    </p:spTree>
    <p:extLst>
      <p:ext uri="{BB962C8B-B14F-4D97-AF65-F5344CB8AC3E}">
        <p14:creationId xmlns:p14="http://schemas.microsoft.com/office/powerpoint/2010/main" val="35624432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2452255" cy="6132657"/>
          </a:xfrm>
        </p:spPr>
        <p:txBody>
          <a:bodyPr anchor="t">
            <a:normAutofit/>
          </a:bodyPr>
          <a:lstStyle/>
          <a:p>
            <a:r>
              <a:rPr lang="it-IT" sz="2800" dirty="0"/>
              <a:t>1499 - 1502. Signorelli. Paraiso e infierno. Capilla San Brizio, Duomo, Orvieto.</a:t>
            </a:r>
            <a:endParaRPr lang="es-ES" sz="2800" dirty="0"/>
          </a:p>
        </p:txBody>
      </p:sp>
      <p:pic>
        <p:nvPicPr>
          <p:cNvPr id="4" name="Imagen 3">
            <a:extLst>
              <a:ext uri="{FF2B5EF4-FFF2-40B4-BE49-F238E27FC236}">
                <a16:creationId xmlns:a16="http://schemas.microsoft.com/office/drawing/2014/main" id="{AB435449-517E-4179-A672-CB70E1FCA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0380" y="0"/>
            <a:ext cx="9151620" cy="6858000"/>
          </a:xfrm>
          <a:prstGeom prst="rect">
            <a:avLst/>
          </a:prstGeom>
        </p:spPr>
      </p:pic>
    </p:spTree>
    <p:extLst>
      <p:ext uri="{BB962C8B-B14F-4D97-AF65-F5344CB8AC3E}">
        <p14:creationId xmlns:p14="http://schemas.microsoft.com/office/powerpoint/2010/main" val="3162212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C8B2A2-0E5B-4D8D-AC39-BBD323E5D536}"/>
              </a:ext>
            </a:extLst>
          </p:cNvPr>
          <p:cNvSpPr>
            <a:spLocks noGrp="1"/>
          </p:cNvSpPr>
          <p:nvPr>
            <p:ph type="title"/>
          </p:nvPr>
        </p:nvSpPr>
        <p:spPr>
          <a:xfrm>
            <a:off x="838200" y="180109"/>
            <a:ext cx="10515600" cy="1645516"/>
          </a:xfrm>
        </p:spPr>
        <p:txBody>
          <a:bodyPr>
            <a:normAutofit fontScale="90000"/>
          </a:bodyPr>
          <a:lstStyle/>
          <a:p>
            <a:pPr algn="ctr"/>
            <a:r>
              <a:rPr lang="es-ES" b="0" i="0" dirty="0">
                <a:solidFill>
                  <a:srgbClr val="000000"/>
                </a:solidFill>
                <a:effectLst/>
                <a:latin typeface="Roboto"/>
              </a:rPr>
              <a:t>1499 – 1502. Luca SIGNORELLI.</a:t>
            </a:r>
            <a:br>
              <a:rPr lang="es-ES" b="0" i="0" dirty="0">
                <a:solidFill>
                  <a:srgbClr val="000000"/>
                </a:solidFill>
                <a:effectLst/>
                <a:latin typeface="Roboto"/>
              </a:rPr>
            </a:br>
            <a:r>
              <a:rPr lang="es-ES" b="0" i="0" dirty="0">
                <a:solidFill>
                  <a:srgbClr val="000000"/>
                </a:solidFill>
                <a:effectLst/>
                <a:latin typeface="Roboto"/>
              </a:rPr>
              <a:t>Capilla de San </a:t>
            </a:r>
            <a:r>
              <a:rPr lang="es-ES" b="0" i="0" dirty="0" err="1">
                <a:solidFill>
                  <a:srgbClr val="000000"/>
                </a:solidFill>
                <a:effectLst/>
                <a:latin typeface="Roboto"/>
              </a:rPr>
              <a:t>Brizio</a:t>
            </a:r>
            <a:r>
              <a:rPr lang="es-ES" b="0" i="0" dirty="0">
                <a:solidFill>
                  <a:srgbClr val="000000"/>
                </a:solidFill>
                <a:effectLst/>
                <a:latin typeface="Roboto"/>
              </a:rPr>
              <a:t>, Catedral, Orvieto.</a:t>
            </a:r>
            <a:br>
              <a:rPr lang="es-ES" b="0" i="0" dirty="0">
                <a:solidFill>
                  <a:srgbClr val="000000"/>
                </a:solidFill>
                <a:effectLst/>
                <a:latin typeface="Roboto"/>
              </a:rPr>
            </a:br>
            <a:r>
              <a:rPr lang="es-ES" dirty="0">
                <a:solidFill>
                  <a:srgbClr val="000000"/>
                </a:solidFill>
                <a:latin typeface="Roboto"/>
              </a:rPr>
              <a:t>B</a:t>
            </a:r>
            <a:r>
              <a:rPr lang="es-ES" b="0" i="0" dirty="0">
                <a:solidFill>
                  <a:srgbClr val="000000"/>
                </a:solidFill>
                <a:effectLst/>
                <a:latin typeface="Roboto"/>
              </a:rPr>
              <a:t>óveda y decoración.</a:t>
            </a:r>
            <a:endParaRPr lang="es-ES" dirty="0"/>
          </a:p>
        </p:txBody>
      </p:sp>
      <p:sp>
        <p:nvSpPr>
          <p:cNvPr id="3" name="Marcador de contenido 2">
            <a:extLst>
              <a:ext uri="{FF2B5EF4-FFF2-40B4-BE49-F238E27FC236}">
                <a16:creationId xmlns:a16="http://schemas.microsoft.com/office/drawing/2014/main" id="{2AE75EC3-8942-4DC7-862F-A380A727150D}"/>
              </a:ext>
            </a:extLst>
          </p:cNvPr>
          <p:cNvSpPr>
            <a:spLocks noGrp="1"/>
          </p:cNvSpPr>
          <p:nvPr>
            <p:ph idx="1"/>
          </p:nvPr>
        </p:nvSpPr>
        <p:spPr>
          <a:xfrm>
            <a:off x="838200" y="2064327"/>
            <a:ext cx="10515600" cy="4613564"/>
          </a:xfrm>
        </p:spPr>
        <p:txBody>
          <a:bodyPr>
            <a:normAutofit fontScale="92500" lnSpcReduction="20000"/>
          </a:bodyPr>
          <a:lstStyle/>
          <a:p>
            <a:r>
              <a:rPr lang="es-ES" b="0" i="0" dirty="0">
                <a:solidFill>
                  <a:srgbClr val="000000"/>
                </a:solidFill>
                <a:effectLst/>
                <a:latin typeface="Roboto"/>
              </a:rPr>
              <a:t>Tomando prestado un programa de decoración que ya había sido utilizado en 1494 por </a:t>
            </a:r>
            <a:r>
              <a:rPr lang="es-ES" b="0" i="0" dirty="0" err="1">
                <a:solidFill>
                  <a:srgbClr val="000000"/>
                </a:solidFill>
                <a:effectLst/>
                <a:latin typeface="Roboto"/>
              </a:rPr>
              <a:t>Pinturicchio</a:t>
            </a:r>
            <a:r>
              <a:rPr lang="es-ES" b="0" i="0" dirty="0">
                <a:solidFill>
                  <a:srgbClr val="000000"/>
                </a:solidFill>
                <a:effectLst/>
                <a:latin typeface="Roboto"/>
              </a:rPr>
              <a:t> en el Apartamento Borgia en Roma, </a:t>
            </a:r>
            <a:r>
              <a:rPr lang="es-ES" b="0" i="0" dirty="0" err="1">
                <a:solidFill>
                  <a:srgbClr val="000000"/>
                </a:solidFill>
                <a:effectLst/>
                <a:latin typeface="Roboto"/>
              </a:rPr>
              <a:t>Signorelli</a:t>
            </a:r>
            <a:r>
              <a:rPr lang="es-ES" b="0" i="0" dirty="0">
                <a:solidFill>
                  <a:srgbClr val="000000"/>
                </a:solidFill>
                <a:effectLst/>
                <a:latin typeface="Roboto"/>
              </a:rPr>
              <a:t> decidió decorar el área debajo de sus frescos con motivos ornamentales grotescos, bustos de filósofos y poetas, así como monocromos que ilustran su trabajo. Es posible que los bustos de filósofos y poetas pretendan ser símbolos de la razón y los valores morales, los únicos instrumentos que el hombre puede utilizar para controlar los poderosos instintos animales de su naturaleza y alcanzar las esferas superiores del espíritu. Pero una cosa es cierta: esta sección aparentemente menor, que fue pintada en gran parte por los asistentes de </a:t>
            </a:r>
            <a:r>
              <a:rPr lang="es-ES" b="0" i="0" dirty="0" err="1">
                <a:solidFill>
                  <a:srgbClr val="000000"/>
                </a:solidFill>
                <a:effectLst/>
                <a:latin typeface="Roboto"/>
              </a:rPr>
              <a:t>Signorelli</a:t>
            </a:r>
            <a:r>
              <a:rPr lang="es-ES" b="0" i="0" dirty="0">
                <a:solidFill>
                  <a:srgbClr val="000000"/>
                </a:solidFill>
                <a:effectLst/>
                <a:latin typeface="Roboto"/>
              </a:rPr>
              <a:t>, contiene inventos fascinantes y alcanza alturas de expresión extraordinarias. El artista da rienda suelta a su imaginación en estos grotescos, y el resultado sólo es comparable a las escenas que </a:t>
            </a:r>
            <a:r>
              <a:rPr lang="es-ES" b="0" i="0" dirty="0" err="1">
                <a:solidFill>
                  <a:srgbClr val="000000"/>
                </a:solidFill>
                <a:effectLst/>
                <a:latin typeface="Roboto"/>
              </a:rPr>
              <a:t>Filippino</a:t>
            </a:r>
            <a:r>
              <a:rPr lang="es-ES" b="0" i="0" dirty="0">
                <a:solidFill>
                  <a:srgbClr val="000000"/>
                </a:solidFill>
                <a:effectLst/>
                <a:latin typeface="Roboto"/>
              </a:rPr>
              <a:t> </a:t>
            </a:r>
            <a:r>
              <a:rPr lang="es-ES" b="0" i="0" dirty="0" err="1">
                <a:solidFill>
                  <a:srgbClr val="000000"/>
                </a:solidFill>
                <a:effectLst/>
                <a:latin typeface="Roboto"/>
              </a:rPr>
              <a:t>Lippi</a:t>
            </a:r>
            <a:r>
              <a:rPr lang="es-ES" b="0" i="0" dirty="0">
                <a:solidFill>
                  <a:srgbClr val="000000"/>
                </a:solidFill>
                <a:effectLst/>
                <a:latin typeface="Roboto"/>
              </a:rPr>
              <a:t> estaba pintando casi al mismo tiempo en la Capilla Strozzi de la iglesia de Santa Maria Novella en Florencia. </a:t>
            </a:r>
            <a:endParaRPr lang="es-ES" dirty="0"/>
          </a:p>
        </p:txBody>
      </p:sp>
    </p:spTree>
    <p:extLst>
      <p:ext uri="{BB962C8B-B14F-4D97-AF65-F5344CB8AC3E}">
        <p14:creationId xmlns:p14="http://schemas.microsoft.com/office/powerpoint/2010/main" val="1337333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it-IT" sz="2800" dirty="0"/>
              <a:t>1499 - 1502. Signorelli. Claudian. Capilla San Brizio, Duomo, Orvieto.</a:t>
            </a:r>
            <a:endParaRPr lang="es-ES" sz="2800" dirty="0"/>
          </a:p>
        </p:txBody>
      </p:sp>
      <p:pic>
        <p:nvPicPr>
          <p:cNvPr id="4" name="Imagen 3">
            <a:extLst>
              <a:ext uri="{FF2B5EF4-FFF2-40B4-BE49-F238E27FC236}">
                <a16:creationId xmlns:a16="http://schemas.microsoft.com/office/drawing/2014/main" id="{5F9EA6D2-54B7-4528-81D0-4470034E7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1140" y="0"/>
            <a:ext cx="6880860" cy="6858000"/>
          </a:xfrm>
          <a:prstGeom prst="rect">
            <a:avLst/>
          </a:prstGeom>
        </p:spPr>
      </p:pic>
    </p:spTree>
    <p:extLst>
      <p:ext uri="{BB962C8B-B14F-4D97-AF65-F5344CB8AC3E}">
        <p14:creationId xmlns:p14="http://schemas.microsoft.com/office/powerpoint/2010/main" val="3388119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192982" cy="6132657"/>
          </a:xfrm>
        </p:spPr>
        <p:txBody>
          <a:bodyPr anchor="t">
            <a:normAutofit/>
          </a:bodyPr>
          <a:lstStyle/>
          <a:p>
            <a:r>
              <a:rPr lang="it-IT" sz="2800" dirty="0"/>
              <a:t>1499 - 1502. Signorelli. Dante. Capilla San Brizio, Duomo, Orvieto.</a:t>
            </a:r>
            <a:endParaRPr lang="es-ES" sz="2800" dirty="0"/>
          </a:p>
        </p:txBody>
      </p:sp>
      <p:pic>
        <p:nvPicPr>
          <p:cNvPr id="4" name="Imagen 3">
            <a:extLst>
              <a:ext uri="{FF2B5EF4-FFF2-40B4-BE49-F238E27FC236}">
                <a16:creationId xmlns:a16="http://schemas.microsoft.com/office/drawing/2014/main" id="{67B5DD37-DF07-41EC-9890-28B98A5A8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145" y="-624"/>
            <a:ext cx="5347855" cy="6858624"/>
          </a:xfrm>
          <a:prstGeom prst="rect">
            <a:avLst/>
          </a:prstGeom>
        </p:spPr>
      </p:pic>
    </p:spTree>
    <p:extLst>
      <p:ext uri="{BB962C8B-B14F-4D97-AF65-F5344CB8AC3E}">
        <p14:creationId xmlns:p14="http://schemas.microsoft.com/office/powerpoint/2010/main" val="21430677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929746" cy="6132657"/>
          </a:xfrm>
        </p:spPr>
        <p:txBody>
          <a:bodyPr anchor="t">
            <a:normAutofit/>
          </a:bodyPr>
          <a:lstStyle/>
          <a:p>
            <a:r>
              <a:rPr lang="it-IT" sz="2800" dirty="0"/>
              <a:t>1499 - 1502. Signorelli. Empedocles. Capilla San Brizio, Duomo, Orvieto.</a:t>
            </a:r>
            <a:endParaRPr lang="es-ES" sz="2800" dirty="0"/>
          </a:p>
        </p:txBody>
      </p:sp>
      <p:pic>
        <p:nvPicPr>
          <p:cNvPr id="4" name="Imagen 3">
            <a:extLst>
              <a:ext uri="{FF2B5EF4-FFF2-40B4-BE49-F238E27FC236}">
                <a16:creationId xmlns:a16="http://schemas.microsoft.com/office/drawing/2014/main" id="{4FBEDE8E-541D-43C4-A5CF-CFAE07781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753" y="0"/>
            <a:ext cx="5384102" cy="6858000"/>
          </a:xfrm>
          <a:prstGeom prst="rect">
            <a:avLst/>
          </a:prstGeom>
        </p:spPr>
      </p:pic>
    </p:spTree>
    <p:extLst>
      <p:ext uri="{BB962C8B-B14F-4D97-AF65-F5344CB8AC3E}">
        <p14:creationId xmlns:p14="http://schemas.microsoft.com/office/powerpoint/2010/main" val="6969989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029200" cy="6132657"/>
          </a:xfrm>
        </p:spPr>
        <p:txBody>
          <a:bodyPr anchor="t">
            <a:normAutofit/>
          </a:bodyPr>
          <a:lstStyle/>
          <a:p>
            <a:r>
              <a:rPr lang="it-IT" sz="2800" dirty="0"/>
              <a:t>1499 - 1502. Signorelli. Ovidio. Capilla San Brizio, Duomo, Orvieto.</a:t>
            </a:r>
            <a:endParaRPr lang="es-ES" sz="2800" dirty="0"/>
          </a:p>
        </p:txBody>
      </p:sp>
      <p:pic>
        <p:nvPicPr>
          <p:cNvPr id="4" name="Imagen 3">
            <a:extLst>
              <a:ext uri="{FF2B5EF4-FFF2-40B4-BE49-F238E27FC236}">
                <a16:creationId xmlns:a16="http://schemas.microsoft.com/office/drawing/2014/main" id="{59E77849-3B55-40CE-ADF4-65797F2B9F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639" y="0"/>
            <a:ext cx="6403361" cy="6858000"/>
          </a:xfrm>
          <a:prstGeom prst="rect">
            <a:avLst/>
          </a:prstGeom>
        </p:spPr>
      </p:pic>
    </p:spTree>
    <p:extLst>
      <p:ext uri="{BB962C8B-B14F-4D97-AF65-F5344CB8AC3E}">
        <p14:creationId xmlns:p14="http://schemas.microsoft.com/office/powerpoint/2010/main" val="4096552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220691" cy="6132657"/>
          </a:xfrm>
        </p:spPr>
        <p:txBody>
          <a:bodyPr anchor="t">
            <a:normAutofit/>
          </a:bodyPr>
          <a:lstStyle/>
          <a:p>
            <a:r>
              <a:rPr lang="it-IT" sz="2800" dirty="0"/>
              <a:t>1499 - 1502. Signorelli. Statius. </a:t>
            </a:r>
            <a:br>
              <a:rPr lang="it-IT" sz="2800" dirty="0"/>
            </a:br>
            <a:r>
              <a:rPr lang="it-IT" sz="2800" dirty="0"/>
              <a:t>Capilla San Brizio, Duomo, Orvieto.</a:t>
            </a:r>
            <a:endParaRPr lang="es-ES" sz="2800" dirty="0"/>
          </a:p>
        </p:txBody>
      </p:sp>
      <p:pic>
        <p:nvPicPr>
          <p:cNvPr id="4" name="Imagen 3">
            <a:extLst>
              <a:ext uri="{FF2B5EF4-FFF2-40B4-BE49-F238E27FC236}">
                <a16:creationId xmlns:a16="http://schemas.microsoft.com/office/drawing/2014/main" id="{F4F4EC8A-A032-4B4F-96A8-FF1C1851E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0867" y="0"/>
            <a:ext cx="5311133" cy="6858000"/>
          </a:xfrm>
          <a:prstGeom prst="rect">
            <a:avLst/>
          </a:prstGeom>
        </p:spPr>
      </p:pic>
    </p:spTree>
    <p:extLst>
      <p:ext uri="{BB962C8B-B14F-4D97-AF65-F5344CB8AC3E}">
        <p14:creationId xmlns:p14="http://schemas.microsoft.com/office/powerpoint/2010/main" val="11134233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it-IT" sz="2800" dirty="0"/>
              <a:t>1499 - 1502. Signorelli. Salustio. Capilla San Brizio, Duomo, Orvieto.</a:t>
            </a:r>
            <a:endParaRPr lang="es-ES" sz="2800" dirty="0"/>
          </a:p>
        </p:txBody>
      </p:sp>
      <p:pic>
        <p:nvPicPr>
          <p:cNvPr id="4" name="Imagen 3">
            <a:extLst>
              <a:ext uri="{FF2B5EF4-FFF2-40B4-BE49-F238E27FC236}">
                <a16:creationId xmlns:a16="http://schemas.microsoft.com/office/drawing/2014/main" id="{91833AF4-D045-402D-A601-8845BDEAC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5692" y="0"/>
            <a:ext cx="7106308" cy="6892636"/>
          </a:xfrm>
          <a:prstGeom prst="rect">
            <a:avLst/>
          </a:prstGeom>
        </p:spPr>
      </p:pic>
    </p:spTree>
    <p:extLst>
      <p:ext uri="{BB962C8B-B14F-4D97-AF65-F5344CB8AC3E}">
        <p14:creationId xmlns:p14="http://schemas.microsoft.com/office/powerpoint/2010/main" val="1625571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001491" cy="6132657"/>
          </a:xfrm>
        </p:spPr>
        <p:txBody>
          <a:bodyPr anchor="t">
            <a:normAutofit/>
          </a:bodyPr>
          <a:lstStyle/>
          <a:p>
            <a:r>
              <a:rPr lang="it-IT" sz="2800" dirty="0"/>
              <a:t>1499 - 1502. Signorelli. Tibullus. Capilla San Brizio, Duomo, Orvieto.</a:t>
            </a:r>
            <a:endParaRPr lang="es-ES" sz="2800" dirty="0"/>
          </a:p>
        </p:txBody>
      </p:sp>
      <p:pic>
        <p:nvPicPr>
          <p:cNvPr id="4" name="Imagen 3">
            <a:extLst>
              <a:ext uri="{FF2B5EF4-FFF2-40B4-BE49-F238E27FC236}">
                <a16:creationId xmlns:a16="http://schemas.microsoft.com/office/drawing/2014/main" id="{4C3611ED-636F-4DFD-B4BD-D36D86B7A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6736" y="0"/>
            <a:ext cx="6575264" cy="6858000"/>
          </a:xfrm>
          <a:prstGeom prst="rect">
            <a:avLst/>
          </a:prstGeom>
        </p:spPr>
      </p:pic>
    </p:spTree>
    <p:extLst>
      <p:ext uri="{BB962C8B-B14F-4D97-AF65-F5344CB8AC3E}">
        <p14:creationId xmlns:p14="http://schemas.microsoft.com/office/powerpoint/2010/main" val="36008770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109855" cy="6132657"/>
          </a:xfrm>
        </p:spPr>
        <p:txBody>
          <a:bodyPr anchor="t">
            <a:normAutofit/>
          </a:bodyPr>
          <a:lstStyle/>
          <a:p>
            <a:r>
              <a:rPr lang="it-IT" sz="2800" dirty="0"/>
              <a:t>1499 - 1502. Signorelli. Bóveda. </a:t>
            </a:r>
            <a:br>
              <a:rPr lang="it-IT" sz="2800" dirty="0"/>
            </a:br>
            <a:r>
              <a:rPr lang="it-IT" sz="2800" dirty="0"/>
              <a:t>Capilla San Brizio, Duomo, Orvieto.</a:t>
            </a:r>
            <a:endParaRPr lang="es-ES" sz="2800" dirty="0"/>
          </a:p>
        </p:txBody>
      </p:sp>
      <p:pic>
        <p:nvPicPr>
          <p:cNvPr id="4" name="Imagen 3">
            <a:extLst>
              <a:ext uri="{FF2B5EF4-FFF2-40B4-BE49-F238E27FC236}">
                <a16:creationId xmlns:a16="http://schemas.microsoft.com/office/drawing/2014/main" id="{08FB42B9-A388-44A5-A0CF-F81F02D580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9415" y="0"/>
            <a:ext cx="5352585" cy="6858000"/>
          </a:xfrm>
          <a:prstGeom prst="rect">
            <a:avLst/>
          </a:prstGeom>
        </p:spPr>
      </p:pic>
    </p:spTree>
    <p:extLst>
      <p:ext uri="{BB962C8B-B14F-4D97-AF65-F5344CB8AC3E}">
        <p14:creationId xmlns:p14="http://schemas.microsoft.com/office/powerpoint/2010/main" val="17157222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389419" cy="6132657"/>
          </a:xfrm>
        </p:spPr>
        <p:txBody>
          <a:bodyPr anchor="t">
            <a:normAutofit/>
          </a:bodyPr>
          <a:lstStyle/>
          <a:p>
            <a:r>
              <a:rPr lang="it-IT" sz="2800" dirty="0"/>
              <a:t>1499 - 1502. Signorelli. Bóveda. Doctores. Capilla San Brizio, Duomo, Orvieto.</a:t>
            </a:r>
            <a:endParaRPr lang="es-ES" sz="2800" dirty="0"/>
          </a:p>
        </p:txBody>
      </p:sp>
      <p:pic>
        <p:nvPicPr>
          <p:cNvPr id="4" name="Imagen 3">
            <a:extLst>
              <a:ext uri="{FF2B5EF4-FFF2-40B4-BE49-F238E27FC236}">
                <a16:creationId xmlns:a16="http://schemas.microsoft.com/office/drawing/2014/main" id="{06CE2368-E4BE-41EA-A636-1540C6BB3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9931" y="0"/>
            <a:ext cx="5912069" cy="6858000"/>
          </a:xfrm>
          <a:prstGeom prst="rect">
            <a:avLst/>
          </a:prstGeom>
        </p:spPr>
      </p:pic>
    </p:spTree>
    <p:extLst>
      <p:ext uri="{BB962C8B-B14F-4D97-AF65-F5344CB8AC3E}">
        <p14:creationId xmlns:p14="http://schemas.microsoft.com/office/powerpoint/2010/main" val="2761410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846619" cy="6132657"/>
          </a:xfrm>
        </p:spPr>
        <p:txBody>
          <a:bodyPr anchor="t">
            <a:normAutofit/>
          </a:bodyPr>
          <a:lstStyle/>
          <a:p>
            <a:r>
              <a:rPr lang="it-IT" sz="2800" dirty="0"/>
              <a:t>1499 - 1502. Signorelli. Bóveda. Patriarcas. Capilla San Brizio, Duomo, Orvieto.</a:t>
            </a:r>
            <a:endParaRPr lang="es-ES" sz="2800" dirty="0"/>
          </a:p>
        </p:txBody>
      </p:sp>
      <p:pic>
        <p:nvPicPr>
          <p:cNvPr id="4" name="Imagen 3">
            <a:extLst>
              <a:ext uri="{FF2B5EF4-FFF2-40B4-BE49-F238E27FC236}">
                <a16:creationId xmlns:a16="http://schemas.microsoft.com/office/drawing/2014/main" id="{C5B5F4E9-6190-43E1-9583-1A4E18B44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1459" y="0"/>
            <a:ext cx="5560541" cy="6858000"/>
          </a:xfrm>
          <a:prstGeom prst="rect">
            <a:avLst/>
          </a:prstGeom>
        </p:spPr>
      </p:pic>
    </p:spTree>
    <p:extLst>
      <p:ext uri="{BB962C8B-B14F-4D97-AF65-F5344CB8AC3E}">
        <p14:creationId xmlns:p14="http://schemas.microsoft.com/office/powerpoint/2010/main" val="11250288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040582" cy="6132657"/>
          </a:xfrm>
        </p:spPr>
        <p:txBody>
          <a:bodyPr anchor="t">
            <a:normAutofit/>
          </a:bodyPr>
          <a:lstStyle/>
          <a:p>
            <a:r>
              <a:rPr lang="es-ES" sz="2800" dirty="0"/>
              <a:t>1499 - 1502. </a:t>
            </a:r>
            <a:r>
              <a:rPr lang="es-ES" sz="2800" dirty="0" err="1"/>
              <a:t>Signorelli</a:t>
            </a:r>
            <a:r>
              <a:rPr lang="es-ES" sz="2800" dirty="0"/>
              <a:t>. Lamentación sobre Cristo muerto. Capillita del Cuerpo Santo, Capilla San </a:t>
            </a:r>
            <a:r>
              <a:rPr lang="es-ES" sz="2800" dirty="0" err="1"/>
              <a:t>Brizio</a:t>
            </a:r>
            <a:r>
              <a:rPr lang="es-ES" sz="2800" dirty="0"/>
              <a:t>, Duomo, Orvieto.</a:t>
            </a:r>
          </a:p>
        </p:txBody>
      </p:sp>
      <p:pic>
        <p:nvPicPr>
          <p:cNvPr id="4" name="Imagen 3">
            <a:extLst>
              <a:ext uri="{FF2B5EF4-FFF2-40B4-BE49-F238E27FC236}">
                <a16:creationId xmlns:a16="http://schemas.microsoft.com/office/drawing/2014/main" id="{38F4A730-5B22-4473-A0A7-C3DFEEA44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0689" y="0"/>
            <a:ext cx="5621311" cy="6858000"/>
          </a:xfrm>
          <a:prstGeom prst="rect">
            <a:avLst/>
          </a:prstGeom>
        </p:spPr>
      </p:pic>
    </p:spTree>
    <p:extLst>
      <p:ext uri="{BB962C8B-B14F-4D97-AF65-F5344CB8AC3E}">
        <p14:creationId xmlns:p14="http://schemas.microsoft.com/office/powerpoint/2010/main" val="7391050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endParaRPr lang="es-ES" sz="2800" dirty="0"/>
          </a:p>
        </p:txBody>
      </p:sp>
    </p:spTree>
    <p:extLst>
      <p:ext uri="{BB962C8B-B14F-4D97-AF65-F5344CB8AC3E}">
        <p14:creationId xmlns:p14="http://schemas.microsoft.com/office/powerpoint/2010/main" val="41889899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A4CEDF-2912-446B-A612-DCB5189C0068}"/>
              </a:ext>
            </a:extLst>
          </p:cNvPr>
          <p:cNvSpPr>
            <a:spLocks noGrp="1"/>
          </p:cNvSpPr>
          <p:nvPr>
            <p:ph type="title"/>
          </p:nvPr>
        </p:nvSpPr>
        <p:spPr/>
        <p:txBody>
          <a:bodyPr>
            <a:noAutofit/>
          </a:bodyPr>
          <a:lstStyle/>
          <a:p>
            <a:pPr algn="ctr"/>
            <a:r>
              <a:rPr lang="es-ES" sz="3600" b="0" i="0" dirty="0">
                <a:solidFill>
                  <a:srgbClr val="000000"/>
                </a:solidFill>
                <a:effectLst/>
                <a:latin typeface="Roboto"/>
              </a:rPr>
              <a:t>1502. Luca SIGNORELLI.</a:t>
            </a:r>
            <a:br>
              <a:rPr lang="es-ES" sz="3600" b="0" i="0" dirty="0">
                <a:solidFill>
                  <a:srgbClr val="000000"/>
                </a:solidFill>
                <a:effectLst/>
                <a:latin typeface="Roboto"/>
              </a:rPr>
            </a:br>
            <a:r>
              <a:rPr lang="es-ES" sz="3600" b="0" i="0" dirty="0">
                <a:solidFill>
                  <a:srgbClr val="000000"/>
                </a:solidFill>
                <a:effectLst/>
                <a:latin typeface="Roboto"/>
              </a:rPr>
              <a:t>Retablo iglesia de Santa Margarita en Cortona.</a:t>
            </a:r>
            <a:endParaRPr lang="es-ES" sz="3600" dirty="0"/>
          </a:p>
        </p:txBody>
      </p:sp>
      <p:sp>
        <p:nvSpPr>
          <p:cNvPr id="3" name="Marcador de contenido 2">
            <a:extLst>
              <a:ext uri="{FF2B5EF4-FFF2-40B4-BE49-F238E27FC236}">
                <a16:creationId xmlns:a16="http://schemas.microsoft.com/office/drawing/2014/main" id="{28BAAA17-1C92-4BC5-8A53-4342C9C63251}"/>
              </a:ext>
            </a:extLst>
          </p:cNvPr>
          <p:cNvSpPr>
            <a:spLocks noGrp="1"/>
          </p:cNvSpPr>
          <p:nvPr>
            <p:ph idx="1"/>
          </p:nvPr>
        </p:nvSpPr>
        <p:spPr/>
        <p:txBody>
          <a:bodyPr>
            <a:normAutofit fontScale="92500" lnSpcReduction="20000"/>
          </a:bodyPr>
          <a:lstStyle/>
          <a:p>
            <a:r>
              <a:rPr lang="es-ES" b="0" i="0" dirty="0">
                <a:solidFill>
                  <a:srgbClr val="000000"/>
                </a:solidFill>
                <a:effectLst/>
                <a:latin typeface="Roboto"/>
              </a:rPr>
              <a:t>La tabla de la Lamentación en su disposición original, montada en un marco antiguo con pilares en los que estaban representados siete santos, una vez enriqueció la escenografía del altar mayor de la antigua iglesia de Santa Margarita de Cortona. Esto seguramente fue admirado por el Papa León X cuando, durante una parada en su camino a Bolonia para encontrarse con Francisco I de Francia, visitó la iglesia en 1515. En la segunda mitad de la década de 1700, el cuadro fue trasladado, privado de su marco y finalmente colocado en el coro de la catedral de su origen. La Lamentación, obra realizada íntegramente por el artista, revela toda la poesía del pintor incluso en el contexto de un estilo poco refinado que puede parecer declamatorio, escénico y retórico. En la predela que probablemente pintó </a:t>
            </a:r>
            <a:r>
              <a:rPr lang="es-ES" b="0" i="0" dirty="0" err="1">
                <a:solidFill>
                  <a:srgbClr val="000000"/>
                </a:solidFill>
                <a:effectLst/>
                <a:latin typeface="Roboto"/>
              </a:rPr>
              <a:t>Signorelli</a:t>
            </a:r>
            <a:r>
              <a:rPr lang="es-ES" b="0" i="0" dirty="0">
                <a:solidFill>
                  <a:srgbClr val="000000"/>
                </a:solidFill>
                <a:effectLst/>
                <a:latin typeface="Roboto"/>
              </a:rPr>
              <a:t> con la ayuda de su ayudante, Gerolamo </a:t>
            </a:r>
            <a:r>
              <a:rPr lang="es-ES" b="0" i="0" dirty="0" err="1">
                <a:solidFill>
                  <a:srgbClr val="000000"/>
                </a:solidFill>
                <a:effectLst/>
                <a:latin typeface="Roboto"/>
              </a:rPr>
              <a:t>Genga</a:t>
            </a:r>
            <a:r>
              <a:rPr lang="es-ES" b="0" i="0" dirty="0">
                <a:solidFill>
                  <a:srgbClr val="000000"/>
                </a:solidFill>
                <a:effectLst/>
                <a:latin typeface="Roboto"/>
              </a:rPr>
              <a:t>, se representan cuatro escenas de la Pasión de Cristo: La oración en el huerto; La última cena; La captura; La Flagelación. </a:t>
            </a:r>
            <a:endParaRPr lang="es-ES" dirty="0"/>
          </a:p>
        </p:txBody>
      </p:sp>
    </p:spTree>
    <p:extLst>
      <p:ext uri="{BB962C8B-B14F-4D97-AF65-F5344CB8AC3E}">
        <p14:creationId xmlns:p14="http://schemas.microsoft.com/office/powerpoint/2010/main" val="23224625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109855" cy="6132657"/>
          </a:xfrm>
        </p:spPr>
        <p:txBody>
          <a:bodyPr anchor="t">
            <a:normAutofit/>
          </a:bodyPr>
          <a:lstStyle/>
          <a:p>
            <a:r>
              <a:rPr lang="it-IT" sz="2800" dirty="0"/>
              <a:t>1502. Signorelli. Retablo con predela. Museo Diocesano, Cortona.</a:t>
            </a:r>
            <a:endParaRPr lang="es-ES" sz="2800" dirty="0"/>
          </a:p>
        </p:txBody>
      </p:sp>
      <p:pic>
        <p:nvPicPr>
          <p:cNvPr id="4" name="Imagen 3">
            <a:extLst>
              <a:ext uri="{FF2B5EF4-FFF2-40B4-BE49-F238E27FC236}">
                <a16:creationId xmlns:a16="http://schemas.microsoft.com/office/drawing/2014/main" id="{198CB328-73B4-4644-8884-85817524F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326" y="0"/>
            <a:ext cx="5231674" cy="6858000"/>
          </a:xfrm>
          <a:prstGeom prst="rect">
            <a:avLst/>
          </a:prstGeom>
        </p:spPr>
      </p:pic>
    </p:spTree>
    <p:extLst>
      <p:ext uri="{BB962C8B-B14F-4D97-AF65-F5344CB8AC3E}">
        <p14:creationId xmlns:p14="http://schemas.microsoft.com/office/powerpoint/2010/main" val="37630372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es-ES" sz="2800" dirty="0"/>
              <a:t>1502. </a:t>
            </a:r>
            <a:r>
              <a:rPr lang="es-ES" sz="2800" dirty="0" err="1"/>
              <a:t>Signorelli</a:t>
            </a:r>
            <a:r>
              <a:rPr lang="es-ES" sz="2800" dirty="0"/>
              <a:t>. Lamentación sobre Cristo muerto. Museo Diocesano, Cortona.</a:t>
            </a:r>
          </a:p>
        </p:txBody>
      </p:sp>
      <p:pic>
        <p:nvPicPr>
          <p:cNvPr id="4" name="Imagen 3">
            <a:extLst>
              <a:ext uri="{FF2B5EF4-FFF2-40B4-BE49-F238E27FC236}">
                <a16:creationId xmlns:a16="http://schemas.microsoft.com/office/drawing/2014/main" id="{B0350F93-F184-4AAB-BA3A-B5DBDDDBD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3495" y="0"/>
            <a:ext cx="6458505" cy="6858000"/>
          </a:xfrm>
          <a:prstGeom prst="rect">
            <a:avLst/>
          </a:prstGeom>
        </p:spPr>
      </p:pic>
    </p:spTree>
    <p:extLst>
      <p:ext uri="{BB962C8B-B14F-4D97-AF65-F5344CB8AC3E}">
        <p14:creationId xmlns:p14="http://schemas.microsoft.com/office/powerpoint/2010/main" val="12829637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es-ES" sz="2800" dirty="0"/>
              <a:t>1502. </a:t>
            </a:r>
            <a:r>
              <a:rPr lang="es-ES" sz="2800" dirty="0" err="1"/>
              <a:t>Signorelli</a:t>
            </a:r>
            <a:r>
              <a:rPr lang="es-ES" sz="2800" dirty="0"/>
              <a:t>. La Oración en el huerto. Museo Diocesano, Cortona.</a:t>
            </a:r>
          </a:p>
        </p:txBody>
      </p:sp>
      <p:pic>
        <p:nvPicPr>
          <p:cNvPr id="4" name="Imagen 3">
            <a:extLst>
              <a:ext uri="{FF2B5EF4-FFF2-40B4-BE49-F238E27FC236}">
                <a16:creationId xmlns:a16="http://schemas.microsoft.com/office/drawing/2014/main" id="{6252D55D-995F-4E9B-8DA7-2D4822D2D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98073"/>
            <a:ext cx="12160088" cy="4959927"/>
          </a:xfrm>
          <a:prstGeom prst="rect">
            <a:avLst/>
          </a:prstGeom>
        </p:spPr>
      </p:pic>
    </p:spTree>
    <p:extLst>
      <p:ext uri="{BB962C8B-B14F-4D97-AF65-F5344CB8AC3E}">
        <p14:creationId xmlns:p14="http://schemas.microsoft.com/office/powerpoint/2010/main" val="24402235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it-IT" sz="2800" dirty="0"/>
              <a:t>1502. Signorelli. La última cena. Museo Diocesano, Cortona.</a:t>
            </a:r>
            <a:endParaRPr lang="es-ES" sz="2800" dirty="0"/>
          </a:p>
        </p:txBody>
      </p:sp>
      <p:pic>
        <p:nvPicPr>
          <p:cNvPr id="4" name="Imagen 3">
            <a:extLst>
              <a:ext uri="{FF2B5EF4-FFF2-40B4-BE49-F238E27FC236}">
                <a16:creationId xmlns:a16="http://schemas.microsoft.com/office/drawing/2014/main" id="{DA5D4527-F6A2-4D5A-854D-9E0857BAD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90255"/>
            <a:ext cx="12204491" cy="5167745"/>
          </a:xfrm>
          <a:prstGeom prst="rect">
            <a:avLst/>
          </a:prstGeom>
        </p:spPr>
      </p:pic>
    </p:spTree>
    <p:extLst>
      <p:ext uri="{BB962C8B-B14F-4D97-AF65-F5344CB8AC3E}">
        <p14:creationId xmlns:p14="http://schemas.microsoft.com/office/powerpoint/2010/main" val="1746146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10972800" cy="1066169"/>
          </a:xfrm>
        </p:spPr>
        <p:txBody>
          <a:bodyPr anchor="t">
            <a:normAutofit/>
          </a:bodyPr>
          <a:lstStyle/>
          <a:p>
            <a:pPr algn="ctr"/>
            <a:r>
              <a:rPr lang="it-IT" sz="2800" dirty="0"/>
              <a:t>1502. Signorelli. La captura de Cristo. Museo Diocesano, Cortona.</a:t>
            </a:r>
            <a:endParaRPr lang="es-ES" sz="2800" dirty="0"/>
          </a:p>
        </p:txBody>
      </p:sp>
      <p:pic>
        <p:nvPicPr>
          <p:cNvPr id="4" name="Imagen 3">
            <a:extLst>
              <a:ext uri="{FF2B5EF4-FFF2-40B4-BE49-F238E27FC236}">
                <a16:creationId xmlns:a16="http://schemas.microsoft.com/office/drawing/2014/main" id="{99CD0AA0-93EE-40BD-BED5-5D5983E08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1294"/>
            <a:ext cx="12192000" cy="5426706"/>
          </a:xfrm>
          <a:prstGeom prst="rect">
            <a:avLst/>
          </a:prstGeom>
        </p:spPr>
      </p:pic>
    </p:spTree>
    <p:extLst>
      <p:ext uri="{BB962C8B-B14F-4D97-AF65-F5344CB8AC3E}">
        <p14:creationId xmlns:p14="http://schemas.microsoft.com/office/powerpoint/2010/main" val="14410840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11499273" cy="1162651"/>
          </a:xfrm>
        </p:spPr>
        <p:txBody>
          <a:bodyPr anchor="t">
            <a:normAutofit/>
          </a:bodyPr>
          <a:lstStyle/>
          <a:p>
            <a:pPr algn="ctr"/>
            <a:r>
              <a:rPr lang="es-ES" sz="2800" dirty="0"/>
              <a:t>1502. </a:t>
            </a:r>
            <a:r>
              <a:rPr lang="es-ES" sz="2800" dirty="0" err="1"/>
              <a:t>Signorelli</a:t>
            </a:r>
            <a:r>
              <a:rPr lang="es-ES" sz="2800" dirty="0"/>
              <a:t>. La flagelación. Museo Diocesano, Cortona.</a:t>
            </a:r>
          </a:p>
        </p:txBody>
      </p:sp>
      <p:pic>
        <p:nvPicPr>
          <p:cNvPr id="4" name="Imagen 3">
            <a:extLst>
              <a:ext uri="{FF2B5EF4-FFF2-40B4-BE49-F238E27FC236}">
                <a16:creationId xmlns:a16="http://schemas.microsoft.com/office/drawing/2014/main" id="{077C3BC5-5546-4A93-B1D7-95589C04A7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7776"/>
            <a:ext cx="12192000" cy="5281733"/>
          </a:xfrm>
          <a:prstGeom prst="rect">
            <a:avLst/>
          </a:prstGeom>
        </p:spPr>
      </p:pic>
    </p:spTree>
    <p:extLst>
      <p:ext uri="{BB962C8B-B14F-4D97-AF65-F5344CB8AC3E}">
        <p14:creationId xmlns:p14="http://schemas.microsoft.com/office/powerpoint/2010/main" val="18011805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endParaRPr lang="es-ES" sz="2800" dirty="0"/>
          </a:p>
        </p:txBody>
      </p:sp>
    </p:spTree>
    <p:extLst>
      <p:ext uri="{BB962C8B-B14F-4D97-AF65-F5344CB8AC3E}">
        <p14:creationId xmlns:p14="http://schemas.microsoft.com/office/powerpoint/2010/main" val="13882055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7" y="365125"/>
            <a:ext cx="3048000" cy="6132657"/>
          </a:xfrm>
        </p:spPr>
        <p:txBody>
          <a:bodyPr anchor="t">
            <a:normAutofit/>
          </a:bodyPr>
          <a:lstStyle/>
          <a:p>
            <a:r>
              <a:rPr lang="it-IT" sz="2800" dirty="0"/>
              <a:t>1500s. Signorelli. Autorretrato con Angeli Franceschi. Duomo, Orvieto.</a:t>
            </a:r>
            <a:endParaRPr lang="es-ES" sz="2800" dirty="0"/>
          </a:p>
        </p:txBody>
      </p:sp>
      <p:pic>
        <p:nvPicPr>
          <p:cNvPr id="4" name="Imagen 3">
            <a:extLst>
              <a:ext uri="{FF2B5EF4-FFF2-40B4-BE49-F238E27FC236}">
                <a16:creationId xmlns:a16="http://schemas.microsoft.com/office/drawing/2014/main" id="{4D2E32FA-3D5F-4251-8267-B2EB9D746E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420" y="0"/>
            <a:ext cx="8563580" cy="6858000"/>
          </a:xfrm>
          <a:prstGeom prst="rect">
            <a:avLst/>
          </a:prstGeom>
        </p:spPr>
      </p:pic>
    </p:spTree>
    <p:extLst>
      <p:ext uri="{BB962C8B-B14F-4D97-AF65-F5344CB8AC3E}">
        <p14:creationId xmlns:p14="http://schemas.microsoft.com/office/powerpoint/2010/main" val="24824328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6691746" cy="6132657"/>
          </a:xfrm>
        </p:spPr>
        <p:txBody>
          <a:bodyPr anchor="t">
            <a:normAutofit/>
          </a:bodyPr>
          <a:lstStyle/>
          <a:p>
            <a:r>
              <a:rPr lang="es-ES" sz="2800" dirty="0"/>
              <a:t>1500s. </a:t>
            </a:r>
            <a:r>
              <a:rPr lang="es-ES" sz="2800" dirty="0" err="1"/>
              <a:t>Signorelli</a:t>
            </a:r>
            <a:r>
              <a:rPr lang="es-ES" sz="2800" dirty="0"/>
              <a:t>. Cabeza de hombre. Staatliche </a:t>
            </a:r>
            <a:r>
              <a:rPr lang="es-ES" sz="2800" dirty="0" err="1"/>
              <a:t>Museen</a:t>
            </a:r>
            <a:r>
              <a:rPr lang="es-ES" sz="2800" dirty="0"/>
              <a:t>, Berlín.</a:t>
            </a:r>
          </a:p>
        </p:txBody>
      </p:sp>
      <p:pic>
        <p:nvPicPr>
          <p:cNvPr id="4" name="Imagen 3">
            <a:extLst>
              <a:ext uri="{FF2B5EF4-FFF2-40B4-BE49-F238E27FC236}">
                <a16:creationId xmlns:a16="http://schemas.microsoft.com/office/drawing/2014/main" id="{AA1079BC-C290-4D6E-85CD-4F2B94F72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9020" y="0"/>
            <a:ext cx="4792980" cy="6858000"/>
          </a:xfrm>
          <a:prstGeom prst="rect">
            <a:avLst/>
          </a:prstGeom>
        </p:spPr>
      </p:pic>
    </p:spTree>
    <p:extLst>
      <p:ext uri="{BB962C8B-B14F-4D97-AF65-F5344CB8AC3E}">
        <p14:creationId xmlns:p14="http://schemas.microsoft.com/office/powerpoint/2010/main" val="42670728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en-US" sz="2800" dirty="0"/>
              <a:t>1500s. Signorelli. </a:t>
            </a:r>
            <a:r>
              <a:rPr lang="en-US" sz="2800" dirty="0" err="1"/>
              <a:t>Demonios</a:t>
            </a:r>
            <a:r>
              <a:rPr lang="en-US" sz="2800" dirty="0"/>
              <a:t> con </a:t>
            </a:r>
            <a:r>
              <a:rPr lang="en-US" sz="2800" dirty="0" err="1"/>
              <a:t>libro</a:t>
            </a:r>
            <a:r>
              <a:rPr lang="en-US" sz="2800" dirty="0"/>
              <a:t>. The Morgan Library and Museum, New York.</a:t>
            </a:r>
            <a:endParaRPr lang="es-ES" sz="2800" dirty="0"/>
          </a:p>
        </p:txBody>
      </p:sp>
      <p:pic>
        <p:nvPicPr>
          <p:cNvPr id="4" name="Imagen 3">
            <a:extLst>
              <a:ext uri="{FF2B5EF4-FFF2-40B4-BE49-F238E27FC236}">
                <a16:creationId xmlns:a16="http://schemas.microsoft.com/office/drawing/2014/main" id="{96A6543F-052E-4173-BA14-BEF1B8CE87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0182" y="-26894"/>
            <a:ext cx="5541818" cy="6884894"/>
          </a:xfrm>
          <a:prstGeom prst="rect">
            <a:avLst/>
          </a:prstGeom>
        </p:spPr>
      </p:pic>
    </p:spTree>
    <p:extLst>
      <p:ext uri="{BB962C8B-B14F-4D97-AF65-F5344CB8AC3E}">
        <p14:creationId xmlns:p14="http://schemas.microsoft.com/office/powerpoint/2010/main" val="32958988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it-IT" sz="2800" dirty="0"/>
              <a:t>1500s. Signorelli. Estudio de desnudos. Galleria degli Uffizi, Florencia.</a:t>
            </a:r>
            <a:endParaRPr lang="es-ES" sz="2800" dirty="0"/>
          </a:p>
        </p:txBody>
      </p:sp>
      <p:pic>
        <p:nvPicPr>
          <p:cNvPr id="4" name="Imagen 3">
            <a:extLst>
              <a:ext uri="{FF2B5EF4-FFF2-40B4-BE49-F238E27FC236}">
                <a16:creationId xmlns:a16="http://schemas.microsoft.com/office/drawing/2014/main" id="{04637735-2712-4BB4-8EFA-0A6674AE6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766" y="0"/>
            <a:ext cx="5238234" cy="6858000"/>
          </a:xfrm>
          <a:prstGeom prst="rect">
            <a:avLst/>
          </a:prstGeom>
        </p:spPr>
      </p:pic>
    </p:spTree>
    <p:extLst>
      <p:ext uri="{BB962C8B-B14F-4D97-AF65-F5344CB8AC3E}">
        <p14:creationId xmlns:p14="http://schemas.microsoft.com/office/powerpoint/2010/main" val="30293076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fr-FR" sz="2800" dirty="0"/>
              <a:t>1500s. Signorelli. </a:t>
            </a:r>
            <a:r>
              <a:rPr lang="fr-FR" sz="2800" dirty="0" err="1"/>
              <a:t>Hércules</a:t>
            </a:r>
            <a:r>
              <a:rPr lang="fr-FR" sz="2800" dirty="0"/>
              <a:t> y </a:t>
            </a:r>
            <a:r>
              <a:rPr lang="fr-FR" sz="2800" dirty="0" err="1"/>
              <a:t>Anteo</a:t>
            </a:r>
            <a:r>
              <a:rPr lang="fr-FR" sz="2800" dirty="0"/>
              <a:t>. Royal Collection, Londres.</a:t>
            </a:r>
            <a:endParaRPr lang="es-ES" sz="2800" dirty="0"/>
          </a:p>
        </p:txBody>
      </p:sp>
      <p:pic>
        <p:nvPicPr>
          <p:cNvPr id="4" name="Imagen 3">
            <a:extLst>
              <a:ext uri="{FF2B5EF4-FFF2-40B4-BE49-F238E27FC236}">
                <a16:creationId xmlns:a16="http://schemas.microsoft.com/office/drawing/2014/main" id="{1684F895-BC7D-4BFC-8673-41006780F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45" y="38565"/>
            <a:ext cx="3976255" cy="6819435"/>
          </a:xfrm>
          <a:prstGeom prst="rect">
            <a:avLst/>
          </a:prstGeom>
        </p:spPr>
      </p:pic>
    </p:spTree>
    <p:extLst>
      <p:ext uri="{BB962C8B-B14F-4D97-AF65-F5344CB8AC3E}">
        <p14:creationId xmlns:p14="http://schemas.microsoft.com/office/powerpoint/2010/main" val="31796303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7065819" cy="6132657"/>
          </a:xfrm>
        </p:spPr>
        <p:txBody>
          <a:bodyPr anchor="t">
            <a:normAutofit/>
          </a:bodyPr>
          <a:lstStyle/>
          <a:p>
            <a:r>
              <a:rPr lang="it-IT" sz="2800" dirty="0"/>
              <a:t>1504. Signorelli. María Magdalena. Duomo, Orvieto.</a:t>
            </a:r>
            <a:endParaRPr lang="es-ES" sz="2800" dirty="0"/>
          </a:p>
        </p:txBody>
      </p:sp>
      <p:pic>
        <p:nvPicPr>
          <p:cNvPr id="4" name="Imagen 3">
            <a:extLst>
              <a:ext uri="{FF2B5EF4-FFF2-40B4-BE49-F238E27FC236}">
                <a16:creationId xmlns:a16="http://schemas.microsoft.com/office/drawing/2014/main" id="{3F195CEF-463F-4CC7-B204-D1A757705F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0615" y="0"/>
            <a:ext cx="4491385" cy="6858000"/>
          </a:xfrm>
          <a:prstGeom prst="rect">
            <a:avLst/>
          </a:prstGeom>
        </p:spPr>
      </p:pic>
    </p:spTree>
    <p:extLst>
      <p:ext uri="{BB962C8B-B14F-4D97-AF65-F5344CB8AC3E}">
        <p14:creationId xmlns:p14="http://schemas.microsoft.com/office/powerpoint/2010/main" val="16386945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it-IT" sz="2800" dirty="0"/>
              <a:t>1505. Signorelli. Flagelación de Cristo. Galleria Franchetti, Ca d'Oro, Venecia.</a:t>
            </a:r>
            <a:endParaRPr lang="es-ES" sz="2800" dirty="0"/>
          </a:p>
        </p:txBody>
      </p:sp>
      <p:pic>
        <p:nvPicPr>
          <p:cNvPr id="4" name="Imagen 3">
            <a:extLst>
              <a:ext uri="{FF2B5EF4-FFF2-40B4-BE49-F238E27FC236}">
                <a16:creationId xmlns:a16="http://schemas.microsoft.com/office/drawing/2014/main" id="{F47C73AB-0462-4C02-82BD-61BB21D2E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2285" y="0"/>
            <a:ext cx="5769715" cy="6878782"/>
          </a:xfrm>
          <a:prstGeom prst="rect">
            <a:avLst/>
          </a:prstGeom>
        </p:spPr>
      </p:pic>
    </p:spTree>
    <p:extLst>
      <p:ext uri="{BB962C8B-B14F-4D97-AF65-F5344CB8AC3E}">
        <p14:creationId xmlns:p14="http://schemas.microsoft.com/office/powerpoint/2010/main" val="41853803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7051964" cy="6132657"/>
          </a:xfrm>
        </p:spPr>
        <p:txBody>
          <a:bodyPr anchor="t">
            <a:normAutofit/>
          </a:bodyPr>
          <a:lstStyle/>
          <a:p>
            <a:r>
              <a:rPr lang="es-ES" sz="2800" b="1" dirty="0"/>
              <a:t>1510. </a:t>
            </a:r>
            <a:r>
              <a:rPr lang="es-ES" sz="2800" b="1" dirty="0" err="1"/>
              <a:t>Signorelli</a:t>
            </a:r>
            <a:r>
              <a:rPr lang="es-ES" sz="2800" b="1" dirty="0"/>
              <a:t>. Trinidad y Santos. </a:t>
            </a:r>
            <a:r>
              <a:rPr lang="es-ES" sz="2800" b="1" dirty="0" err="1"/>
              <a:t>Galleria</a:t>
            </a:r>
            <a:r>
              <a:rPr lang="es-ES" sz="2800" b="1" dirty="0"/>
              <a:t> </a:t>
            </a:r>
            <a:r>
              <a:rPr lang="es-ES" sz="2800" b="1" dirty="0" err="1"/>
              <a:t>degli</a:t>
            </a:r>
            <a:r>
              <a:rPr lang="es-ES" sz="2800" b="1" dirty="0"/>
              <a:t> Uffizi, Florencia.</a:t>
            </a:r>
            <a:br>
              <a:rPr lang="es-ES" sz="2800" dirty="0"/>
            </a:br>
            <a:br>
              <a:rPr lang="es-ES" sz="2400" dirty="0">
                <a:latin typeface="+mn-lt"/>
              </a:rPr>
            </a:br>
            <a:r>
              <a:rPr lang="es-ES" sz="2400" b="0" i="0" dirty="0">
                <a:solidFill>
                  <a:srgbClr val="000000"/>
                </a:solidFill>
                <a:effectLst/>
                <a:latin typeface="+mn-lt"/>
              </a:rPr>
              <a:t>La pintura fue encargada a Luca </a:t>
            </a:r>
            <a:r>
              <a:rPr lang="es-ES" sz="2400" b="0" i="0" dirty="0" err="1">
                <a:solidFill>
                  <a:srgbClr val="000000"/>
                </a:solidFill>
                <a:effectLst/>
                <a:latin typeface="+mn-lt"/>
              </a:rPr>
              <a:t>Signorelli</a:t>
            </a:r>
            <a:r>
              <a:rPr lang="es-ES" sz="2400" b="0" i="0" dirty="0">
                <a:solidFill>
                  <a:srgbClr val="000000"/>
                </a:solidFill>
                <a:effectLst/>
                <a:latin typeface="+mn-lt"/>
              </a:rPr>
              <a:t> por la </a:t>
            </a:r>
            <a:r>
              <a:rPr lang="es-ES" sz="2400" b="0" i="0" dirty="0" err="1">
                <a:solidFill>
                  <a:srgbClr val="000000"/>
                </a:solidFill>
                <a:effectLst/>
                <a:latin typeface="+mn-lt"/>
              </a:rPr>
              <a:t>Confraternità</a:t>
            </a:r>
            <a:r>
              <a:rPr lang="es-ES" sz="2400" b="0" i="0" dirty="0">
                <a:solidFill>
                  <a:srgbClr val="000000"/>
                </a:solidFill>
                <a:effectLst/>
                <a:latin typeface="+mn-lt"/>
              </a:rPr>
              <a:t> </a:t>
            </a:r>
            <a:r>
              <a:rPr lang="es-ES" sz="2400" b="0" i="0" dirty="0" err="1">
                <a:solidFill>
                  <a:srgbClr val="000000"/>
                </a:solidFill>
                <a:effectLst/>
                <a:latin typeface="+mn-lt"/>
              </a:rPr>
              <a:t>della</a:t>
            </a:r>
            <a:r>
              <a:rPr lang="es-ES" sz="2400" b="0" i="0" dirty="0">
                <a:solidFill>
                  <a:srgbClr val="000000"/>
                </a:solidFill>
                <a:effectLst/>
                <a:latin typeface="+mn-lt"/>
              </a:rPr>
              <a:t> </a:t>
            </a:r>
            <a:r>
              <a:rPr lang="es-ES" sz="2400" b="0" i="0" dirty="0" err="1">
                <a:solidFill>
                  <a:srgbClr val="000000"/>
                </a:solidFill>
                <a:effectLst/>
                <a:latin typeface="+mn-lt"/>
              </a:rPr>
              <a:t>Trinità</a:t>
            </a:r>
            <a:r>
              <a:rPr lang="es-ES" sz="2400" b="0" i="0" dirty="0">
                <a:solidFill>
                  <a:srgbClr val="000000"/>
                </a:solidFill>
                <a:effectLst/>
                <a:latin typeface="+mn-lt"/>
              </a:rPr>
              <a:t> </a:t>
            </a:r>
            <a:r>
              <a:rPr lang="es-ES" sz="2400" b="0" i="0" dirty="0" err="1">
                <a:solidFill>
                  <a:srgbClr val="000000"/>
                </a:solidFill>
                <a:effectLst/>
                <a:latin typeface="+mn-lt"/>
              </a:rPr>
              <a:t>dei</a:t>
            </a:r>
            <a:r>
              <a:rPr lang="es-ES" sz="2400" b="0" i="0" dirty="0">
                <a:solidFill>
                  <a:srgbClr val="000000"/>
                </a:solidFill>
                <a:effectLst/>
                <a:latin typeface="+mn-lt"/>
              </a:rPr>
              <a:t> Pellegrini de Cortona y muestra una composición compacta y estrechamente construida. </a:t>
            </a:r>
            <a:br>
              <a:rPr lang="es-ES" sz="2400" b="0" i="0" dirty="0">
                <a:solidFill>
                  <a:srgbClr val="000000"/>
                </a:solidFill>
                <a:effectLst/>
                <a:latin typeface="+mn-lt"/>
              </a:rPr>
            </a:br>
            <a:r>
              <a:rPr lang="es-ES" sz="2400" b="0" i="0" dirty="0">
                <a:solidFill>
                  <a:srgbClr val="000000"/>
                </a:solidFill>
                <a:effectLst/>
                <a:latin typeface="+mn-lt"/>
              </a:rPr>
              <a:t>La Virgen y el Niño representan el eje central alrededor del cual se agrupan los Arcángeles Miguel y Gabriel y San Agustín y Atanasio. </a:t>
            </a:r>
            <a:br>
              <a:rPr lang="es-ES" sz="2400" b="0" i="0" dirty="0">
                <a:solidFill>
                  <a:srgbClr val="000000"/>
                </a:solidFill>
                <a:effectLst/>
                <a:latin typeface="+mn-lt"/>
              </a:rPr>
            </a:br>
            <a:r>
              <a:rPr lang="es-ES" sz="2400" b="0" i="0" dirty="0">
                <a:solidFill>
                  <a:srgbClr val="000000"/>
                </a:solidFill>
                <a:effectLst/>
                <a:latin typeface="+mn-lt"/>
              </a:rPr>
              <a:t>Más retórica y al mismo tiempo arcaizante es la gloria de los querubines en torno a la aparición simbólica del Cristo crucificado y Dios Todopoderoso.</a:t>
            </a:r>
            <a:endParaRPr lang="es-ES" sz="2400" dirty="0">
              <a:latin typeface="+mn-lt"/>
            </a:endParaRPr>
          </a:p>
        </p:txBody>
      </p:sp>
      <p:pic>
        <p:nvPicPr>
          <p:cNvPr id="4" name="Imagen 3">
            <a:extLst>
              <a:ext uri="{FF2B5EF4-FFF2-40B4-BE49-F238E27FC236}">
                <a16:creationId xmlns:a16="http://schemas.microsoft.com/office/drawing/2014/main" id="{4FC09700-AC63-4F0C-A02B-AE4C95C85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8189" y="0"/>
            <a:ext cx="4513811" cy="6858000"/>
          </a:xfrm>
          <a:prstGeom prst="rect">
            <a:avLst/>
          </a:prstGeom>
        </p:spPr>
      </p:pic>
    </p:spTree>
    <p:extLst>
      <p:ext uri="{BB962C8B-B14F-4D97-AF65-F5344CB8AC3E}">
        <p14:creationId xmlns:p14="http://schemas.microsoft.com/office/powerpoint/2010/main" val="33245838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r>
              <a:rPr lang="es-ES" sz="2800" dirty="0"/>
              <a:t>1512. </a:t>
            </a:r>
            <a:r>
              <a:rPr lang="es-ES" sz="2800" dirty="0" err="1"/>
              <a:t>Signorelli</a:t>
            </a:r>
            <a:r>
              <a:rPr lang="es-ES" sz="2800" dirty="0"/>
              <a:t>. Comunión de los Apóstoles. Museo Diocesano, Cortona.</a:t>
            </a:r>
          </a:p>
        </p:txBody>
      </p:sp>
      <p:pic>
        <p:nvPicPr>
          <p:cNvPr id="4" name="Imagen 3">
            <a:extLst>
              <a:ext uri="{FF2B5EF4-FFF2-40B4-BE49-F238E27FC236}">
                <a16:creationId xmlns:a16="http://schemas.microsoft.com/office/drawing/2014/main" id="{315938A8-A11E-461B-8626-57E81F79F3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3261" y="0"/>
            <a:ext cx="6268739" cy="6858000"/>
          </a:xfrm>
          <a:prstGeom prst="rect">
            <a:avLst/>
          </a:prstGeom>
        </p:spPr>
      </p:pic>
    </p:spTree>
    <p:extLst>
      <p:ext uri="{BB962C8B-B14F-4D97-AF65-F5344CB8AC3E}">
        <p14:creationId xmlns:p14="http://schemas.microsoft.com/office/powerpoint/2010/main" val="37434010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5223164" cy="6132657"/>
          </a:xfrm>
        </p:spPr>
        <p:txBody>
          <a:bodyPr anchor="t">
            <a:normAutofit/>
          </a:bodyPr>
          <a:lstStyle/>
          <a:p>
            <a:r>
              <a:rPr lang="es-ES" sz="2800" dirty="0"/>
              <a:t>1512. </a:t>
            </a:r>
            <a:r>
              <a:rPr lang="es-ES" sz="2800" dirty="0" err="1"/>
              <a:t>Signorelli</a:t>
            </a:r>
            <a:r>
              <a:rPr lang="es-ES" sz="2800" dirty="0"/>
              <a:t>. Comunión de los Apóstoles. Museo Diocesano, Cortona.</a:t>
            </a:r>
          </a:p>
        </p:txBody>
      </p:sp>
      <p:pic>
        <p:nvPicPr>
          <p:cNvPr id="4" name="Imagen 3">
            <a:extLst>
              <a:ext uri="{FF2B5EF4-FFF2-40B4-BE49-F238E27FC236}">
                <a16:creationId xmlns:a16="http://schemas.microsoft.com/office/drawing/2014/main" id="{B4615BE9-57EE-47A0-B674-328E0CF9BB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3261" y="0"/>
            <a:ext cx="6268739" cy="6858000"/>
          </a:xfrm>
          <a:prstGeom prst="rect">
            <a:avLst/>
          </a:prstGeom>
        </p:spPr>
      </p:pic>
    </p:spTree>
    <p:extLst>
      <p:ext uri="{BB962C8B-B14F-4D97-AF65-F5344CB8AC3E}">
        <p14:creationId xmlns:p14="http://schemas.microsoft.com/office/powerpoint/2010/main" val="30409045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277092" y="365125"/>
            <a:ext cx="7107382" cy="6132657"/>
          </a:xfrm>
        </p:spPr>
        <p:txBody>
          <a:bodyPr anchor="t">
            <a:normAutofit fontScale="90000"/>
          </a:bodyPr>
          <a:lstStyle/>
          <a:p>
            <a:r>
              <a:rPr lang="es-ES" sz="2800" b="1" dirty="0"/>
              <a:t>1519. Luca </a:t>
            </a:r>
            <a:r>
              <a:rPr lang="es-ES" sz="2800" b="1" dirty="0" err="1"/>
              <a:t>Signorelli</a:t>
            </a:r>
            <a:r>
              <a:rPr lang="es-ES" sz="2800" b="1" dirty="0"/>
              <a:t>. Virgen con niño y Santos. Museo de Arezzo.</a:t>
            </a:r>
            <a:br>
              <a:rPr lang="es-ES" sz="2800" dirty="0"/>
            </a:br>
            <a:r>
              <a:rPr lang="es-ES" sz="2200" b="0" i="0" dirty="0">
                <a:solidFill>
                  <a:srgbClr val="000000"/>
                </a:solidFill>
                <a:effectLst/>
                <a:latin typeface="+mn-lt"/>
              </a:rPr>
              <a:t>La gran mesa es una conversación sagrada en la que se busca sin demasiadas pretensiones el efecto escenográfico y decorativo, que parece anticipar la pintura </a:t>
            </a:r>
            <a:r>
              <a:rPr lang="es-ES" sz="2200" b="0" i="0" dirty="0" err="1">
                <a:solidFill>
                  <a:srgbClr val="000000"/>
                </a:solidFill>
                <a:effectLst/>
                <a:latin typeface="+mn-lt"/>
              </a:rPr>
              <a:t>contrarreformada</a:t>
            </a:r>
            <a:r>
              <a:rPr lang="es-ES" sz="2200" b="0" i="0" dirty="0">
                <a:solidFill>
                  <a:srgbClr val="000000"/>
                </a:solidFill>
                <a:effectLst/>
                <a:latin typeface="+mn-lt"/>
              </a:rPr>
              <a:t>. Sobre una nube de querubines blancos, María se sienta como en un trono con el Niño en sus brazos, mientras que el Eterno aparece sobre ella en la gloria de los ángeles y en escorzo mientras se inclina hacia adelante. María sostiene en la mano un lirio blanco, típico homenaje a su pureza, mientras el Niño rompe un cáliz que contiene la sangre que prefigura su Pasión, sostenido por un santo obispo con un planeta muy rico decorado con bordados. Dos ángeles músicos animan a María a los lados, mientras que a la izquierda vemos a San Esteban en una posición patética, mientras vuelve la mirada al cielo. Debajo están San Jerónimo, con la piedra, tres profetas sentados, incluido el rey David, que toca un instrumento de cuerda, y un obispo que presenta al cliente arrodillado. A la calidad pictórica no muy alta ya la composición demasiado abarrotada y pesada, el artista equilibró una profusión de detalles decorativos que hacen que la obra sea vistosa y suntuosa, probablemente satisfaciendo el gusto de los clientes.</a:t>
            </a:r>
            <a:endParaRPr lang="es-ES" sz="2800" dirty="0">
              <a:latin typeface="+mn-lt"/>
            </a:endParaRPr>
          </a:p>
        </p:txBody>
      </p:sp>
      <p:pic>
        <p:nvPicPr>
          <p:cNvPr id="4" name="Imagen 3">
            <a:extLst>
              <a:ext uri="{FF2B5EF4-FFF2-40B4-BE49-F238E27FC236}">
                <a16:creationId xmlns:a16="http://schemas.microsoft.com/office/drawing/2014/main" id="{336A8A3E-D57F-4C16-83EB-54493383E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3855" y="-28548"/>
            <a:ext cx="4558145" cy="6886548"/>
          </a:xfrm>
          <a:prstGeom prst="rect">
            <a:avLst/>
          </a:prstGeom>
        </p:spPr>
      </p:pic>
    </p:spTree>
    <p:extLst>
      <p:ext uri="{BB962C8B-B14F-4D97-AF65-F5344CB8AC3E}">
        <p14:creationId xmlns:p14="http://schemas.microsoft.com/office/powerpoint/2010/main" val="32343502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90E8C-183F-44A8-9F06-C33FB89E9F02}"/>
              </a:ext>
            </a:extLst>
          </p:cNvPr>
          <p:cNvSpPr>
            <a:spLocks noGrp="1"/>
          </p:cNvSpPr>
          <p:nvPr>
            <p:ph type="title"/>
          </p:nvPr>
        </p:nvSpPr>
        <p:spPr>
          <a:xfrm>
            <a:off x="415636" y="365125"/>
            <a:ext cx="4433455" cy="6132657"/>
          </a:xfrm>
        </p:spPr>
        <p:txBody>
          <a:bodyPr anchor="t">
            <a:normAutofit/>
          </a:bodyPr>
          <a:lstStyle/>
          <a:p>
            <a:endParaRPr lang="es-ES" sz="2800" dirty="0"/>
          </a:p>
        </p:txBody>
      </p:sp>
    </p:spTree>
    <p:extLst>
      <p:ext uri="{BB962C8B-B14F-4D97-AF65-F5344CB8AC3E}">
        <p14:creationId xmlns:p14="http://schemas.microsoft.com/office/powerpoint/2010/main" val="15714257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3860</Words>
  <Application>Microsoft Office PowerPoint</Application>
  <PresentationFormat>Panorámica</PresentationFormat>
  <Paragraphs>103</Paragraphs>
  <Slides>88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88</vt:i4>
      </vt:variant>
    </vt:vector>
  </HeadingPairs>
  <TitlesOfParts>
    <vt:vector size="94" baseType="lpstr">
      <vt:lpstr>Arial</vt:lpstr>
      <vt:lpstr>Calibri</vt:lpstr>
      <vt:lpstr>Calibri Light</vt:lpstr>
      <vt:lpstr>Roboto</vt:lpstr>
      <vt:lpstr>Times New Roman</vt:lpstr>
      <vt:lpstr>Tema de Office</vt:lpstr>
      <vt:lpstr>Luca Signorelli</vt:lpstr>
      <vt:lpstr>Presentación de PowerPoint</vt:lpstr>
      <vt:lpstr>Presentación de PowerPoint</vt:lpstr>
      <vt:lpstr>Presentación de PowerPoint</vt:lpstr>
      <vt:lpstr>1477 – 1482. Luca SIGNORELLI.  Sacristía de San Juan, Basílica de Santa Casa, Loreto.</vt:lpstr>
      <vt:lpstr>1477 – 1482. Luca SIGNORELLI.  Sacristía de San Juan, Basílica de Santa Casa, Loreto.</vt:lpstr>
      <vt:lpstr>1477 – 1482. Luca SIGNORELLI.  Sacristía de San Juan, Basílica de Santa Casa, Loreto.</vt:lpstr>
      <vt:lpstr>1477 – 1482. Luca SIGNORELLI.  Sacristía de San Juan, Basílica de Santa Casa, Loreto.</vt:lpstr>
      <vt:lpstr>1477 - 1482. Signorelli. Sacristía San Juan. Basílica Santa Casa, Loreto.</vt:lpstr>
      <vt:lpstr>1477 - 1482. Signorelli. Bóveda. Sacristía San Juan. Basílica Santa Casa, Loreto.</vt:lpstr>
      <vt:lpstr>1477 - 1482. Signorelli. Apóstoles 1. Sacristía San Juan. Basílica Santa Casa, Loreto.</vt:lpstr>
      <vt:lpstr>1477 - 1482. Signorelli. Apóstoles 2. Sacristía San Juan. Basílica Santa Casa, Loreto.</vt:lpstr>
      <vt:lpstr>1477 - 1482. Signorelli. Apóstoles 3. Sacristía San Juan. Basílica Santa Casa, Loreto.</vt:lpstr>
      <vt:lpstr>1477 - 1482. Signorelli. Apóstoles 4. Sacristía San Juan. Basílica Santa Casa, Loreto.</vt:lpstr>
      <vt:lpstr>1477 - 1482. Signorelli. Duda de Santo Tomás. Sacristía San Juan. Basílica Santa Casa, Loreto.</vt:lpstr>
      <vt:lpstr>1477 - 1482. Signorelli. Conversión de Pablo. Sacristía San Juan. Basílica Santa Casa, Loreto.</vt:lpstr>
      <vt:lpstr>Presentación de PowerPoint</vt:lpstr>
      <vt:lpstr>1480. Signorelli. Flagelación de Cristo. Pinacoteca de Brera, Milán.</vt:lpstr>
      <vt:lpstr>1480. Signorelli. Virgen. Galleria degli Uffizi, Florencia.</vt:lpstr>
      <vt:lpstr>1480s. Signorelli. Virgen con Santos. Castel sant'Angelo, Roma. San Pedro. San Pablo.</vt:lpstr>
      <vt:lpstr>Presentación de PowerPoint</vt:lpstr>
      <vt:lpstr>1481 – 1482. Luca SIGNORELLI. Frescos en la Capilla Sixtina.</vt:lpstr>
      <vt:lpstr>1481 - 1482. Signorelli. Muro Izquierdo. Capilla Sixtina.</vt:lpstr>
      <vt:lpstr>1481 - 1482. Signorelli. Testamento y muerte de Moisés. Muro Izquierdo. Capilla Sixtina.</vt:lpstr>
      <vt:lpstr>Presentación de PowerPoint</vt:lpstr>
      <vt:lpstr>1484. Signorelli. Virgen con Santos. Museo dell'Opera Duomo, Perugia. En este retablo mayor de Luca Signorelli, la Virgen y el Niño entronizados está acompañada por cuatro santos, dos de los cuales se colocan sobre la base que sostiene su trono. Un ángel que toca el laúd, sentado debajo de la Virgen, afina intensamente su instrumento. Debajo, un vidrio transparente con flores proyecta una sombra, revelando la fuente de luz desde la izquierda.  San Juan Bautista. San Jerónimo.</vt:lpstr>
      <vt:lpstr>1485 - 1490. Signorelli. Nacimiento de San Juan. Museo del Louvre.</vt:lpstr>
      <vt:lpstr>1487 - 1488. Signorelli. Sagrada Familia. Galleria degli Uffizi, Florencia.</vt:lpstr>
      <vt:lpstr>1490.  Luca Signorelli. Pan.  Museo Bode, Berlín.</vt:lpstr>
      <vt:lpstr>1490. Signorelli. Martirio de Santa Catalina.  The Clark Art Institute, Willianstown.</vt:lpstr>
      <vt:lpstr>1490. Signorelli. San Joaquín y Santa Ana. Colección privada.</vt:lpstr>
      <vt:lpstr>1490. Signorelli. Nacimiento de la Virgen. Colección privada.</vt:lpstr>
      <vt:lpstr>1490 - 1492. Signorelli. Sagrada Familia con Santa. Palazzo Pitti, Florencia.</vt:lpstr>
      <vt:lpstr>1492 - 1493. Signorelli. Virgen San Jerónimo y San Bernardo. Galleria Corsini, Florencia.</vt:lpstr>
      <vt:lpstr>1492. Signorelli. Retrato de un hombre mayor. Staatliche Museen, Berlín.</vt:lpstr>
      <vt:lpstr>1498. Signorelli. Altar de San Agustín, panel izquierdo. Staatliche Museen, Berlín.  En 1498 Luca Signorelli ejecutó un gran retablo para la Capilla Bichi en la iglesia de Sant'Agostino, Siena. Dos alas, ahora en la Staatliche Museen, Berlín, flanqueaban una estatua de San Cristóbal atribuida a Francesco di Giorgio Martini (Musée du Louvre, París). La predela ahora se divide entre varios museos. El ala izquierda del retablo representa a santa Catalina de Siena, Magdalena y san Jerónimo arrodillado.</vt:lpstr>
      <vt:lpstr>1498. Signorelli. Altar de San Agustín, panel derecho. Staatliche Museen, Berlín.  El ala derecha del retablo representa a San Agustín, Catalina de Alejandría y Antonio de Padua arrodillado.</vt:lpstr>
      <vt:lpstr>1498. Signorelli. Martirio de San Sebastián. Pinacoteca Comunale, Città di Castello.</vt:lpstr>
      <vt:lpstr>Presentación de PowerPoint</vt:lpstr>
      <vt:lpstr>1497 – 1499. Luca SIGNORELLI.  Gran Claustro, Abadía, Monteoliveto Maggiore.</vt:lpstr>
      <vt:lpstr>1497 – 1499. Luca SIGNORELLI.  Gran Claustro, Abadía, Monteoliveto Maggiore.</vt:lpstr>
      <vt:lpstr>1497 – 1499. Luca SIGNORELLI.  Gran Claustro, Abadía, Monteoliveto Maggiore.</vt:lpstr>
      <vt:lpstr>1497 - 1499. Signorelli. Claustro Abadía, Monteoliveto Maggiore.</vt:lpstr>
      <vt:lpstr>1497 - 1499. Signorelli. 23. Benito saca al diablo de una piedra. Claustro Abadía, Monteoliveto Maggiore.</vt:lpstr>
      <vt:lpstr>1497 - 1499. Signorelli. 25. Benito y dos monjes. Claustro Abadía, Monteoliveto Maggiore.</vt:lpstr>
      <vt:lpstr>1497 - 1499. Signorelli. 27. Benito descrubre a Totila. Claustro Abadía, Monteoliveto Maggiore.</vt:lpstr>
      <vt:lpstr>1497 - 1499. Signorelli. 28. Benito perdona a Totila. Claustro Abadía, Monteoliveto Maggiore.</vt:lpstr>
      <vt:lpstr>Presentación de PowerPoint</vt:lpstr>
      <vt:lpstr>1499 – 1502. Luca SIGNORELLI. Capilla de San Brizio, Catedral, Orvieto.</vt:lpstr>
      <vt:lpstr>1499 - 1502. Signorelli. Capilla San Brizio, Duomo, Orvieto.</vt:lpstr>
      <vt:lpstr>1499 - 1502. Signorelli. Sermón y hechos del Anticristo. Capilla San Brizio, Duomo, Orvieto.</vt:lpstr>
      <vt:lpstr>1499 - 1502. Signorelli. Apocalipsis. Capilla San Brizio, Duomo, Orvieto.</vt:lpstr>
      <vt:lpstr>1499 - 1502. Signorelli. Resurrección de la carne. Capilla San Brizio, Duomo, Orvieto.</vt:lpstr>
      <vt:lpstr>1499 - 1502. Signorelli. Los condenados y los elegidos. Capilla San Brizio, Duomo, Orvieto.</vt:lpstr>
      <vt:lpstr>1499 - 1502. Signorelli. Paraiso e infierno. Capilla San Brizio, Duomo, Orvieto.</vt:lpstr>
      <vt:lpstr>1499 – 1502. Luca SIGNORELLI. Capilla de San Brizio, Catedral, Orvieto. Bóveda y decoración.</vt:lpstr>
      <vt:lpstr>1499 - 1502. Signorelli. Claudian. Capilla San Brizio, Duomo, Orvieto.</vt:lpstr>
      <vt:lpstr>1499 - 1502. Signorelli. Dante. Capilla San Brizio, Duomo, Orvieto.</vt:lpstr>
      <vt:lpstr>1499 - 1502. Signorelli. Empedocles. Capilla San Brizio, Duomo, Orvieto.</vt:lpstr>
      <vt:lpstr>1499 - 1502. Signorelli. Ovidio. Capilla San Brizio, Duomo, Orvieto.</vt:lpstr>
      <vt:lpstr>1499 - 1502. Signorelli. Statius.  Capilla San Brizio, Duomo, Orvieto.</vt:lpstr>
      <vt:lpstr>1499 - 1502. Signorelli. Salustio. Capilla San Brizio, Duomo, Orvieto.</vt:lpstr>
      <vt:lpstr>1499 - 1502. Signorelli. Tibullus. Capilla San Brizio, Duomo, Orvieto.</vt:lpstr>
      <vt:lpstr>1499 - 1502. Signorelli. Bóveda.  Capilla San Brizio, Duomo, Orvieto.</vt:lpstr>
      <vt:lpstr>1499 - 1502. Signorelli. Bóveda. Doctores. Capilla San Brizio, Duomo, Orvieto.</vt:lpstr>
      <vt:lpstr>1499 - 1502. Signorelli. Bóveda. Patriarcas. Capilla San Brizio, Duomo, Orvieto.</vt:lpstr>
      <vt:lpstr>1499 - 1502. Signorelli. Lamentación sobre Cristo muerto. Capillita del Cuerpo Santo, Capilla San Brizio, Duomo, Orvieto.</vt:lpstr>
      <vt:lpstr>Presentación de PowerPoint</vt:lpstr>
      <vt:lpstr>1502. Luca SIGNORELLI. Retablo iglesia de Santa Margarita en Cortona.</vt:lpstr>
      <vt:lpstr>1502. Signorelli. Retablo con predela. Museo Diocesano, Cortona.</vt:lpstr>
      <vt:lpstr>1502. Signorelli. Lamentación sobre Cristo muerto. Museo Diocesano, Cortona.</vt:lpstr>
      <vt:lpstr>1502. Signorelli. La Oración en el huerto. Museo Diocesano, Cortona.</vt:lpstr>
      <vt:lpstr>1502. Signorelli. La última cena. Museo Diocesano, Cortona.</vt:lpstr>
      <vt:lpstr>1502. Signorelli. La captura de Cristo. Museo Diocesano, Cortona.</vt:lpstr>
      <vt:lpstr>1502. Signorelli. La flagelación. Museo Diocesano, Cortona.</vt:lpstr>
      <vt:lpstr>Presentación de PowerPoint</vt:lpstr>
      <vt:lpstr>1500s. Signorelli. Autorretrato con Angeli Franceschi. Duomo, Orvieto.</vt:lpstr>
      <vt:lpstr>1500s. Signorelli. Cabeza de hombre. Staatliche Museen, Berlín.</vt:lpstr>
      <vt:lpstr>1500s. Signorelli. Demonios con libro. The Morgan Library and Museum, New York.</vt:lpstr>
      <vt:lpstr>1500s. Signorelli. Estudio de desnudos. Galleria degli Uffizi, Florencia.</vt:lpstr>
      <vt:lpstr>1500s. Signorelli. Hércules y Anteo. Royal Collection, Londres.</vt:lpstr>
      <vt:lpstr>1504. Signorelli. María Magdalena. Duomo, Orvieto.</vt:lpstr>
      <vt:lpstr>1505. Signorelli. Flagelación de Cristo. Galleria Franchetti, Ca d'Oro, Venecia.</vt:lpstr>
      <vt:lpstr>1510. Signorelli. Trinidad y Santos. Galleria degli Uffizi, Florencia.  La pintura fue encargada a Luca Signorelli por la Confraternità della Trinità dei Pellegrini de Cortona y muestra una composición compacta y estrechamente construida.  La Virgen y el Niño representan el eje central alrededor del cual se agrupan los Arcángeles Miguel y Gabriel y San Agustín y Atanasio.  Más retórica y al mismo tiempo arcaizante es la gloria de los querubines en torno a la aparición simbólica del Cristo crucificado y Dios Todopoderoso.</vt:lpstr>
      <vt:lpstr>1512. Signorelli. Comunión de los Apóstoles. Museo Diocesano, Cortona.</vt:lpstr>
      <vt:lpstr>1512. Signorelli. Comunión de los Apóstoles. Museo Diocesano, Cortona.</vt:lpstr>
      <vt:lpstr>1519. Luca Signorelli. Virgen con niño y Santos. Museo de Arezzo. La gran mesa es una conversación sagrada en la que se busca sin demasiadas pretensiones el efecto escenográfico y decorativo, que parece anticipar la pintura contrarreformada. Sobre una nube de querubines blancos, María se sienta como en un trono con el Niño en sus brazos, mientras que el Eterno aparece sobre ella en la gloria de los ángeles y en escorzo mientras se inclina hacia adelante. María sostiene en la mano un lirio blanco, típico homenaje a su pureza, mientras el Niño rompe un cáliz que contiene la sangre que prefigura su Pasión, sostenido por un santo obispo con un planeta muy rico decorado con bordados. Dos ángeles músicos animan a María a los lados, mientras que a la izquierda vemos a San Esteban en una posición patética, mientras vuelve la mirada al cielo. Debajo están San Jerónimo, con la piedra, tres profetas sentados, incluido el rey David, que toca un instrumento de cuerda, y un obispo que presenta al cliente arrodillado. A la calidad pictórica no muy alta ya la composición demasiado abarrotada y pesada, el artista equilibró una profusión de detalles decorativos que hacen que la obra sea vistosa y suntuosa, probablemente satisfaciendo el gusto de los clientes.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Luca Signorelli</dc:title>
  <dc:creator>Miguel Velayos García</dc:creator>
  <cp:lastModifiedBy>Miguel Velayos García</cp:lastModifiedBy>
  <cp:revision>17</cp:revision>
  <dcterms:created xsi:type="dcterms:W3CDTF">2021-04-11T10:07:35Z</dcterms:created>
  <dcterms:modified xsi:type="dcterms:W3CDTF">2021-04-21T14:20:05Z</dcterms:modified>
</cp:coreProperties>
</file>