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69" r:id="rId4"/>
    <p:sldId id="268" r:id="rId5"/>
    <p:sldId id="284" r:id="rId6"/>
    <p:sldId id="301" r:id="rId7"/>
    <p:sldId id="286" r:id="rId8"/>
    <p:sldId id="300" r:id="rId9"/>
    <p:sldId id="270" r:id="rId10"/>
    <p:sldId id="287" r:id="rId11"/>
    <p:sldId id="288" r:id="rId12"/>
    <p:sldId id="289" r:id="rId13"/>
    <p:sldId id="292" r:id="rId14"/>
    <p:sldId id="290" r:id="rId15"/>
    <p:sldId id="293" r:id="rId16"/>
    <p:sldId id="291" r:id="rId17"/>
    <p:sldId id="294" r:id="rId18"/>
    <p:sldId id="285" r:id="rId19"/>
    <p:sldId id="272" r:id="rId20"/>
    <p:sldId id="271" r:id="rId21"/>
    <p:sldId id="276" r:id="rId22"/>
    <p:sldId id="277" r:id="rId23"/>
    <p:sldId id="297" r:id="rId24"/>
    <p:sldId id="259" r:id="rId25"/>
    <p:sldId id="260" r:id="rId26"/>
    <p:sldId id="261" r:id="rId27"/>
    <p:sldId id="262" r:id="rId28"/>
    <p:sldId id="263" r:id="rId29"/>
    <p:sldId id="278" r:id="rId30"/>
    <p:sldId id="279" r:id="rId31"/>
    <p:sldId id="280" r:id="rId32"/>
    <p:sldId id="281" r:id="rId33"/>
    <p:sldId id="264" r:id="rId34"/>
    <p:sldId id="265" r:id="rId35"/>
    <p:sldId id="266" r:id="rId36"/>
    <p:sldId id="267" r:id="rId37"/>
    <p:sldId id="295" r:id="rId38"/>
    <p:sldId id="296" r:id="rId39"/>
    <p:sldId id="282" r:id="rId40"/>
    <p:sldId id="273" r:id="rId41"/>
    <p:sldId id="274" r:id="rId42"/>
    <p:sldId id="283" r:id="rId43"/>
    <p:sldId id="275" r:id="rId4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50" autoAdjust="0"/>
    <p:restoredTop sz="94660"/>
  </p:normalViewPr>
  <p:slideViewPr>
    <p:cSldViewPr snapToGrid="0">
      <p:cViewPr varScale="1">
        <p:scale>
          <a:sx n="69" d="100"/>
          <a:sy n="69" d="100"/>
        </p:scale>
        <p:origin x="85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20/04/2021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20/04/2021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000" b="1" kern="1800" dirty="0" err="1">
                <a:solidFill>
                  <a:srgbClr val="000000"/>
                </a:solidFill>
                <a:effectLst/>
                <a:ea typeface="Times New Roman" panose="02020603050405020304" pitchFamily="18" charset="0"/>
                <a:cs typeface="Times New Roman" panose="02020603050405020304" pitchFamily="18" charset="0"/>
              </a:rPr>
              <a:t>Giusto</a:t>
            </a:r>
            <a:r>
              <a:rPr lang="es-ES" sz="8000" b="1" kern="1800" dirty="0">
                <a:solidFill>
                  <a:srgbClr val="000000"/>
                </a:solidFill>
                <a:effectLst/>
                <a:ea typeface="Times New Roman" panose="02020603050405020304" pitchFamily="18" charset="0"/>
                <a:cs typeface="Times New Roman" panose="02020603050405020304" pitchFamily="18" charset="0"/>
              </a:rPr>
              <a:t> de' </a:t>
            </a:r>
            <a:r>
              <a:rPr lang="es-ES" sz="8000" b="1" kern="1800" dirty="0" err="1">
                <a:solidFill>
                  <a:srgbClr val="000000"/>
                </a:solidFill>
                <a:effectLst/>
                <a:ea typeface="Times New Roman" panose="02020603050405020304" pitchFamily="18" charset="0"/>
                <a:cs typeface="Times New Roman" panose="02020603050405020304" pitchFamily="18" charset="0"/>
              </a:rPr>
              <a:t>Menabuoi</a:t>
            </a:r>
            <a:endParaRPr lang="es-ES" sz="1110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7084E-BF36-40E7-88CB-B36DBFBE5611}"/>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E1D3F99E-E58F-4ECD-B9BD-E3D5E2E29123}"/>
              </a:ext>
            </a:extLst>
          </p:cNvPr>
          <p:cNvSpPr>
            <a:spLocks noGrp="1"/>
          </p:cNvSpPr>
          <p:nvPr>
            <p:ph idx="1"/>
          </p:nvPr>
        </p:nvSpPr>
        <p:spPr/>
        <p:txBody>
          <a:bodyPr>
            <a:normAutofit/>
          </a:bodyPr>
          <a:lstStyle/>
          <a:p>
            <a:r>
              <a:rPr lang="es-ES" b="0" i="0" dirty="0">
                <a:solidFill>
                  <a:srgbClr val="000000"/>
                </a:solidFill>
                <a:effectLst/>
                <a:latin typeface="Roboto"/>
              </a:rPr>
              <a:t>Su mano también fue reconocida en el Juicio Final pintado en el tramo frente al área del ábside de la iglesia abacial de </a:t>
            </a:r>
            <a:r>
              <a:rPr lang="es-ES" b="0" i="0" dirty="0" err="1">
                <a:solidFill>
                  <a:srgbClr val="000000"/>
                </a:solidFill>
                <a:effectLst/>
                <a:latin typeface="Roboto"/>
              </a:rPr>
              <a:t>Viboldone</a:t>
            </a:r>
            <a:r>
              <a:rPr lang="es-ES" b="0" i="0" dirty="0">
                <a:solidFill>
                  <a:srgbClr val="000000"/>
                </a:solidFill>
                <a:effectLst/>
                <a:latin typeface="Roboto"/>
              </a:rPr>
              <a:t>, una obra que data de 1349 y que parece presuponer un conocimiento preciso de Giotto y por lo tanto un viaje previo de </a:t>
            </a:r>
            <a:r>
              <a:rPr lang="es-ES" b="0" i="0" dirty="0" err="1">
                <a:solidFill>
                  <a:srgbClr val="000000"/>
                </a:solidFill>
                <a:effectLst/>
                <a:latin typeface="Roboto"/>
              </a:rPr>
              <a:t>Menabuoi</a:t>
            </a:r>
            <a:r>
              <a:rPr lang="es-ES" b="0" i="0" dirty="0">
                <a:solidFill>
                  <a:srgbClr val="000000"/>
                </a:solidFill>
                <a:effectLst/>
                <a:latin typeface="Roboto"/>
              </a:rPr>
              <a:t> a Padua, donde ya habría tenido forma de conocer la obra de </a:t>
            </a:r>
            <a:r>
              <a:rPr lang="es-ES" b="0" i="0" dirty="0" err="1">
                <a:solidFill>
                  <a:srgbClr val="000000"/>
                </a:solidFill>
                <a:effectLst/>
                <a:latin typeface="Roboto"/>
              </a:rPr>
              <a:t>Guariento</a:t>
            </a:r>
            <a:r>
              <a:rPr lang="es-ES" b="0" i="0" dirty="0">
                <a:solidFill>
                  <a:srgbClr val="000000"/>
                </a:solidFill>
                <a:effectLst/>
                <a:latin typeface="Roboto"/>
              </a:rPr>
              <a:t> y Paolo </a:t>
            </a:r>
            <a:r>
              <a:rPr lang="es-ES" b="0" i="0" dirty="0" err="1">
                <a:solidFill>
                  <a:srgbClr val="000000"/>
                </a:solidFill>
                <a:effectLst/>
                <a:latin typeface="Roboto"/>
              </a:rPr>
              <a:t>Veneziano</a:t>
            </a:r>
            <a:r>
              <a:rPr lang="es-ES" b="0" i="0" dirty="0">
                <a:solidFill>
                  <a:srgbClr val="000000"/>
                </a:solidFill>
                <a:effectLst/>
                <a:latin typeface="Roboto"/>
              </a:rPr>
              <a:t> </a:t>
            </a:r>
            <a:endParaRPr lang="es-ES" dirty="0"/>
          </a:p>
        </p:txBody>
      </p:sp>
    </p:spTree>
    <p:extLst>
      <p:ext uri="{BB962C8B-B14F-4D97-AF65-F5344CB8AC3E}">
        <p14:creationId xmlns:p14="http://schemas.microsoft.com/office/powerpoint/2010/main" val="3116463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1768765" cy="5869420"/>
          </a:xfrm>
        </p:spPr>
        <p:txBody>
          <a:bodyPr anchor="t">
            <a:normAutofit/>
          </a:bodyPr>
          <a:lstStyle/>
          <a:p>
            <a:r>
              <a:rPr lang="es-ES" sz="2800" dirty="0"/>
              <a:t>1349. </a:t>
            </a:r>
            <a:r>
              <a:rPr lang="es-ES" sz="2800" dirty="0" err="1"/>
              <a:t>Giusto</a:t>
            </a:r>
            <a:r>
              <a:rPr lang="es-ES" sz="2800" dirty="0"/>
              <a:t> de </a:t>
            </a:r>
            <a:r>
              <a:rPr lang="es-ES" sz="2800" dirty="0" err="1"/>
              <a:t>Menabuoi</a:t>
            </a:r>
            <a:r>
              <a:rPr lang="es-ES" sz="2800" dirty="0"/>
              <a:t>. Juicio final. Iglesia Abacial, </a:t>
            </a:r>
            <a:r>
              <a:rPr lang="es-ES" sz="2800" dirty="0" err="1"/>
              <a:t>Viboldone</a:t>
            </a:r>
            <a:r>
              <a:rPr lang="es-ES" sz="2800" dirty="0"/>
              <a:t>.</a:t>
            </a:r>
          </a:p>
        </p:txBody>
      </p:sp>
      <p:pic>
        <p:nvPicPr>
          <p:cNvPr id="4" name="Imagen 3">
            <a:extLst>
              <a:ext uri="{FF2B5EF4-FFF2-40B4-BE49-F238E27FC236}">
                <a16:creationId xmlns:a16="http://schemas.microsoft.com/office/drawing/2014/main" id="{1B46B44C-A3B0-48BE-9913-F4A2D078C5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0"/>
            <a:ext cx="10160000" cy="67691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9" y="365125"/>
            <a:ext cx="2327564" cy="5869420"/>
          </a:xfrm>
        </p:spPr>
        <p:txBody>
          <a:bodyPr anchor="t">
            <a:normAutofit/>
          </a:bodyPr>
          <a:lstStyle/>
          <a:p>
            <a:r>
              <a:rPr lang="es-ES" sz="2800" dirty="0"/>
              <a:t>1349. </a:t>
            </a:r>
            <a:r>
              <a:rPr lang="es-ES" sz="2800" dirty="0" err="1"/>
              <a:t>Giusto</a:t>
            </a:r>
            <a:r>
              <a:rPr lang="es-ES" sz="2800" dirty="0"/>
              <a:t> de </a:t>
            </a:r>
            <a:r>
              <a:rPr lang="es-ES" sz="2800" dirty="0" err="1"/>
              <a:t>Menabuoi</a:t>
            </a:r>
            <a:r>
              <a:rPr lang="es-ES" sz="2800" dirty="0"/>
              <a:t>. </a:t>
            </a:r>
            <a:r>
              <a:rPr lang="es-ES" sz="2800" dirty="0" err="1"/>
              <a:t>Jacop</a:t>
            </a:r>
            <a:r>
              <a:rPr lang="es-ES" sz="2800" dirty="0"/>
              <a:t> e Isaías. Iglesia Abacial, </a:t>
            </a:r>
            <a:r>
              <a:rPr lang="es-ES" sz="2800" dirty="0" err="1"/>
              <a:t>Viboldone</a:t>
            </a:r>
            <a:r>
              <a:rPr lang="es-ES" sz="2800" dirty="0"/>
              <a:t>.</a:t>
            </a:r>
          </a:p>
        </p:txBody>
      </p:sp>
      <p:pic>
        <p:nvPicPr>
          <p:cNvPr id="4" name="Imagen 3">
            <a:extLst>
              <a:ext uri="{FF2B5EF4-FFF2-40B4-BE49-F238E27FC236}">
                <a16:creationId xmlns:a16="http://schemas.microsoft.com/office/drawing/2014/main" id="{BA671C46-E363-4032-8BFC-CD2FD031A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0183" y="311727"/>
            <a:ext cx="9351818" cy="6234545"/>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4B3741-E763-433E-A88C-550033775198}"/>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3B96B44B-C9E1-4A7B-ACBF-34DB2D4F9B74}"/>
              </a:ext>
            </a:extLst>
          </p:cNvPr>
          <p:cNvSpPr>
            <a:spLocks noGrp="1"/>
          </p:cNvSpPr>
          <p:nvPr>
            <p:ph idx="1"/>
          </p:nvPr>
        </p:nvSpPr>
        <p:spPr/>
        <p:txBody>
          <a:bodyPr/>
          <a:lstStyle/>
          <a:p>
            <a:r>
              <a:rPr lang="es-ES" b="0" i="0" dirty="0">
                <a:solidFill>
                  <a:srgbClr val="000000"/>
                </a:solidFill>
                <a:effectLst/>
                <a:latin typeface="Roboto"/>
              </a:rPr>
              <a:t>Su primera obra fechada es el Políptico encargado por la hermana Isotta Terzaghi en 1363, ahora desmembrado. </a:t>
            </a:r>
          </a:p>
          <a:p>
            <a:r>
              <a:rPr lang="es-ES" b="0" i="0" dirty="0">
                <a:solidFill>
                  <a:srgbClr val="000000"/>
                </a:solidFill>
                <a:effectLst/>
                <a:latin typeface="Roboto"/>
              </a:rPr>
              <a:t>En el centro había una Virgen entronizada con el Niño con un volumen sólido pero obtenido a través de colores sombreados capaces de colocar la figura en una dimensión abstracta y atemporal.</a:t>
            </a:r>
            <a:endParaRPr lang="es-ES" dirty="0"/>
          </a:p>
        </p:txBody>
      </p:sp>
    </p:spTree>
    <p:extLst>
      <p:ext uri="{BB962C8B-B14F-4D97-AF65-F5344CB8AC3E}">
        <p14:creationId xmlns:p14="http://schemas.microsoft.com/office/powerpoint/2010/main" val="429343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7" y="365125"/>
            <a:ext cx="11083637" cy="604693"/>
          </a:xfrm>
        </p:spPr>
        <p:txBody>
          <a:bodyPr anchor="t">
            <a:normAutofit/>
          </a:bodyPr>
          <a:lstStyle/>
          <a:p>
            <a:pPr algn="ctr"/>
            <a:r>
              <a:rPr lang="es-ES" sz="3600" b="1" dirty="0"/>
              <a:t>1363. </a:t>
            </a:r>
            <a:r>
              <a:rPr lang="es-ES" sz="3600" b="1" dirty="0" err="1"/>
              <a:t>Giusto</a:t>
            </a:r>
            <a:r>
              <a:rPr lang="es-ES" sz="3600" b="1" dirty="0"/>
              <a:t> de </a:t>
            </a:r>
            <a:r>
              <a:rPr lang="es-ES" sz="3600" b="1" dirty="0" err="1"/>
              <a:t>Menabuoi</a:t>
            </a:r>
            <a:r>
              <a:rPr lang="es-ES" sz="3600" b="1" dirty="0"/>
              <a:t>. Georgia Museum Art.</a:t>
            </a:r>
          </a:p>
        </p:txBody>
      </p:sp>
      <p:pic>
        <p:nvPicPr>
          <p:cNvPr id="5" name="Imagen 4">
            <a:extLst>
              <a:ext uri="{FF2B5EF4-FFF2-40B4-BE49-F238E27FC236}">
                <a16:creationId xmlns:a16="http://schemas.microsoft.com/office/drawing/2014/main" id="{F4956254-1FA9-4DD3-A34F-174EB8286632}"/>
              </a:ext>
            </a:extLst>
          </p:cNvPr>
          <p:cNvPicPr>
            <a:picLocks noChangeAspect="1"/>
          </p:cNvPicPr>
          <p:nvPr/>
        </p:nvPicPr>
        <p:blipFill rotWithShape="1">
          <a:blip r:embed="rId2"/>
          <a:srcRect l="17387" t="19581" r="18409" b="13518"/>
          <a:stretch/>
        </p:blipFill>
        <p:spPr>
          <a:xfrm>
            <a:off x="1029021" y="969818"/>
            <a:ext cx="10050827" cy="5888182"/>
          </a:xfrm>
          <a:prstGeom prst="rect">
            <a:avLst/>
          </a:prstGeom>
        </p:spPr>
      </p:pic>
    </p:spTree>
    <p:extLst>
      <p:ext uri="{BB962C8B-B14F-4D97-AF65-F5344CB8AC3E}">
        <p14:creationId xmlns:p14="http://schemas.microsoft.com/office/powerpoint/2010/main" val="794560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849092" y="656070"/>
            <a:ext cx="2632366" cy="5869420"/>
          </a:xfrm>
        </p:spPr>
        <p:txBody>
          <a:bodyPr anchor="t">
            <a:normAutofit/>
          </a:bodyPr>
          <a:lstStyle/>
          <a:p>
            <a:r>
              <a:rPr lang="es-ES" sz="2800" dirty="0"/>
              <a:t>1363. </a:t>
            </a:r>
            <a:r>
              <a:rPr lang="es-ES" sz="2800" dirty="0" err="1"/>
              <a:t>Giusto</a:t>
            </a:r>
            <a:r>
              <a:rPr lang="es-ES" sz="2800" dirty="0"/>
              <a:t> de </a:t>
            </a:r>
            <a:r>
              <a:rPr lang="es-ES" sz="2800" dirty="0" err="1"/>
              <a:t>Menabuoi</a:t>
            </a:r>
            <a:r>
              <a:rPr lang="es-ES" sz="2800" dirty="0"/>
              <a:t>. </a:t>
            </a:r>
            <a:br>
              <a:rPr lang="es-ES" sz="2800" dirty="0"/>
            </a:br>
            <a:r>
              <a:rPr lang="es-ES" sz="2800" dirty="0"/>
              <a:t>San Antonio.</a:t>
            </a:r>
            <a:br>
              <a:rPr lang="es-ES" sz="2800" dirty="0"/>
            </a:br>
            <a:r>
              <a:rPr lang="es-ES" sz="2800" dirty="0"/>
              <a:t>Santo Tomás de Aquino.</a:t>
            </a:r>
            <a:br>
              <a:rPr lang="es-ES" sz="2800" dirty="0"/>
            </a:br>
            <a:r>
              <a:rPr lang="es-ES" sz="2800" dirty="0"/>
              <a:t>San Juan Bautista.</a:t>
            </a:r>
            <a:br>
              <a:rPr lang="es-ES" sz="2800" dirty="0"/>
            </a:br>
            <a:r>
              <a:rPr lang="es-ES" sz="2800" dirty="0"/>
              <a:t>Santa Catalina. Georgia Museum Art.</a:t>
            </a:r>
          </a:p>
        </p:txBody>
      </p:sp>
      <p:pic>
        <p:nvPicPr>
          <p:cNvPr id="5" name="Imagen 4">
            <a:extLst>
              <a:ext uri="{FF2B5EF4-FFF2-40B4-BE49-F238E27FC236}">
                <a16:creationId xmlns:a16="http://schemas.microsoft.com/office/drawing/2014/main" id="{80D6FCFA-ABDD-49C5-AFE9-08C49F583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pic>
        <p:nvPicPr>
          <p:cNvPr id="7" name="Imagen 6">
            <a:extLst>
              <a:ext uri="{FF2B5EF4-FFF2-40B4-BE49-F238E27FC236}">
                <a16:creationId xmlns:a16="http://schemas.microsoft.com/office/drawing/2014/main" id="{FE89E215-DB40-448F-B094-0EC6E1505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5" y="0"/>
            <a:ext cx="4734320" cy="6858000"/>
          </a:xfrm>
          <a:prstGeom prst="rect">
            <a:avLst/>
          </a:prstGeom>
        </p:spPr>
      </p:pic>
    </p:spTree>
    <p:extLst>
      <p:ext uri="{BB962C8B-B14F-4D97-AF65-F5344CB8AC3E}">
        <p14:creationId xmlns:p14="http://schemas.microsoft.com/office/powerpoint/2010/main" val="4255987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0400" cy="5869420"/>
          </a:xfrm>
        </p:spPr>
        <p:txBody>
          <a:bodyPr anchor="t">
            <a:normAutofit/>
          </a:bodyPr>
          <a:lstStyle/>
          <a:p>
            <a:r>
              <a:rPr lang="es-ES" sz="2800" dirty="0"/>
              <a:t>1363. </a:t>
            </a:r>
            <a:r>
              <a:rPr lang="es-ES" sz="2800" dirty="0" err="1"/>
              <a:t>Giusto</a:t>
            </a:r>
            <a:r>
              <a:rPr lang="es-ES" sz="2800" dirty="0"/>
              <a:t> de </a:t>
            </a:r>
            <a:r>
              <a:rPr lang="es-ES" sz="2800" dirty="0" err="1"/>
              <a:t>Menabuoi</a:t>
            </a:r>
            <a:r>
              <a:rPr lang="es-ES" sz="2800" dirty="0"/>
              <a:t>. </a:t>
            </a:r>
            <a:br>
              <a:rPr lang="es-ES" sz="2800" dirty="0"/>
            </a:br>
            <a:r>
              <a:rPr lang="es-ES" sz="2800" dirty="0"/>
              <a:t>San Pablo.</a:t>
            </a:r>
            <a:br>
              <a:rPr lang="es-ES" sz="2800" dirty="0"/>
            </a:br>
            <a:r>
              <a:rPr lang="es-ES" sz="2800" dirty="0"/>
              <a:t>San Agustín. </a:t>
            </a:r>
            <a:br>
              <a:rPr lang="es-ES" sz="2800" dirty="0"/>
            </a:br>
            <a:r>
              <a:rPr lang="es-ES" sz="2800" dirty="0"/>
              <a:t>Georgia Museum Art.</a:t>
            </a:r>
          </a:p>
        </p:txBody>
      </p:sp>
      <p:pic>
        <p:nvPicPr>
          <p:cNvPr id="4" name="Imagen 3">
            <a:extLst>
              <a:ext uri="{FF2B5EF4-FFF2-40B4-BE49-F238E27FC236}">
                <a16:creationId xmlns:a16="http://schemas.microsoft.com/office/drawing/2014/main" id="{91ED93ED-BE86-4FAC-B9B5-02CC6E1550DB}"/>
              </a:ext>
            </a:extLst>
          </p:cNvPr>
          <p:cNvPicPr>
            <a:picLocks noChangeAspect="1"/>
          </p:cNvPicPr>
          <p:nvPr/>
        </p:nvPicPr>
        <p:blipFill rotWithShape="1">
          <a:blip r:embed="rId2"/>
          <a:srcRect l="38296" t="18571" r="38863" b="13922"/>
          <a:stretch/>
        </p:blipFill>
        <p:spPr>
          <a:xfrm>
            <a:off x="8064881" y="0"/>
            <a:ext cx="4127119" cy="6858000"/>
          </a:xfrm>
          <a:prstGeom prst="rect">
            <a:avLst/>
          </a:prstGeom>
        </p:spPr>
      </p:pic>
    </p:spTree>
    <p:extLst>
      <p:ext uri="{BB962C8B-B14F-4D97-AF65-F5344CB8AC3E}">
        <p14:creationId xmlns:p14="http://schemas.microsoft.com/office/powerpoint/2010/main" val="1616990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93527" cy="5869420"/>
          </a:xfrm>
        </p:spPr>
        <p:txBody>
          <a:bodyPr anchor="t">
            <a:normAutofit/>
          </a:bodyPr>
          <a:lstStyle/>
          <a:p>
            <a:r>
              <a:rPr lang="es-ES" sz="2800" dirty="0"/>
              <a:t>1360s. </a:t>
            </a:r>
            <a:r>
              <a:rPr lang="es-ES" sz="2800" dirty="0" err="1"/>
              <a:t>Giusto</a:t>
            </a:r>
            <a:r>
              <a:rPr lang="es-ES" sz="2800" dirty="0"/>
              <a:t> de </a:t>
            </a:r>
            <a:r>
              <a:rPr lang="es-ES" sz="2800" dirty="0" err="1"/>
              <a:t>Menabuoi</a:t>
            </a:r>
            <a:r>
              <a:rPr lang="es-ES" sz="2800" dirty="0"/>
              <a:t>. Crucifixión. Colección privada.</a:t>
            </a:r>
          </a:p>
        </p:txBody>
      </p:sp>
      <p:pic>
        <p:nvPicPr>
          <p:cNvPr id="4" name="Imagen 3">
            <a:extLst>
              <a:ext uri="{FF2B5EF4-FFF2-40B4-BE49-F238E27FC236}">
                <a16:creationId xmlns:a16="http://schemas.microsoft.com/office/drawing/2014/main" id="{3FDAF694-145A-4157-B399-CDC37BBC2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7091" y="-32228"/>
            <a:ext cx="4294909" cy="6890228"/>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CED1E7-8F78-4F1A-A17D-2DC44AF60EC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662696A-FA74-40FC-9388-E05A79A21F4F}"/>
              </a:ext>
            </a:extLst>
          </p:cNvPr>
          <p:cNvSpPr>
            <a:spLocks noGrp="1"/>
          </p:cNvSpPr>
          <p:nvPr>
            <p:ph idx="1"/>
          </p:nvPr>
        </p:nvSpPr>
        <p:spPr/>
        <p:txBody>
          <a:bodyPr/>
          <a:lstStyle/>
          <a:p>
            <a:r>
              <a:rPr lang="es-ES" b="0" i="0" dirty="0">
                <a:solidFill>
                  <a:srgbClr val="000000"/>
                </a:solidFill>
                <a:effectLst/>
                <a:latin typeface="Roboto"/>
              </a:rPr>
              <a:t>Luego se trasladó a Padua: sus frescos en la Iglesia de los </a:t>
            </a:r>
            <a:r>
              <a:rPr lang="es-ES" b="0" i="0" dirty="0" err="1">
                <a:solidFill>
                  <a:srgbClr val="000000"/>
                </a:solidFill>
                <a:effectLst/>
                <a:latin typeface="Roboto"/>
              </a:rPr>
              <a:t>Eremitani</a:t>
            </a:r>
            <a:r>
              <a:rPr lang="es-ES" b="0" i="0" dirty="0">
                <a:solidFill>
                  <a:srgbClr val="000000"/>
                </a:solidFill>
                <a:effectLst/>
                <a:latin typeface="Roboto"/>
              </a:rPr>
              <a:t>, que datan de 1370 (Capilla </a:t>
            </a:r>
            <a:r>
              <a:rPr lang="es-ES" b="0" i="0" dirty="0" err="1">
                <a:solidFill>
                  <a:srgbClr val="000000"/>
                </a:solidFill>
                <a:effectLst/>
                <a:latin typeface="Roboto"/>
              </a:rPr>
              <a:t>Cortellieri</a:t>
            </a:r>
            <a:r>
              <a:rPr lang="es-ES" b="0" i="0" dirty="0">
                <a:solidFill>
                  <a:srgbClr val="000000"/>
                </a:solidFill>
                <a:effectLst/>
                <a:latin typeface="Roboto"/>
              </a:rPr>
              <a:t>), con representaciones de las Virtudes y las Artes Liberales, una obra de la que solo quedan algunos fragmentos. </a:t>
            </a:r>
            <a:endParaRPr lang="es-ES" dirty="0"/>
          </a:p>
        </p:txBody>
      </p:sp>
    </p:spTree>
    <p:extLst>
      <p:ext uri="{BB962C8B-B14F-4D97-AF65-F5344CB8AC3E}">
        <p14:creationId xmlns:p14="http://schemas.microsoft.com/office/powerpoint/2010/main" val="2896985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Giusto Menabuoi. Virtudes. Capilla Cortellieri, Iglesia Eremitani, Padua.</a:t>
            </a:r>
            <a:endParaRPr lang="es-ES" sz="2800" dirty="0"/>
          </a:p>
        </p:txBody>
      </p:sp>
      <p:pic>
        <p:nvPicPr>
          <p:cNvPr id="4" name="Imagen 3">
            <a:extLst>
              <a:ext uri="{FF2B5EF4-FFF2-40B4-BE49-F238E27FC236}">
                <a16:creationId xmlns:a16="http://schemas.microsoft.com/office/drawing/2014/main" id="{CC091218-B85E-4FD1-A968-DFBA1483D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68482"/>
            <a:ext cx="7620000" cy="5715000"/>
          </a:xfrm>
          <a:prstGeom prst="rect">
            <a:avLst/>
          </a:prstGeom>
        </p:spPr>
      </p:pic>
    </p:spTree>
    <p:extLst>
      <p:ext uri="{BB962C8B-B14F-4D97-AF65-F5344CB8AC3E}">
        <p14:creationId xmlns:p14="http://schemas.microsoft.com/office/powerpoint/2010/main" val="1052184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EBEE8B-F05B-4FE1-8078-5F516E4248D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6E86B102-5013-4EA0-87AC-DAA0A03C8DA5}"/>
              </a:ext>
            </a:extLst>
          </p:cNvPr>
          <p:cNvSpPr>
            <a:spLocks noGrp="1"/>
          </p:cNvSpPr>
          <p:nvPr>
            <p:ph idx="1"/>
          </p:nvPr>
        </p:nvSpPr>
        <p:spPr/>
        <p:txBody>
          <a:bodyPr/>
          <a:lstStyle/>
          <a:p>
            <a:r>
              <a:rPr lang="es-ES" b="0" i="0" dirty="0">
                <a:solidFill>
                  <a:srgbClr val="000000"/>
                </a:solidFill>
                <a:effectLst/>
                <a:latin typeface="Roboto"/>
              </a:rPr>
              <a:t>En 1373, nuevamente en el </a:t>
            </a:r>
            <a:r>
              <a:rPr lang="es-ES" b="0" i="0" dirty="0" err="1">
                <a:solidFill>
                  <a:srgbClr val="000000"/>
                </a:solidFill>
                <a:effectLst/>
                <a:latin typeface="Roboto"/>
              </a:rPr>
              <a:t>Eremitani</a:t>
            </a:r>
            <a:r>
              <a:rPr lang="es-ES" b="0" i="0" dirty="0">
                <a:solidFill>
                  <a:srgbClr val="000000"/>
                </a:solidFill>
                <a:effectLst/>
                <a:latin typeface="Roboto"/>
              </a:rPr>
              <a:t>, trabajó en la capilla del capitán alemán Enrico </a:t>
            </a:r>
            <a:r>
              <a:rPr lang="es-ES" b="0" i="0" dirty="0" err="1">
                <a:solidFill>
                  <a:srgbClr val="000000"/>
                </a:solidFill>
                <a:effectLst/>
                <a:latin typeface="Roboto"/>
              </a:rPr>
              <a:t>Spisser</a:t>
            </a:r>
            <a:r>
              <a:rPr lang="es-ES" b="0" i="0" dirty="0">
                <a:solidFill>
                  <a:srgbClr val="000000"/>
                </a:solidFill>
                <a:effectLst/>
                <a:latin typeface="Roboto"/>
              </a:rPr>
              <a:t> donde una Virgen de la ofrenda y algunos santos son de su mano. </a:t>
            </a:r>
            <a:endParaRPr lang="es-ES" dirty="0">
              <a:solidFill>
                <a:srgbClr val="000000"/>
              </a:solidFill>
              <a:latin typeface="Roboto"/>
            </a:endParaRPr>
          </a:p>
        </p:txBody>
      </p:sp>
    </p:spTree>
    <p:extLst>
      <p:ext uri="{BB962C8B-B14F-4D97-AF65-F5344CB8AC3E}">
        <p14:creationId xmlns:p14="http://schemas.microsoft.com/office/powerpoint/2010/main" val="926391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52108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EBEE8B-F05B-4FE1-8078-5F516E4248D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6E86B102-5013-4EA0-87AC-DAA0A03C8DA5}"/>
              </a:ext>
            </a:extLst>
          </p:cNvPr>
          <p:cNvSpPr>
            <a:spLocks noGrp="1"/>
          </p:cNvSpPr>
          <p:nvPr>
            <p:ph idx="1"/>
          </p:nvPr>
        </p:nvSpPr>
        <p:spPr/>
        <p:txBody>
          <a:bodyPr/>
          <a:lstStyle/>
          <a:p>
            <a:r>
              <a:rPr lang="es-ES" b="0" i="0" dirty="0">
                <a:solidFill>
                  <a:srgbClr val="000000"/>
                </a:solidFill>
                <a:effectLst/>
                <a:latin typeface="Roboto"/>
              </a:rPr>
              <a:t>Probablemente contemporánea sea la Virgen y el Niño que </a:t>
            </a:r>
            <a:r>
              <a:rPr lang="es-ES" b="0" i="0" dirty="0" err="1">
                <a:solidFill>
                  <a:srgbClr val="000000"/>
                </a:solidFill>
                <a:effectLst/>
                <a:latin typeface="Roboto"/>
              </a:rPr>
              <a:t>Giusto</a:t>
            </a:r>
            <a:r>
              <a:rPr lang="es-ES" b="0" i="0" dirty="0">
                <a:solidFill>
                  <a:srgbClr val="000000"/>
                </a:solidFill>
                <a:effectLst/>
                <a:latin typeface="Roboto"/>
              </a:rPr>
              <a:t> pintó en el coro de la capilla de los Scrovegni. </a:t>
            </a:r>
          </a:p>
        </p:txBody>
      </p:sp>
    </p:spTree>
    <p:extLst>
      <p:ext uri="{BB962C8B-B14F-4D97-AF65-F5344CB8AC3E}">
        <p14:creationId xmlns:p14="http://schemas.microsoft.com/office/powerpoint/2010/main" val="3228613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73747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EBEE8B-F05B-4FE1-8078-5F516E4248D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6E86B102-5013-4EA0-87AC-DAA0A03C8DA5}"/>
              </a:ext>
            </a:extLst>
          </p:cNvPr>
          <p:cNvSpPr>
            <a:spLocks noGrp="1"/>
          </p:cNvSpPr>
          <p:nvPr>
            <p:ph idx="1"/>
          </p:nvPr>
        </p:nvSpPr>
        <p:spPr/>
        <p:txBody>
          <a:bodyPr/>
          <a:lstStyle/>
          <a:p>
            <a:r>
              <a:rPr lang="es-ES" b="0" i="0" dirty="0">
                <a:solidFill>
                  <a:srgbClr val="000000"/>
                </a:solidFill>
                <a:effectLst/>
                <a:latin typeface="Roboto"/>
              </a:rPr>
              <a:t>También en la séptima década del siglo XIV decoró el pórtico de la planta baja del castillo de Pavía, donde quedan algunos restos de sus frescos </a:t>
            </a:r>
            <a:endParaRPr lang="es-ES" dirty="0"/>
          </a:p>
        </p:txBody>
      </p:sp>
    </p:spTree>
    <p:extLst>
      <p:ext uri="{BB962C8B-B14F-4D97-AF65-F5344CB8AC3E}">
        <p14:creationId xmlns:p14="http://schemas.microsoft.com/office/powerpoint/2010/main" val="3379563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85760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6918A6-3A2F-4851-BD11-835F06D1FA3D}"/>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0AD62FF9-9603-4845-A2F9-7D8E66E097D2}"/>
              </a:ext>
            </a:extLst>
          </p:cNvPr>
          <p:cNvSpPr>
            <a:spLocks noGrp="1"/>
          </p:cNvSpPr>
          <p:nvPr>
            <p:ph idx="1"/>
          </p:nvPr>
        </p:nvSpPr>
        <p:spPr/>
        <p:txBody>
          <a:bodyPr/>
          <a:lstStyle/>
          <a:p>
            <a:r>
              <a:rPr lang="es-ES" b="0" i="0" dirty="0">
                <a:solidFill>
                  <a:srgbClr val="000000"/>
                </a:solidFill>
                <a:effectLst/>
                <a:latin typeface="Roboto"/>
              </a:rPr>
              <a:t>De 1367 es un tabernáculo con Coronación, Anunciación, Natividad y Crucifixión (Londres, National Gallery) que lleva en la parte posterior del panel central una inscripción que coloca la obra entre los encargos milaneses de </a:t>
            </a:r>
            <a:r>
              <a:rPr lang="es-ES" b="0" i="0" dirty="0" err="1">
                <a:solidFill>
                  <a:srgbClr val="000000"/>
                </a:solidFill>
                <a:effectLst/>
                <a:latin typeface="Roboto"/>
              </a:rPr>
              <a:t>Giusto</a:t>
            </a:r>
            <a:r>
              <a:rPr lang="es-ES" b="0" i="0" dirty="0">
                <a:solidFill>
                  <a:srgbClr val="000000"/>
                </a:solidFill>
                <a:effectLst/>
                <a:latin typeface="Roboto"/>
              </a:rPr>
              <a:t>.</a:t>
            </a:r>
            <a:endParaRPr lang="es-ES" dirty="0"/>
          </a:p>
        </p:txBody>
      </p:sp>
    </p:spTree>
    <p:extLst>
      <p:ext uri="{BB962C8B-B14F-4D97-AF65-F5344CB8AC3E}">
        <p14:creationId xmlns:p14="http://schemas.microsoft.com/office/powerpoint/2010/main" val="3323150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1367. Giusto de Menabuoi. Tríptico. National Gallery, Londres.</a:t>
            </a:r>
            <a:endParaRPr lang="es-ES" sz="2800" dirty="0"/>
          </a:p>
        </p:txBody>
      </p:sp>
      <p:pic>
        <p:nvPicPr>
          <p:cNvPr id="4" name="Imagen 3">
            <a:extLst>
              <a:ext uri="{FF2B5EF4-FFF2-40B4-BE49-F238E27FC236}">
                <a16:creationId xmlns:a16="http://schemas.microsoft.com/office/drawing/2014/main" id="{8DA35242-40CA-473A-A190-28A2E0A4B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9630" y="0"/>
            <a:ext cx="7532370"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641272" y="614507"/>
            <a:ext cx="2909455" cy="5869420"/>
          </a:xfrm>
        </p:spPr>
        <p:txBody>
          <a:bodyPr anchor="t">
            <a:normAutofit/>
          </a:bodyPr>
          <a:lstStyle/>
          <a:p>
            <a:r>
              <a:rPr lang="es-ES" sz="2800" dirty="0"/>
              <a:t>1367. </a:t>
            </a:r>
            <a:r>
              <a:rPr lang="es-ES" sz="2800" dirty="0" err="1"/>
              <a:t>Giusto</a:t>
            </a:r>
            <a:r>
              <a:rPr lang="es-ES" sz="2800" dirty="0"/>
              <a:t> de </a:t>
            </a:r>
            <a:r>
              <a:rPr lang="es-ES" sz="2800" dirty="0" err="1"/>
              <a:t>Menabuoi</a:t>
            </a:r>
            <a:r>
              <a:rPr lang="es-ES" sz="2800" dirty="0"/>
              <a:t>. Tríptico cerrado. National Gallery, Londres.</a:t>
            </a:r>
          </a:p>
        </p:txBody>
      </p:sp>
      <p:pic>
        <p:nvPicPr>
          <p:cNvPr id="4" name="Imagen 3">
            <a:extLst>
              <a:ext uri="{FF2B5EF4-FFF2-40B4-BE49-F238E27FC236}">
                <a16:creationId xmlns:a16="http://schemas.microsoft.com/office/drawing/2014/main" id="{ADAB1B72-CA40-4D4C-80FB-704BEEA96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6255" y="-8096"/>
            <a:ext cx="4405745" cy="6866096"/>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77C374-8919-4550-9C23-7EBD33A28EAF}"/>
              </a:ext>
            </a:extLst>
          </p:cNvPr>
          <p:cNvSpPr>
            <a:spLocks noGrp="1"/>
          </p:cNvSpPr>
          <p:nvPr>
            <p:ph type="title"/>
          </p:nvPr>
        </p:nvSpPr>
        <p:spPr/>
        <p:txBody>
          <a:bodyPr>
            <a:normAutofit/>
          </a:bodyPr>
          <a:lstStyle/>
          <a:p>
            <a:pPr algn="ctr"/>
            <a:r>
              <a:rPr lang="es-ES" b="0" i="0" dirty="0">
                <a:solidFill>
                  <a:srgbClr val="000000"/>
                </a:solidFill>
                <a:effectLst/>
                <a:latin typeface="Roboto"/>
              </a:rPr>
              <a:t>c. 1378. GIUSTO de '</a:t>
            </a:r>
            <a:r>
              <a:rPr lang="es-ES" b="0" i="0" dirty="0" err="1">
                <a:solidFill>
                  <a:srgbClr val="000000"/>
                </a:solidFill>
                <a:effectLst/>
                <a:latin typeface="Roboto"/>
              </a:rPr>
              <a:t>Menabuoi</a:t>
            </a:r>
            <a:r>
              <a:rPr lang="es-ES" b="0" i="0" dirty="0">
                <a:solidFill>
                  <a:srgbClr val="000000"/>
                </a:solidFill>
                <a:effectLst/>
                <a:latin typeface="Roboto"/>
              </a:rPr>
              <a:t>.</a:t>
            </a:r>
            <a:br>
              <a:rPr lang="es-ES" b="0" i="0" dirty="0">
                <a:solidFill>
                  <a:srgbClr val="000000"/>
                </a:solidFill>
                <a:effectLst/>
                <a:latin typeface="Roboto"/>
              </a:rPr>
            </a:br>
            <a:r>
              <a:rPr lang="es-ES" b="0" i="0" dirty="0">
                <a:solidFill>
                  <a:srgbClr val="000000"/>
                </a:solidFill>
                <a:effectLst/>
                <a:latin typeface="Roboto"/>
              </a:rPr>
              <a:t>Frescos en el Baptisterio de Padua</a:t>
            </a:r>
            <a:endParaRPr lang="es-ES" dirty="0"/>
          </a:p>
        </p:txBody>
      </p:sp>
      <p:sp>
        <p:nvSpPr>
          <p:cNvPr id="3" name="Marcador de contenido 2">
            <a:extLst>
              <a:ext uri="{FF2B5EF4-FFF2-40B4-BE49-F238E27FC236}">
                <a16:creationId xmlns:a16="http://schemas.microsoft.com/office/drawing/2014/main" id="{B8B92596-D618-43F5-B706-783A6CAC9E22}"/>
              </a:ext>
            </a:extLst>
          </p:cNvPr>
          <p:cNvSpPr>
            <a:spLocks noGrp="1"/>
          </p:cNvSpPr>
          <p:nvPr>
            <p:ph idx="1"/>
          </p:nvPr>
        </p:nvSpPr>
        <p:spPr/>
        <p:txBody>
          <a:bodyPr>
            <a:normAutofit lnSpcReduction="10000"/>
          </a:bodyPr>
          <a:lstStyle/>
          <a:p>
            <a:r>
              <a:rPr lang="es-ES" b="0" i="0" dirty="0">
                <a:solidFill>
                  <a:srgbClr val="000000"/>
                </a:solidFill>
                <a:effectLst/>
                <a:latin typeface="Roboto"/>
              </a:rPr>
              <a:t>El baptisterio, ubicado en la esquina noreste de la catedral de Padua, fue construido durante la segunda mitad del siglo XIII junto al antecesor románico de la actual catedral. Es un edificio con ejes principales de igual longitud en planta cuadrada, con cúpula sobre tambor circular y presbiterio contiguo al este. La decoración del interior fue iniciada por Fina di </a:t>
            </a:r>
            <a:r>
              <a:rPr lang="es-ES" b="0" i="0" dirty="0" err="1">
                <a:solidFill>
                  <a:srgbClr val="000000"/>
                </a:solidFill>
                <a:effectLst/>
                <a:latin typeface="Roboto"/>
              </a:rPr>
              <a:t>Pataro</a:t>
            </a:r>
            <a:r>
              <a:rPr lang="es-ES" b="0" i="0" dirty="0">
                <a:solidFill>
                  <a:srgbClr val="000000"/>
                </a:solidFill>
                <a:effectLst/>
                <a:latin typeface="Roboto"/>
              </a:rPr>
              <a:t> </a:t>
            </a:r>
            <a:r>
              <a:rPr lang="es-ES" b="0" i="0" dirty="0" err="1">
                <a:solidFill>
                  <a:srgbClr val="000000"/>
                </a:solidFill>
                <a:effectLst/>
                <a:latin typeface="Roboto"/>
              </a:rPr>
              <a:t>Buzzacarini</a:t>
            </a:r>
            <a:r>
              <a:rPr lang="es-ES" b="0" i="0" dirty="0">
                <a:solidFill>
                  <a:srgbClr val="000000"/>
                </a:solidFill>
                <a:effectLst/>
                <a:latin typeface="Roboto"/>
              </a:rPr>
              <a:t>, esposa de Francesco I da Carrara, conocido como Francesco </a:t>
            </a:r>
            <a:r>
              <a:rPr lang="es-ES" b="0" i="0" dirty="0" err="1">
                <a:solidFill>
                  <a:srgbClr val="000000"/>
                </a:solidFill>
                <a:effectLst/>
                <a:latin typeface="Roboto"/>
              </a:rPr>
              <a:t>il</a:t>
            </a:r>
            <a:r>
              <a:rPr lang="es-ES" b="0" i="0" dirty="0">
                <a:solidFill>
                  <a:srgbClr val="000000"/>
                </a:solidFill>
                <a:effectLst/>
                <a:latin typeface="Roboto"/>
              </a:rPr>
              <a:t> Vecchio, señor de Padua de 1350 a 1388. Murió en 1378 y fue enterrada en el baptisterio. A </a:t>
            </a:r>
            <a:r>
              <a:rPr lang="es-ES" b="0" i="0" dirty="0" err="1">
                <a:solidFill>
                  <a:srgbClr val="000000"/>
                </a:solidFill>
                <a:effectLst/>
                <a:latin typeface="Roboto"/>
              </a:rPr>
              <a:t>Giusto</a:t>
            </a:r>
            <a:r>
              <a:rPr lang="es-ES" b="0" i="0" dirty="0">
                <a:solidFill>
                  <a:srgbClr val="000000"/>
                </a:solidFill>
                <a:effectLst/>
                <a:latin typeface="Roboto"/>
              </a:rPr>
              <a:t> de '</a:t>
            </a:r>
            <a:r>
              <a:rPr lang="es-ES" b="0" i="0" dirty="0" err="1">
                <a:solidFill>
                  <a:srgbClr val="000000"/>
                </a:solidFill>
                <a:effectLst/>
                <a:latin typeface="Roboto"/>
              </a:rPr>
              <a:t>Menabuoi</a:t>
            </a:r>
            <a:r>
              <a:rPr lang="es-ES" b="0" i="0" dirty="0">
                <a:solidFill>
                  <a:srgbClr val="000000"/>
                </a:solidFill>
                <a:effectLst/>
                <a:latin typeface="Roboto"/>
              </a:rPr>
              <a:t>, natural de Florencia pero activo en el norte de Italia, se le confió la decoración que probablemente comenzó después de la muerte del donante. </a:t>
            </a:r>
          </a:p>
        </p:txBody>
      </p:sp>
    </p:spTree>
    <p:extLst>
      <p:ext uri="{BB962C8B-B14F-4D97-AF65-F5344CB8AC3E}">
        <p14:creationId xmlns:p14="http://schemas.microsoft.com/office/powerpoint/2010/main" val="4003023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77C374-8919-4550-9C23-7EBD33A28EAF}"/>
              </a:ext>
            </a:extLst>
          </p:cNvPr>
          <p:cNvSpPr>
            <a:spLocks noGrp="1"/>
          </p:cNvSpPr>
          <p:nvPr>
            <p:ph type="title"/>
          </p:nvPr>
        </p:nvSpPr>
        <p:spPr/>
        <p:txBody>
          <a:bodyPr>
            <a:normAutofit/>
          </a:bodyPr>
          <a:lstStyle/>
          <a:p>
            <a:pPr algn="ctr"/>
            <a:r>
              <a:rPr lang="es-ES" b="0" i="0" dirty="0">
                <a:solidFill>
                  <a:srgbClr val="000000"/>
                </a:solidFill>
                <a:effectLst/>
                <a:latin typeface="Roboto"/>
              </a:rPr>
              <a:t>c. 1378. GIUSTO de '</a:t>
            </a:r>
            <a:r>
              <a:rPr lang="es-ES" b="0" i="0" dirty="0" err="1">
                <a:solidFill>
                  <a:srgbClr val="000000"/>
                </a:solidFill>
                <a:effectLst/>
                <a:latin typeface="Roboto"/>
              </a:rPr>
              <a:t>Menabuoi</a:t>
            </a:r>
            <a:r>
              <a:rPr lang="es-ES" b="0" i="0" dirty="0">
                <a:solidFill>
                  <a:srgbClr val="000000"/>
                </a:solidFill>
                <a:effectLst/>
                <a:latin typeface="Roboto"/>
              </a:rPr>
              <a:t>.</a:t>
            </a:r>
            <a:br>
              <a:rPr lang="es-ES" b="0" i="0" dirty="0">
                <a:solidFill>
                  <a:srgbClr val="000000"/>
                </a:solidFill>
                <a:effectLst/>
                <a:latin typeface="Roboto"/>
              </a:rPr>
            </a:br>
            <a:r>
              <a:rPr lang="es-ES" b="0" i="0" dirty="0">
                <a:solidFill>
                  <a:srgbClr val="000000"/>
                </a:solidFill>
                <a:effectLst/>
                <a:latin typeface="Roboto"/>
              </a:rPr>
              <a:t>Frescos en el Baptisterio de Padua</a:t>
            </a:r>
            <a:endParaRPr lang="es-ES" dirty="0"/>
          </a:p>
        </p:txBody>
      </p:sp>
      <p:sp>
        <p:nvSpPr>
          <p:cNvPr id="3" name="Marcador de contenido 2">
            <a:extLst>
              <a:ext uri="{FF2B5EF4-FFF2-40B4-BE49-F238E27FC236}">
                <a16:creationId xmlns:a16="http://schemas.microsoft.com/office/drawing/2014/main" id="{B8B92596-D618-43F5-B706-783A6CAC9E22}"/>
              </a:ext>
            </a:extLst>
          </p:cNvPr>
          <p:cNvSpPr>
            <a:spLocks noGrp="1"/>
          </p:cNvSpPr>
          <p:nvPr>
            <p:ph idx="1"/>
          </p:nvPr>
        </p:nvSpPr>
        <p:spPr/>
        <p:txBody>
          <a:bodyPr>
            <a:normAutofit fontScale="92500" lnSpcReduction="20000"/>
          </a:bodyPr>
          <a:lstStyle/>
          <a:p>
            <a:r>
              <a:rPr lang="es-ES" b="0" i="0" dirty="0">
                <a:solidFill>
                  <a:srgbClr val="000000"/>
                </a:solidFill>
                <a:effectLst/>
                <a:latin typeface="Roboto"/>
              </a:rPr>
              <a:t>El programa pictórico de los frescos, que cubren todo el interior, se subdivide en varias secciones: el Paraíso en el segmento superior de la bóveda, escenas del Génesis en la zona de la ventana debajo, los evangelistas en las enjutas, la historia de Juan el Bautista y la vida de Cristo en las cuatro paredes del espacio principal, y finalmente el Milagro de Pentecostés y una serie de motivos del Apocalipsis en el lado este del presbiterio adyacente. El acento dominante es el fresco en la cúpula de la cúpula, su tema, el Paraíso representado como un séquito celestial reunido en torno a Cristo, había sido un tema recurrente en los frescos del siglo XIV. Probablemente reflejó el efecto que la Divina Comedia de Dante tuvo en sus contemporáneos. El tono narrativo de </a:t>
            </a:r>
            <a:r>
              <a:rPr lang="es-ES" b="0" i="0" dirty="0" err="1">
                <a:solidFill>
                  <a:srgbClr val="000000"/>
                </a:solidFill>
                <a:effectLst/>
                <a:latin typeface="Roboto"/>
              </a:rPr>
              <a:t>Giusto</a:t>
            </a:r>
            <a:r>
              <a:rPr lang="es-ES" b="0" i="0" dirty="0">
                <a:solidFill>
                  <a:srgbClr val="000000"/>
                </a:solidFill>
                <a:effectLst/>
                <a:latin typeface="Roboto"/>
              </a:rPr>
              <a:t> es predominantemente solemne y ceremonial. Su fuerza claramente no se extendió a la representación de eventos dramáticos o variación en la acción y expresión de figuras. </a:t>
            </a:r>
            <a:endParaRPr lang="es-ES" dirty="0"/>
          </a:p>
        </p:txBody>
      </p:sp>
    </p:spTree>
    <p:extLst>
      <p:ext uri="{BB962C8B-B14F-4D97-AF65-F5344CB8AC3E}">
        <p14:creationId xmlns:p14="http://schemas.microsoft.com/office/powerpoint/2010/main" val="2753832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8B92596-D618-43F5-B706-783A6CAC9E22}"/>
              </a:ext>
            </a:extLst>
          </p:cNvPr>
          <p:cNvSpPr>
            <a:spLocks noGrp="1"/>
          </p:cNvSpPr>
          <p:nvPr>
            <p:ph idx="1"/>
          </p:nvPr>
        </p:nvSpPr>
        <p:spPr>
          <a:xfrm>
            <a:off x="263235" y="332508"/>
            <a:ext cx="11554691" cy="6414655"/>
          </a:xfrm>
        </p:spPr>
        <p:txBody>
          <a:bodyPr>
            <a:normAutofit fontScale="77500" lnSpcReduction="20000"/>
          </a:bodyPr>
          <a:lstStyle/>
          <a:p>
            <a:r>
              <a:rPr lang="es-ES" b="0" i="0" dirty="0">
                <a:solidFill>
                  <a:srgbClr val="000000"/>
                </a:solidFill>
                <a:effectLst/>
                <a:latin typeface="Roboto"/>
              </a:rPr>
              <a:t>Entre 1375 y 1378 ejecutó la decoración al fresco del Baptisterio de Padua por encargo de Fina </a:t>
            </a:r>
            <a:r>
              <a:rPr lang="es-ES" b="0" i="0" dirty="0" err="1">
                <a:solidFill>
                  <a:srgbClr val="000000"/>
                </a:solidFill>
                <a:effectLst/>
                <a:latin typeface="Roboto"/>
              </a:rPr>
              <a:t>Buzzaccarini</a:t>
            </a:r>
            <a:r>
              <a:rPr lang="es-ES" b="0" i="0" dirty="0">
                <a:solidFill>
                  <a:srgbClr val="000000"/>
                </a:solidFill>
                <a:effectLst/>
                <a:latin typeface="Roboto"/>
              </a:rPr>
              <a:t>, esposa de Francesco I da Carrara, que pretendía utilizar el edificio como mausoleo familiar. </a:t>
            </a:r>
          </a:p>
          <a:p>
            <a:r>
              <a:rPr lang="es-ES" b="0" i="0" dirty="0">
                <a:solidFill>
                  <a:srgbClr val="000000"/>
                </a:solidFill>
                <a:effectLst/>
                <a:latin typeface="Roboto"/>
              </a:rPr>
              <a:t>Frente a experiencias anteriores, se acentúan ciertas fijezas ordenadas del románico y bizantino, como en el gran Paraíso de la cúpula, donde la escena se organiza en torno a un Cristo Pantocrátor rodeado de un halo hipnótico de ángeles y santos, cuyos aureolas dispuestos en filas ordenadas recuerdan, mira desde abajo, las señas de identidad de un magnífico orfebre. Se le da un gran relieve a la figura de la Virgen. En el tambor, </a:t>
            </a:r>
            <a:r>
              <a:rPr lang="es-ES" b="0" i="0" dirty="0" err="1">
                <a:solidFill>
                  <a:srgbClr val="000000"/>
                </a:solidFill>
                <a:effectLst/>
                <a:latin typeface="Roboto"/>
              </a:rPr>
              <a:t>Giusto</a:t>
            </a:r>
            <a:r>
              <a:rPr lang="es-ES" b="0" i="0" dirty="0">
                <a:solidFill>
                  <a:srgbClr val="000000"/>
                </a:solidFill>
                <a:effectLst/>
                <a:latin typeface="Roboto"/>
              </a:rPr>
              <a:t> pintó todas las escenas principales de la Biblia: desde las Historias del Génesis, sobre las pechinas hasta los Profetas y Evangelistas, demostrando un estilo menos bizantino a través de perspectivas hábiles. Las arquitecturas finamente calculadas también aparecen en las Historias de Cristo y el Bautista pintadas en las paredes, donde el pintor insertó sus imágenes solemnes y estáticas. En cambio, la representación en los episodios que lo acompañan parece más libre, como en las Bodas de Caná, donde un grupo de sirvientes se mueve naturalmente en la habitación, a diferencia de los comensales estáticos. Del análisis de estas elecciones estilísticas se desprende que el uso o no de efectos retro fue para </a:t>
            </a:r>
            <a:r>
              <a:rPr lang="es-ES" b="0" i="0" dirty="0" err="1">
                <a:solidFill>
                  <a:srgbClr val="000000"/>
                </a:solidFill>
                <a:effectLst/>
                <a:latin typeface="Roboto"/>
              </a:rPr>
              <a:t>Giusto</a:t>
            </a:r>
            <a:r>
              <a:rPr lang="es-ES" b="0" i="0" dirty="0">
                <a:solidFill>
                  <a:srgbClr val="000000"/>
                </a:solidFill>
                <a:effectLst/>
                <a:latin typeface="Roboto"/>
              </a:rPr>
              <a:t> un elemento formal deliberadamente perseguido con fines expresivos y simbólicos: es quizás el único pintor del siglo XIV capaz de elegir, gradual y conscientemente, qué idioma usar. La decoración del pequeño ábside del baptisterio incluye tanto los frescos con escenas del Apocalipsis, como un precioso políptico organizado en tres órdenes al que se añade la predela: en el interior del marco gótico se disponen la Virgen y el Niño en el centro, en el lados 12 escenas con relatos de San Juan Bautista, figuras de santos en el registro superior y en la predela los escudos de los clientes, medias figuras de Apóstoles y una Piedad en el centro.</a:t>
            </a:r>
            <a:endParaRPr lang="es-ES" dirty="0"/>
          </a:p>
        </p:txBody>
      </p:sp>
    </p:spTree>
    <p:extLst>
      <p:ext uri="{BB962C8B-B14F-4D97-AF65-F5344CB8AC3E}">
        <p14:creationId xmlns:p14="http://schemas.microsoft.com/office/powerpoint/2010/main" val="3249038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Baptisterio de Padua.</a:t>
            </a:r>
          </a:p>
        </p:txBody>
      </p:sp>
      <p:pic>
        <p:nvPicPr>
          <p:cNvPr id="4" name="Imagen 3">
            <a:extLst>
              <a:ext uri="{FF2B5EF4-FFF2-40B4-BE49-F238E27FC236}">
                <a16:creationId xmlns:a16="http://schemas.microsoft.com/office/drawing/2014/main" id="{68F5A93F-A1D2-4D20-92BC-75A628730C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2197" y="0"/>
            <a:ext cx="5639803" cy="6858000"/>
          </a:xfrm>
          <a:prstGeom prst="rect">
            <a:avLst/>
          </a:prstGeom>
        </p:spPr>
      </p:pic>
    </p:spTree>
    <p:extLst>
      <p:ext uri="{BB962C8B-B14F-4D97-AF65-F5344CB8AC3E}">
        <p14:creationId xmlns:p14="http://schemas.microsoft.com/office/powerpoint/2010/main" val="2252524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67202"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Cúpula. Baptisterio de Padua.</a:t>
            </a:r>
          </a:p>
        </p:txBody>
      </p:sp>
      <p:pic>
        <p:nvPicPr>
          <p:cNvPr id="4" name="Imagen 3">
            <a:extLst>
              <a:ext uri="{FF2B5EF4-FFF2-40B4-BE49-F238E27FC236}">
                <a16:creationId xmlns:a16="http://schemas.microsoft.com/office/drawing/2014/main" id="{F52F21C8-FB01-4B29-9B50-1B13978571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798" y="0"/>
            <a:ext cx="5667202" cy="6858000"/>
          </a:xfrm>
          <a:prstGeom prst="rect">
            <a:avLst/>
          </a:prstGeom>
        </p:spPr>
      </p:pic>
    </p:spTree>
    <p:extLst>
      <p:ext uri="{BB962C8B-B14F-4D97-AF65-F5344CB8AC3E}">
        <p14:creationId xmlns:p14="http://schemas.microsoft.com/office/powerpoint/2010/main" val="1102080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96000"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Cúpula. Creación del mundo. Baptisterio de Padua.</a:t>
            </a:r>
          </a:p>
        </p:txBody>
      </p:sp>
      <p:pic>
        <p:nvPicPr>
          <p:cNvPr id="4" name="Imagen 3">
            <a:extLst>
              <a:ext uri="{FF2B5EF4-FFF2-40B4-BE49-F238E27FC236}">
                <a16:creationId xmlns:a16="http://schemas.microsoft.com/office/drawing/2014/main" id="{7B4ECC8D-9F18-4145-9CD7-D971583F66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3862" y="0"/>
            <a:ext cx="5328138" cy="6858000"/>
          </a:xfrm>
          <a:prstGeom prst="rect">
            <a:avLst/>
          </a:prstGeom>
        </p:spPr>
      </p:pic>
    </p:spTree>
    <p:extLst>
      <p:ext uri="{BB962C8B-B14F-4D97-AF65-F5344CB8AC3E}">
        <p14:creationId xmlns:p14="http://schemas.microsoft.com/office/powerpoint/2010/main" val="2608254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Cúpula. Expulsión del </a:t>
            </a:r>
            <a:r>
              <a:rPr lang="es-ES" sz="2800" dirty="0" err="1"/>
              <a:t>paraiso</a:t>
            </a:r>
            <a:r>
              <a:rPr lang="es-ES" sz="2800" dirty="0"/>
              <a:t>. Baptisterio de Padua.</a:t>
            </a:r>
          </a:p>
        </p:txBody>
      </p:sp>
      <p:pic>
        <p:nvPicPr>
          <p:cNvPr id="4" name="Imagen 3">
            <a:extLst>
              <a:ext uri="{FF2B5EF4-FFF2-40B4-BE49-F238E27FC236}">
                <a16:creationId xmlns:a16="http://schemas.microsoft.com/office/drawing/2014/main" id="{0B66B054-CA47-42B5-8F53-8CEC5169BE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5972" y="0"/>
            <a:ext cx="7766028" cy="6858000"/>
          </a:xfrm>
          <a:prstGeom prst="rect">
            <a:avLst/>
          </a:prstGeom>
        </p:spPr>
      </p:pic>
    </p:spTree>
    <p:extLst>
      <p:ext uri="{BB962C8B-B14F-4D97-AF65-F5344CB8AC3E}">
        <p14:creationId xmlns:p14="http://schemas.microsoft.com/office/powerpoint/2010/main" val="2330109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94909"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Cúpula. San Lucas y San Jeremías. Baptisterio de Padua.</a:t>
            </a:r>
          </a:p>
        </p:txBody>
      </p:sp>
      <p:pic>
        <p:nvPicPr>
          <p:cNvPr id="4" name="Imagen 3">
            <a:extLst>
              <a:ext uri="{FF2B5EF4-FFF2-40B4-BE49-F238E27FC236}">
                <a16:creationId xmlns:a16="http://schemas.microsoft.com/office/drawing/2014/main" id="{28CA377B-7A94-48E7-9EC0-1CF0A4890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3124" y="0"/>
            <a:ext cx="7008876" cy="6858000"/>
          </a:xfrm>
          <a:prstGeom prst="rect">
            <a:avLst/>
          </a:prstGeom>
        </p:spPr>
      </p:pic>
    </p:spTree>
    <p:extLst>
      <p:ext uri="{BB962C8B-B14F-4D97-AF65-F5344CB8AC3E}">
        <p14:creationId xmlns:p14="http://schemas.microsoft.com/office/powerpoint/2010/main" val="3482242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378037" cy="5869420"/>
          </a:xfrm>
        </p:spPr>
        <p:txBody>
          <a:bodyPr anchor="t">
            <a:normAutofit/>
          </a:bodyPr>
          <a:lstStyle/>
          <a:p>
            <a:r>
              <a:rPr lang="pt-BR" sz="2800" dirty="0"/>
              <a:t>1378. </a:t>
            </a:r>
            <a:r>
              <a:rPr lang="pt-BR" sz="2800" dirty="0" err="1"/>
              <a:t>Giusto</a:t>
            </a:r>
            <a:r>
              <a:rPr lang="pt-BR" sz="2800" dirty="0"/>
              <a:t> de </a:t>
            </a:r>
            <a:r>
              <a:rPr lang="pt-BR" sz="2800" dirty="0" err="1"/>
              <a:t>Menabuoi</a:t>
            </a:r>
            <a:r>
              <a:rPr lang="pt-BR" sz="2800" dirty="0"/>
              <a:t>. Muro Norte. </a:t>
            </a:r>
            <a:r>
              <a:rPr lang="pt-BR" sz="2800" dirty="0" err="1"/>
              <a:t>Baptisterio</a:t>
            </a:r>
            <a:r>
              <a:rPr lang="pt-BR" sz="2800" dirty="0"/>
              <a:t> de </a:t>
            </a:r>
            <a:r>
              <a:rPr lang="pt-BR" sz="2800" dirty="0" err="1"/>
              <a:t>Padua</a:t>
            </a:r>
            <a:r>
              <a:rPr lang="pt-BR" sz="2800" dirty="0"/>
              <a:t>.</a:t>
            </a:r>
            <a:endParaRPr lang="es-ES" sz="2800" dirty="0"/>
          </a:p>
        </p:txBody>
      </p:sp>
      <p:pic>
        <p:nvPicPr>
          <p:cNvPr id="4" name="Imagen 3">
            <a:extLst>
              <a:ext uri="{FF2B5EF4-FFF2-40B4-BE49-F238E27FC236}">
                <a16:creationId xmlns:a16="http://schemas.microsoft.com/office/drawing/2014/main" id="{379158B5-C9C6-402D-909C-4E46112DC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834" y="0"/>
            <a:ext cx="7043166" cy="6858000"/>
          </a:xfrm>
          <a:prstGeom prst="rect">
            <a:avLst/>
          </a:prstGeom>
        </p:spPr>
      </p:pic>
    </p:spTree>
    <p:extLst>
      <p:ext uri="{BB962C8B-B14F-4D97-AF65-F5344CB8AC3E}">
        <p14:creationId xmlns:p14="http://schemas.microsoft.com/office/powerpoint/2010/main" val="2096615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509099"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Muro Norte. Las Bodas de Caná. Baptisterio de Padua.</a:t>
            </a:r>
          </a:p>
        </p:txBody>
      </p:sp>
      <p:pic>
        <p:nvPicPr>
          <p:cNvPr id="4" name="Imagen 3">
            <a:extLst>
              <a:ext uri="{FF2B5EF4-FFF2-40B4-BE49-F238E27FC236}">
                <a16:creationId xmlns:a16="http://schemas.microsoft.com/office/drawing/2014/main" id="{DA379943-D41F-4D93-B7FE-63B4955F8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2335" y="0"/>
            <a:ext cx="9419665" cy="6858000"/>
          </a:xfrm>
          <a:prstGeom prst="rect">
            <a:avLst/>
          </a:prstGeom>
        </p:spPr>
      </p:pic>
    </p:spTree>
    <p:extLst>
      <p:ext uri="{BB962C8B-B14F-4D97-AF65-F5344CB8AC3E}">
        <p14:creationId xmlns:p14="http://schemas.microsoft.com/office/powerpoint/2010/main" val="3742216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281055"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Muro Oeste. Baptisterio de Padua.</a:t>
            </a:r>
          </a:p>
        </p:txBody>
      </p:sp>
      <p:pic>
        <p:nvPicPr>
          <p:cNvPr id="4" name="Imagen 3">
            <a:extLst>
              <a:ext uri="{FF2B5EF4-FFF2-40B4-BE49-F238E27FC236}">
                <a16:creationId xmlns:a16="http://schemas.microsoft.com/office/drawing/2014/main" id="{153F2728-5EA7-459E-9872-4AD6A3E45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580" y="0"/>
            <a:ext cx="7191420" cy="6858000"/>
          </a:xfrm>
          <a:prstGeom prst="rect">
            <a:avLst/>
          </a:prstGeom>
        </p:spPr>
      </p:pic>
    </p:spTree>
    <p:extLst>
      <p:ext uri="{BB962C8B-B14F-4D97-AF65-F5344CB8AC3E}">
        <p14:creationId xmlns:p14="http://schemas.microsoft.com/office/powerpoint/2010/main" val="3869731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558146"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Muro Oeste. Adoración a la Virgen. Baptisterio de Padua.</a:t>
            </a:r>
          </a:p>
        </p:txBody>
      </p:sp>
      <p:pic>
        <p:nvPicPr>
          <p:cNvPr id="4" name="Imagen 3">
            <a:extLst>
              <a:ext uri="{FF2B5EF4-FFF2-40B4-BE49-F238E27FC236}">
                <a16:creationId xmlns:a16="http://schemas.microsoft.com/office/drawing/2014/main" id="{3F7A18C1-2972-4FF1-91B6-B1741BC25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284" y="0"/>
            <a:ext cx="6871716" cy="6858000"/>
          </a:xfrm>
          <a:prstGeom prst="rect">
            <a:avLst/>
          </a:prstGeom>
        </p:spPr>
      </p:pic>
    </p:spTree>
    <p:extLst>
      <p:ext uri="{BB962C8B-B14F-4D97-AF65-F5344CB8AC3E}">
        <p14:creationId xmlns:p14="http://schemas.microsoft.com/office/powerpoint/2010/main" val="3643192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Nacimiento de San Juan. Baptisterio de Padua.</a:t>
            </a:r>
          </a:p>
        </p:txBody>
      </p:sp>
      <p:pic>
        <p:nvPicPr>
          <p:cNvPr id="4" name="Imagen 3">
            <a:extLst>
              <a:ext uri="{FF2B5EF4-FFF2-40B4-BE49-F238E27FC236}">
                <a16:creationId xmlns:a16="http://schemas.microsoft.com/office/drawing/2014/main" id="{474432AD-D0D0-4D5C-959D-47BC03EB9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8035" y="0"/>
            <a:ext cx="5343965" cy="6858000"/>
          </a:xfrm>
          <a:prstGeom prst="rect">
            <a:avLst/>
          </a:prstGeom>
        </p:spPr>
      </p:pic>
    </p:spTree>
    <p:extLst>
      <p:ext uri="{BB962C8B-B14F-4D97-AF65-F5344CB8AC3E}">
        <p14:creationId xmlns:p14="http://schemas.microsoft.com/office/powerpoint/2010/main" val="1874017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66509"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Bautismo de Cristo. Baptisterio de Padua.</a:t>
            </a:r>
          </a:p>
        </p:txBody>
      </p:sp>
      <p:pic>
        <p:nvPicPr>
          <p:cNvPr id="4" name="Imagen 3">
            <a:extLst>
              <a:ext uri="{FF2B5EF4-FFF2-40B4-BE49-F238E27FC236}">
                <a16:creationId xmlns:a16="http://schemas.microsoft.com/office/drawing/2014/main" id="{B268A478-F9E1-46D1-9B2C-F2D16F371E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5491" y="-7295"/>
            <a:ext cx="5666509" cy="6865295"/>
          </a:xfrm>
          <a:prstGeom prst="rect">
            <a:avLst/>
          </a:prstGeom>
        </p:spPr>
      </p:pic>
    </p:spTree>
    <p:extLst>
      <p:ext uri="{BB962C8B-B14F-4D97-AF65-F5344CB8AC3E}">
        <p14:creationId xmlns:p14="http://schemas.microsoft.com/office/powerpoint/2010/main" val="1664942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es-ES" sz="2800" dirty="0"/>
              <a:t>1378. </a:t>
            </a:r>
            <a:r>
              <a:rPr lang="es-ES" sz="2800" dirty="0" err="1"/>
              <a:t>Giusto</a:t>
            </a:r>
            <a:r>
              <a:rPr lang="es-ES" sz="2800" dirty="0"/>
              <a:t> de </a:t>
            </a:r>
            <a:r>
              <a:rPr lang="es-ES" sz="2800" dirty="0" err="1"/>
              <a:t>Menabuoi</a:t>
            </a:r>
            <a:r>
              <a:rPr lang="es-ES" sz="2800" dirty="0"/>
              <a:t>. Crucifixión. Baptisterio de Padua.</a:t>
            </a:r>
          </a:p>
        </p:txBody>
      </p:sp>
      <p:pic>
        <p:nvPicPr>
          <p:cNvPr id="4" name="Imagen 3">
            <a:extLst>
              <a:ext uri="{FF2B5EF4-FFF2-40B4-BE49-F238E27FC236}">
                <a16:creationId xmlns:a16="http://schemas.microsoft.com/office/drawing/2014/main" id="{5A31A2CF-AE75-4904-B9F8-A052E8458E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586" y="0"/>
            <a:ext cx="5333414" cy="6858000"/>
          </a:xfrm>
          <a:prstGeom prst="rect">
            <a:avLst/>
          </a:prstGeom>
        </p:spPr>
      </p:pic>
    </p:spTree>
    <p:extLst>
      <p:ext uri="{BB962C8B-B14F-4D97-AF65-F5344CB8AC3E}">
        <p14:creationId xmlns:p14="http://schemas.microsoft.com/office/powerpoint/2010/main" val="13820950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619380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AA28B6-63D4-4A9E-833B-4AA4B77209D4}"/>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E04FB9C4-D875-4603-9FC4-E9BAB6D05BCF}"/>
              </a:ext>
            </a:extLst>
          </p:cNvPr>
          <p:cNvSpPr>
            <a:spLocks noGrp="1"/>
          </p:cNvSpPr>
          <p:nvPr>
            <p:ph idx="1"/>
          </p:nvPr>
        </p:nvSpPr>
        <p:spPr/>
        <p:txBody>
          <a:bodyPr/>
          <a:lstStyle/>
          <a:p>
            <a:r>
              <a:rPr lang="es-ES" b="0" i="0" dirty="0">
                <a:solidFill>
                  <a:srgbClr val="000000"/>
                </a:solidFill>
                <a:effectLst/>
                <a:latin typeface="Roboto"/>
              </a:rPr>
              <a:t>En la Basílica de San Antonio, quizás alrededor de 1380, </a:t>
            </a:r>
            <a:r>
              <a:rPr lang="es-ES" b="0" i="0" dirty="0" err="1">
                <a:solidFill>
                  <a:srgbClr val="000000"/>
                </a:solidFill>
                <a:effectLst/>
                <a:latin typeface="Roboto"/>
              </a:rPr>
              <a:t>Giusto</a:t>
            </a:r>
            <a:r>
              <a:rPr lang="es-ES" b="0" i="0" dirty="0">
                <a:solidFill>
                  <a:srgbClr val="000000"/>
                </a:solidFill>
                <a:effectLst/>
                <a:latin typeface="Roboto"/>
              </a:rPr>
              <a:t> pintó el delicado fresco de la tumba de </a:t>
            </a:r>
            <a:r>
              <a:rPr lang="es-ES" b="0" i="0" dirty="0" err="1">
                <a:solidFill>
                  <a:srgbClr val="000000"/>
                </a:solidFill>
                <a:effectLst/>
                <a:latin typeface="Roboto"/>
              </a:rPr>
              <a:t>Vigonza</a:t>
            </a:r>
            <a:r>
              <a:rPr lang="es-ES" b="0" i="0" dirty="0">
                <a:solidFill>
                  <a:srgbClr val="000000"/>
                </a:solidFill>
                <a:effectLst/>
                <a:latin typeface="Roboto"/>
              </a:rPr>
              <a:t> con la Coronación de la Virgen, los santos patrones de la familia y los retratos de </a:t>
            </a:r>
            <a:r>
              <a:rPr lang="es-ES" b="0" i="0" dirty="0" err="1">
                <a:solidFill>
                  <a:srgbClr val="000000"/>
                </a:solidFill>
                <a:effectLst/>
                <a:latin typeface="Roboto"/>
              </a:rPr>
              <a:t>Niccolò</a:t>
            </a:r>
            <a:r>
              <a:rPr lang="es-ES" b="0" i="0" dirty="0">
                <a:solidFill>
                  <a:srgbClr val="000000"/>
                </a:solidFill>
                <a:effectLst/>
                <a:latin typeface="Roboto"/>
              </a:rPr>
              <a:t> y </a:t>
            </a:r>
            <a:r>
              <a:rPr lang="es-ES" b="0" i="0" dirty="0" err="1">
                <a:solidFill>
                  <a:srgbClr val="000000"/>
                </a:solidFill>
                <a:effectLst/>
                <a:latin typeface="Roboto"/>
              </a:rPr>
              <a:t>Bolzanello</a:t>
            </a:r>
            <a:r>
              <a:rPr lang="es-ES" b="0" i="0" dirty="0">
                <a:solidFill>
                  <a:srgbClr val="000000"/>
                </a:solidFill>
                <a:effectLst/>
                <a:latin typeface="Roboto"/>
              </a:rPr>
              <a:t> da </a:t>
            </a:r>
            <a:r>
              <a:rPr lang="es-ES" b="0" i="0" dirty="0" err="1">
                <a:solidFill>
                  <a:srgbClr val="000000"/>
                </a:solidFill>
                <a:effectLst/>
                <a:latin typeface="Roboto"/>
              </a:rPr>
              <a:t>Vigonza</a:t>
            </a:r>
            <a:r>
              <a:rPr lang="es-ES" b="0" i="0" dirty="0">
                <a:solidFill>
                  <a:srgbClr val="000000"/>
                </a:solidFill>
                <a:effectLst/>
                <a:latin typeface="Roboto"/>
              </a:rPr>
              <a:t> en el </a:t>
            </a:r>
            <a:r>
              <a:rPr lang="es-ES" b="0" i="0" dirty="0" err="1">
                <a:solidFill>
                  <a:srgbClr val="000000"/>
                </a:solidFill>
                <a:effectLst/>
                <a:latin typeface="Roboto"/>
              </a:rPr>
              <a:t>arcosolium</a:t>
            </a:r>
            <a:r>
              <a:rPr lang="es-ES" b="0" i="0" dirty="0">
                <a:solidFill>
                  <a:srgbClr val="000000"/>
                </a:solidFill>
                <a:effectLst/>
                <a:latin typeface="Roboto"/>
              </a:rPr>
              <a:t>, bustos de Profetas en el arco y Anunciación en la fachada exterior del arco.</a:t>
            </a:r>
            <a:endParaRPr lang="es-ES" dirty="0"/>
          </a:p>
        </p:txBody>
      </p:sp>
    </p:spTree>
    <p:extLst>
      <p:ext uri="{BB962C8B-B14F-4D97-AF65-F5344CB8AC3E}">
        <p14:creationId xmlns:p14="http://schemas.microsoft.com/office/powerpoint/2010/main" val="54200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988998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7EEE7F-FBB1-4F99-BB35-1EDB8198FE0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AAC8E78C-A25F-4CE5-B53F-87CAC23F8958}"/>
              </a:ext>
            </a:extLst>
          </p:cNvPr>
          <p:cNvSpPr>
            <a:spLocks noGrp="1"/>
          </p:cNvSpPr>
          <p:nvPr>
            <p:ph idx="1"/>
          </p:nvPr>
        </p:nvSpPr>
        <p:spPr/>
        <p:txBody>
          <a:bodyPr>
            <a:normAutofit/>
          </a:bodyPr>
          <a:lstStyle/>
          <a:p>
            <a:r>
              <a:rPr lang="es-ES" b="0" i="0" dirty="0">
                <a:solidFill>
                  <a:srgbClr val="000000"/>
                </a:solidFill>
                <a:effectLst/>
                <a:latin typeface="Roboto"/>
              </a:rPr>
              <a:t>En los frescos de la Capilla </a:t>
            </a:r>
            <a:r>
              <a:rPr lang="es-ES" b="0" i="0" dirty="0" err="1">
                <a:solidFill>
                  <a:srgbClr val="000000"/>
                </a:solidFill>
                <a:effectLst/>
                <a:latin typeface="Roboto"/>
              </a:rPr>
              <a:t>Belludi</a:t>
            </a:r>
            <a:r>
              <a:rPr lang="es-ES" b="0" i="0" dirty="0">
                <a:solidFill>
                  <a:srgbClr val="000000"/>
                </a:solidFill>
                <a:effectLst/>
                <a:latin typeface="Roboto"/>
              </a:rPr>
              <a:t> (también llamada Capilla de los Santos Felipe y Santiago el Menor o Cappella </a:t>
            </a:r>
            <a:r>
              <a:rPr lang="es-ES" b="0" i="0" dirty="0" err="1">
                <a:solidFill>
                  <a:srgbClr val="000000"/>
                </a:solidFill>
                <a:effectLst/>
                <a:latin typeface="Roboto"/>
              </a:rPr>
              <a:t>dei</a:t>
            </a:r>
            <a:r>
              <a:rPr lang="es-ES" b="0" i="0" dirty="0">
                <a:solidFill>
                  <a:srgbClr val="000000"/>
                </a:solidFill>
                <a:effectLst/>
                <a:latin typeface="Roboto"/>
              </a:rPr>
              <a:t> Conti) en la Basílica del Santo (1382) </a:t>
            </a:r>
            <a:r>
              <a:rPr lang="es-ES" b="0" i="0" dirty="0" err="1">
                <a:solidFill>
                  <a:srgbClr val="000000"/>
                </a:solidFill>
                <a:effectLst/>
                <a:latin typeface="Roboto"/>
              </a:rPr>
              <a:t>Giusto</a:t>
            </a:r>
            <a:r>
              <a:rPr lang="es-ES" b="0" i="0" dirty="0">
                <a:solidFill>
                  <a:srgbClr val="000000"/>
                </a:solidFill>
                <a:effectLst/>
                <a:latin typeface="Roboto"/>
              </a:rPr>
              <a:t> se acerca al estilo de </a:t>
            </a:r>
            <a:r>
              <a:rPr lang="es-ES" b="0" i="0" dirty="0" err="1">
                <a:solidFill>
                  <a:srgbClr val="000000"/>
                </a:solidFill>
                <a:effectLst/>
                <a:latin typeface="Roboto"/>
              </a:rPr>
              <a:t>Altichiero</a:t>
            </a:r>
            <a:r>
              <a:rPr lang="es-ES" b="0" i="0" dirty="0">
                <a:solidFill>
                  <a:srgbClr val="000000"/>
                </a:solidFill>
                <a:effectLst/>
                <a:latin typeface="Roboto"/>
              </a:rPr>
              <a:t>. </a:t>
            </a:r>
          </a:p>
          <a:p>
            <a:r>
              <a:rPr lang="es-ES" dirty="0">
                <a:solidFill>
                  <a:srgbClr val="000000"/>
                </a:solidFill>
                <a:latin typeface="Roboto"/>
              </a:rPr>
              <a:t>S</a:t>
            </a:r>
            <a:r>
              <a:rPr lang="es-ES" b="0" i="0" dirty="0">
                <a:solidFill>
                  <a:srgbClr val="000000"/>
                </a:solidFill>
                <a:effectLst/>
                <a:latin typeface="Roboto"/>
              </a:rPr>
              <a:t>e representan los relatos de los santos Santiago y Felipe y del beato Luca </a:t>
            </a:r>
            <a:r>
              <a:rPr lang="es-ES" b="0" i="0" dirty="0" err="1">
                <a:solidFill>
                  <a:srgbClr val="000000"/>
                </a:solidFill>
                <a:effectLst/>
                <a:latin typeface="Roboto"/>
              </a:rPr>
              <a:t>Belludi</a:t>
            </a:r>
            <a:r>
              <a:rPr lang="es-ES" b="0" i="0" dirty="0">
                <a:solidFill>
                  <a:srgbClr val="000000"/>
                </a:solidFill>
                <a:effectLst/>
                <a:latin typeface="Roboto"/>
              </a:rPr>
              <a:t> con un color más oscuro y composiciones más pobladas y variadas en gestos y expresiones, con mayor atención al realismo de la representación. </a:t>
            </a:r>
            <a:endParaRPr lang="es-ES" dirty="0"/>
          </a:p>
        </p:txBody>
      </p:sp>
    </p:spTree>
    <p:extLst>
      <p:ext uri="{BB962C8B-B14F-4D97-AF65-F5344CB8AC3E}">
        <p14:creationId xmlns:p14="http://schemas.microsoft.com/office/powerpoint/2010/main" val="12012322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365125"/>
            <a:ext cx="2572673" cy="5869420"/>
          </a:xfrm>
        </p:spPr>
        <p:txBody>
          <a:bodyPr anchor="t">
            <a:normAutofit/>
          </a:bodyPr>
          <a:lstStyle/>
          <a:p>
            <a:r>
              <a:rPr lang="it-IT" sz="2800" dirty="0"/>
              <a:t>Giusto de Menabuoi. Capilla del Beato Luca Belludi, Basílica de San Antonio, Padua.</a:t>
            </a:r>
            <a:endParaRPr lang="es-ES" sz="2800" dirty="0"/>
          </a:p>
        </p:txBody>
      </p:sp>
      <p:pic>
        <p:nvPicPr>
          <p:cNvPr id="4" name="Imagen 3">
            <a:extLst>
              <a:ext uri="{FF2B5EF4-FFF2-40B4-BE49-F238E27FC236}">
                <a16:creationId xmlns:a16="http://schemas.microsoft.com/office/drawing/2014/main" id="{A3024E74-8436-43DF-A54E-1C286BEDC9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3508" y="0"/>
            <a:ext cx="9508492"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D3C78A-4036-4B0D-9067-6E8F26B37CC8}"/>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D15DDC7-3030-4CBB-AB22-837D39EEEA41}"/>
              </a:ext>
            </a:extLst>
          </p:cNvPr>
          <p:cNvSpPr>
            <a:spLocks noGrp="1"/>
          </p:cNvSpPr>
          <p:nvPr>
            <p:ph idx="1"/>
          </p:nvPr>
        </p:nvSpPr>
        <p:spPr/>
        <p:txBody>
          <a:bodyPr/>
          <a:lstStyle/>
          <a:p>
            <a:r>
              <a:rPr lang="es-ES" b="0" i="0" dirty="0">
                <a:solidFill>
                  <a:srgbClr val="000000"/>
                </a:solidFill>
                <a:effectLst/>
                <a:latin typeface="Roboto"/>
              </a:rPr>
              <a:t>Un tríptico relicario conservado en la Abadía de Montecassino y la decoración al fresco de la iglesia de San Francisco en </a:t>
            </a:r>
            <a:r>
              <a:rPr lang="es-ES" b="0" i="0" dirty="0" err="1">
                <a:solidFill>
                  <a:srgbClr val="000000"/>
                </a:solidFill>
                <a:effectLst/>
                <a:latin typeface="Roboto"/>
              </a:rPr>
              <a:t>Curtarolo</a:t>
            </a:r>
            <a:r>
              <a:rPr lang="es-ES" b="0" i="0" dirty="0">
                <a:solidFill>
                  <a:srgbClr val="000000"/>
                </a:solidFill>
                <a:effectLst/>
                <a:latin typeface="Roboto"/>
              </a:rPr>
              <a:t>, en la provincia de Padua, también se atribuyen a </a:t>
            </a:r>
            <a:r>
              <a:rPr lang="es-ES" b="0" i="0" dirty="0" err="1">
                <a:solidFill>
                  <a:srgbClr val="000000"/>
                </a:solidFill>
                <a:effectLst/>
                <a:latin typeface="Roboto"/>
              </a:rPr>
              <a:t>Giusto</a:t>
            </a:r>
            <a:r>
              <a:rPr lang="es-ES" b="0" i="0" dirty="0">
                <a:solidFill>
                  <a:srgbClr val="000000"/>
                </a:solidFill>
                <a:effectLst/>
                <a:latin typeface="Roboto"/>
              </a:rPr>
              <a:t> y su círculo.</a:t>
            </a:r>
            <a:endParaRPr lang="es-ES" dirty="0"/>
          </a:p>
        </p:txBody>
      </p:sp>
    </p:spTree>
    <p:extLst>
      <p:ext uri="{BB962C8B-B14F-4D97-AF65-F5344CB8AC3E}">
        <p14:creationId xmlns:p14="http://schemas.microsoft.com/office/powerpoint/2010/main" val="32623331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1493</Words>
  <Application>Microsoft Office PowerPoint</Application>
  <PresentationFormat>Panorámica</PresentationFormat>
  <Paragraphs>41</Paragraphs>
  <Slides>43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43</vt:i4>
      </vt:variant>
    </vt:vector>
  </HeadingPairs>
  <TitlesOfParts>
    <vt:vector size="48" baseType="lpstr">
      <vt:lpstr>Arial</vt:lpstr>
      <vt:lpstr>Calibri</vt:lpstr>
      <vt:lpstr>Calibri Light</vt:lpstr>
      <vt:lpstr>Roboto</vt:lpstr>
      <vt:lpstr>Tema de Office</vt:lpstr>
      <vt:lpstr>Giusto de' Menabuoi</vt:lpstr>
      <vt:lpstr>Presentación de PowerPoint</vt:lpstr>
      <vt:lpstr>1349. Giusto de Menabuoi. Juicio final. Iglesia Abacial, Viboldone.</vt:lpstr>
      <vt:lpstr>1349. Giusto de Menabuoi. Jacop e Isaías. Iglesia Abacial, Viboldone.</vt:lpstr>
      <vt:lpstr>Presentación de PowerPoint</vt:lpstr>
      <vt:lpstr>1363. Giusto de Menabuoi. Georgia Museum Art.</vt:lpstr>
      <vt:lpstr>1363. Giusto de Menabuoi.  San Antonio. Santo Tomás de Aquino. San Juan Bautista. Santa Catalina. Georgia Museum Art.</vt:lpstr>
      <vt:lpstr>1363. Giusto de Menabuoi.  San Pablo. San Agustín.  Georgia Museum Art.</vt:lpstr>
      <vt:lpstr>1360s. Giusto de Menabuoi. Crucifixión. Colección privada.</vt:lpstr>
      <vt:lpstr>Presentación de PowerPoint</vt:lpstr>
      <vt:lpstr>Giusto Menabuoi. Virtudes. Capilla Cortellieri, Iglesia Eremitani, Padua.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1367. Giusto de Menabuoi. Tríptico. National Gallery, Londres.</vt:lpstr>
      <vt:lpstr>1367. Giusto de Menabuoi. Tríptico cerrado. National Gallery, Londres.</vt:lpstr>
      <vt:lpstr>c. 1378. GIUSTO de 'Menabuoi. Frescos en el Baptisterio de Padua</vt:lpstr>
      <vt:lpstr>c. 1378. GIUSTO de 'Menabuoi. Frescos en el Baptisterio de Padua</vt:lpstr>
      <vt:lpstr>Presentación de PowerPoint</vt:lpstr>
      <vt:lpstr>1378. Giusto de Menabuoi. Baptisterio de Padua.</vt:lpstr>
      <vt:lpstr>1378. Giusto de Menabuoi. Cúpula. Baptisterio de Padua.</vt:lpstr>
      <vt:lpstr>1378. Giusto de Menabuoi. Cúpula. Creación del mundo. Baptisterio de Padua.</vt:lpstr>
      <vt:lpstr>1378. Giusto de Menabuoi. Cúpula. Expulsión del paraiso. Baptisterio de Padua.</vt:lpstr>
      <vt:lpstr>1378. Giusto de Menabuoi. Cúpula. San Lucas y San Jeremías. Baptisterio de Padua.</vt:lpstr>
      <vt:lpstr>1378. Giusto de Menabuoi. Muro Norte. Baptisterio de Padua.</vt:lpstr>
      <vt:lpstr>1378. Giusto de Menabuoi. Muro Norte. Las Bodas de Caná. Baptisterio de Padua.</vt:lpstr>
      <vt:lpstr>1378. Giusto de Menabuoi. Muro Oeste. Baptisterio de Padua.</vt:lpstr>
      <vt:lpstr>1378. Giusto de Menabuoi. Muro Oeste. Adoración a la Virgen. Baptisterio de Padua.</vt:lpstr>
      <vt:lpstr>1378. Giusto de Menabuoi. Nacimiento de San Juan. Baptisterio de Padua.</vt:lpstr>
      <vt:lpstr>1378. Giusto de Menabuoi. Bautismo de Cristo. Baptisterio de Padua.</vt:lpstr>
      <vt:lpstr>1378. Giusto de Menabuoi. Crucifixión. Baptisterio de Padua.</vt:lpstr>
      <vt:lpstr>Presentación de PowerPoint</vt:lpstr>
      <vt:lpstr>Presentación de PowerPoint</vt:lpstr>
      <vt:lpstr>Presentación de PowerPoint</vt:lpstr>
      <vt:lpstr>Presentación de PowerPoint</vt:lpstr>
      <vt:lpstr>Giusto de Menabuoi. Capilla del Beato Luca Belludi, Basílica de San Antonio, Padua.</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9</cp:revision>
  <dcterms:created xsi:type="dcterms:W3CDTF">2021-04-11T17:29:31Z</dcterms:created>
  <dcterms:modified xsi:type="dcterms:W3CDTF">2021-04-20T17:15:52Z</dcterms:modified>
</cp:coreProperties>
</file>