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8" r:id="rId6"/>
    <p:sldId id="265" r:id="rId7"/>
    <p:sldId id="264" r:id="rId8"/>
    <p:sldId id="262" r:id="rId9"/>
    <p:sldId id="261" r:id="rId10"/>
    <p:sldId id="267" r:id="rId11"/>
    <p:sldId id="263" r:id="rId12"/>
    <p:sldId id="266"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94" r:id="rId26"/>
    <p:sldId id="281" r:id="rId27"/>
    <p:sldId id="282" r:id="rId28"/>
    <p:sldId id="283" r:id="rId29"/>
    <p:sldId id="284" r:id="rId30"/>
    <p:sldId id="285" r:id="rId31"/>
    <p:sldId id="286" r:id="rId32"/>
    <p:sldId id="295" r:id="rId33"/>
    <p:sldId id="296"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287" r:id="rId66"/>
    <p:sldId id="288" r:id="rId67"/>
    <p:sldId id="289" r:id="rId68"/>
    <p:sldId id="290" r:id="rId69"/>
    <p:sldId id="291" r:id="rId70"/>
    <p:sldId id="292" r:id="rId71"/>
    <p:sldId id="293" r:id="rId7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85F9F7-F179-4D11-A6F4-97F7197B6F3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FB53FB5-6853-4D1E-AC19-998FA4DE3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17C0E9D-3969-4E41-9E00-4A76385E6FC2}"/>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594443B4-A4E6-4EFB-90E0-955E8F7305B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D6C8E3-2D33-4717-ADFD-B57F806168B3}"/>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25505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EE55-E0BA-4736-B3AC-B008F14E59F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079BE81-3D1A-43A1-8699-EB05C0D3ECD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C397AF3-C531-4C35-B290-CA9F0A2A084E}"/>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73A62058-12F4-47CF-A8DF-52712F1B96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4107D0-AA03-4628-84F9-A50280D2EF6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06039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ADC84D-C252-40E6-9459-6E0DB8D597B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0F02F0B-FF68-45D7-853A-553C472821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6189947-DBB9-439D-AABE-D1353B1C0627}"/>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CC4DE5BA-9EAB-4BF7-863E-537E755E7C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CF6B62-9689-4689-82D3-C669743A5E7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11088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92BE1-BDD7-4918-A70A-24BFE6C6FA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5844F4-51A7-49EF-BA97-2367C6FA69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A34056-8404-457A-8AC6-D3AA1D0070B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BF1CD92-8E3C-4BDC-AE6B-E85B789EA92D}"/>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614F93D7-CBE3-427A-9837-A99D6BD6214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836126-831A-4BD9-A5F2-EAEA9C205BC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71995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7E2E1-7B10-4033-B40C-CFDDD50ED32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A9AD08-E513-4578-ACB7-C1DC27C330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1516A20-07C6-480C-BAAD-8AAAB390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AC38160-23CB-4265-8EFB-BCAE850155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95C2867-D1F3-4F50-8D44-CECE0DE932F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1C4F175-8336-4812-A71C-81BC5D0006BF}"/>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8" name="Marcador de pie de página 7">
            <a:extLst>
              <a:ext uri="{FF2B5EF4-FFF2-40B4-BE49-F238E27FC236}">
                <a16:creationId xmlns:a16="http://schemas.microsoft.com/office/drawing/2014/main" id="{3BECC34D-53A1-4847-B466-4B86645CA4A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77358EE-15E6-49A3-B01F-B591699DEB14}"/>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82308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404B9-5A46-426E-9E23-0D827D547E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6FCE1B3-E81F-48D4-B240-57B426AC6CDA}"/>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4" name="Marcador de pie de página 3">
            <a:extLst>
              <a:ext uri="{FF2B5EF4-FFF2-40B4-BE49-F238E27FC236}">
                <a16:creationId xmlns:a16="http://schemas.microsoft.com/office/drawing/2014/main" id="{9D88ADE8-7B55-4AA0-82D5-A20A695FB4B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4DD62E7-E3BF-48C7-9940-CDC5A814163F}"/>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005522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5CF067-CF19-41D5-8894-485CCBB10E10}"/>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3" name="Marcador de pie de página 2">
            <a:extLst>
              <a:ext uri="{FF2B5EF4-FFF2-40B4-BE49-F238E27FC236}">
                <a16:creationId xmlns:a16="http://schemas.microsoft.com/office/drawing/2014/main" id="{C36386A7-0E1D-44DE-8AEB-700D5605912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B8B0437-1A39-4E2A-BCAC-C8B666483F6E}"/>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771976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84BE7E-8E15-4EB2-BDA8-1A73754466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F604351-4421-4E84-9738-2ED31F2C95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D62F4C7-E9C0-4203-9CDB-2DA75E434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895BA05-D39B-4878-9C20-A84ED000F9E4}"/>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12C4AD07-F7CF-45DF-9ECD-F84B21E476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809B49-B6AB-4589-A2DC-27F8FFE13918}"/>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66959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C20D05-DB8D-4B6B-B5A2-B8826BFF29E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C20A275-9D52-4B46-897F-3BADD25C2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57DD6F-B31E-4B25-BDB1-C2981D542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9794F8-1F16-41A5-A9AD-C70D1657B81E}"/>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6" name="Marcador de pie de página 5">
            <a:extLst>
              <a:ext uri="{FF2B5EF4-FFF2-40B4-BE49-F238E27FC236}">
                <a16:creationId xmlns:a16="http://schemas.microsoft.com/office/drawing/2014/main" id="{41D3309D-C715-4B77-BB07-34BB883F9D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11706D-B9AA-40B5-887F-6EC75408D6D4}"/>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292385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B9F283-CDEC-45E5-B52C-EA210560370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F147E89-F31D-4BC9-9C07-04F33D27F26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33AF79-D23C-40E8-B60D-840A1E7E13EB}"/>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13C7C28B-4EED-4EB5-9043-6E493E8718E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7F7A15C-41B2-4423-8129-2660BBA0A446}"/>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16913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A6242A6-213E-4C7C-AA33-C9A2C11C48B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C7F0DEB-6D38-4B78-894D-5989EE030B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ED12FC2-15FA-4326-BAA8-216AD103CBB8}"/>
              </a:ext>
            </a:extLst>
          </p:cNvPr>
          <p:cNvSpPr>
            <a:spLocks noGrp="1"/>
          </p:cNvSpPr>
          <p:nvPr>
            <p:ph type="dt" sz="half" idx="10"/>
          </p:nvPr>
        </p:nvSpPr>
        <p:spPr/>
        <p:txBody>
          <a:body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5586CD45-8C66-4F23-9BEF-A056279C2B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AB8B63-4E81-42F9-A9BB-906CAE2B1A3B}"/>
              </a:ext>
            </a:extLst>
          </p:cNvPr>
          <p:cNvSpPr>
            <a:spLocks noGrp="1"/>
          </p:cNvSpPr>
          <p:nvPr>
            <p:ph type="sldNum" sz="quarter" idx="12"/>
          </p:nvPr>
        </p:nvSpPr>
        <p:spPr/>
        <p:txBody>
          <a:bodyPr/>
          <a:lstStyle/>
          <a:p>
            <a:fld id="{11A5B74E-2152-47B0-B90A-134B52A523EE}" type="slidenum">
              <a:rPr lang="es-ES" smtClean="0"/>
              <a:t>‹Nº›</a:t>
            </a:fld>
            <a:endParaRPr lang="es-ES"/>
          </a:p>
        </p:txBody>
      </p:sp>
    </p:spTree>
    <p:extLst>
      <p:ext uri="{BB962C8B-B14F-4D97-AF65-F5344CB8AC3E}">
        <p14:creationId xmlns:p14="http://schemas.microsoft.com/office/powerpoint/2010/main" val="3978681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600" y="273600"/>
            <a:ext cx="10972320" cy="1144800"/>
          </a:xfrm>
          <a:prstGeom prst="rect">
            <a:avLst/>
          </a:prstGeom>
        </p:spPr>
        <p:txBody>
          <a:bodyPr/>
          <a:lstStyle/>
          <a:p>
            <a:endParaRPr lang="es-ES"/>
          </a:p>
        </p:txBody>
      </p:sp>
      <p:sp>
        <p:nvSpPr>
          <p:cNvPr id="5" name="PlaceHolder 2"/>
          <p:cNvSpPr>
            <a:spLocks noGrp="1"/>
          </p:cNvSpPr>
          <p:nvPr>
            <p:ph type="body"/>
          </p:nvPr>
        </p:nvSpPr>
        <p:spPr>
          <a:xfrm>
            <a:off x="609600" y="1604640"/>
            <a:ext cx="10972320" cy="3977280"/>
          </a:xfrm>
          <a:prstGeom prst="rect">
            <a:avLst/>
          </a:prstGeom>
        </p:spPr>
        <p:txBody>
          <a:bodyPr>
            <a:normAutofit/>
          </a:bodyPr>
          <a:lstStyle/>
          <a:p>
            <a:endParaRPr lang="es-ES"/>
          </a:p>
        </p:txBody>
      </p:sp>
    </p:spTree>
    <p:extLst>
      <p:ext uri="{BB962C8B-B14F-4D97-AF65-F5344CB8AC3E}">
        <p14:creationId xmlns:p14="http://schemas.microsoft.com/office/powerpoint/2010/main" val="1691086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C9A8E70-EAEF-44CC-A4A0-7B41C77872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6C7755-F789-48C6-9AE9-AD6E65F9BD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253830D-24C0-40EA-B2D1-B38F3C016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6C870-E495-466D-9E1D-884C9DF421D7}" type="datetimeFigureOut">
              <a:rPr lang="es-ES" smtClean="0"/>
              <a:t>19/04/2021</a:t>
            </a:fld>
            <a:endParaRPr lang="es-ES"/>
          </a:p>
        </p:txBody>
      </p:sp>
      <p:sp>
        <p:nvSpPr>
          <p:cNvPr id="5" name="Marcador de pie de página 4">
            <a:extLst>
              <a:ext uri="{FF2B5EF4-FFF2-40B4-BE49-F238E27FC236}">
                <a16:creationId xmlns:a16="http://schemas.microsoft.com/office/drawing/2014/main" id="{8348286B-5FC0-4203-9021-126FAEBDD5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1CF97A8-9198-4189-A533-102470F26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A5B74E-2152-47B0-B90A-134B52A523EE}" type="slidenum">
              <a:rPr lang="es-ES" smtClean="0"/>
              <a:t>‹Nº›</a:t>
            </a:fld>
            <a:endParaRPr lang="es-ES"/>
          </a:p>
        </p:txBody>
      </p:sp>
    </p:spTree>
    <p:extLst>
      <p:ext uri="{BB962C8B-B14F-4D97-AF65-F5344CB8AC3E}">
        <p14:creationId xmlns:p14="http://schemas.microsoft.com/office/powerpoint/2010/main" val="2705476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54222F-9E62-40BE-9FAA-D45E285E17C5}"/>
              </a:ext>
            </a:extLst>
          </p:cNvPr>
          <p:cNvSpPr>
            <a:spLocks noGrp="1"/>
          </p:cNvSpPr>
          <p:nvPr>
            <p:ph type="ctrTitle"/>
          </p:nvPr>
        </p:nvSpPr>
        <p:spPr/>
        <p:txBody>
          <a:bodyPr>
            <a:normAutofit fontScale="90000"/>
          </a:bodyPr>
          <a:lstStyle/>
          <a:p>
            <a:r>
              <a:rPr lang="es-ES" dirty="0"/>
              <a:t>Giotto.</a:t>
            </a:r>
            <a:br>
              <a:rPr lang="es-ES" dirty="0"/>
            </a:br>
            <a:r>
              <a:rPr lang="es-ES" dirty="0"/>
              <a:t>Iglesia de San Francisco de Asís</a:t>
            </a:r>
          </a:p>
        </p:txBody>
      </p:sp>
      <p:sp>
        <p:nvSpPr>
          <p:cNvPr id="3" name="Subtítulo 2">
            <a:extLst>
              <a:ext uri="{FF2B5EF4-FFF2-40B4-BE49-F238E27FC236}">
                <a16:creationId xmlns:a16="http://schemas.microsoft.com/office/drawing/2014/main" id="{E7193643-4086-4D28-A996-6EFB17B1A800}"/>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14159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0ADBD1-D07E-47EC-9C88-595A6FD59C38}"/>
              </a:ext>
            </a:extLst>
          </p:cNvPr>
          <p:cNvSpPr>
            <a:spLocks noGrp="1"/>
          </p:cNvSpPr>
          <p:nvPr>
            <p:ph type="title"/>
          </p:nvPr>
        </p:nvSpPr>
        <p:spPr/>
        <p:txBody>
          <a:bodyPr/>
          <a:lstStyle/>
          <a:p>
            <a:r>
              <a:rPr lang="es-ES" b="0" i="0" dirty="0">
                <a:solidFill>
                  <a:srgbClr val="000000"/>
                </a:solidFill>
                <a:effectLst/>
                <a:latin typeface="Roboto"/>
              </a:rPr>
              <a:t>Frescos en la Iglesia Inferior de GIOTTO</a:t>
            </a:r>
            <a:endParaRPr lang="es-ES" dirty="0"/>
          </a:p>
        </p:txBody>
      </p:sp>
      <p:sp>
        <p:nvSpPr>
          <p:cNvPr id="3" name="Marcador de contenido 2">
            <a:extLst>
              <a:ext uri="{FF2B5EF4-FFF2-40B4-BE49-F238E27FC236}">
                <a16:creationId xmlns:a16="http://schemas.microsoft.com/office/drawing/2014/main" id="{45A0DA71-06E1-4FD2-804F-FF8F112753F8}"/>
              </a:ext>
            </a:extLst>
          </p:cNvPr>
          <p:cNvSpPr>
            <a:spLocks noGrp="1"/>
          </p:cNvSpPr>
          <p:nvPr>
            <p:ph idx="1"/>
          </p:nvPr>
        </p:nvSpPr>
        <p:spPr/>
        <p:txBody>
          <a:bodyPr>
            <a:normAutofit fontScale="70000" lnSpcReduction="20000"/>
          </a:bodyPr>
          <a:lstStyle/>
          <a:p>
            <a:r>
              <a:rPr lang="es-ES" b="0" i="0" dirty="0">
                <a:solidFill>
                  <a:srgbClr val="000000"/>
                </a:solidFill>
                <a:effectLst/>
                <a:latin typeface="Roboto"/>
              </a:rPr>
              <a:t>Se supone que la Capilla de la Magdalena fue el punto de partida de las obras que desarrollaron Giotto y sus ayudantes en otras partes de la Iglesia Inferior, incluido el crucero derecho y la bóveda. </a:t>
            </a:r>
          </a:p>
          <a:p>
            <a:r>
              <a:rPr lang="es-ES" b="0" i="0" dirty="0">
                <a:solidFill>
                  <a:srgbClr val="000000"/>
                </a:solidFill>
                <a:effectLst/>
                <a:latin typeface="Roboto"/>
              </a:rPr>
              <a:t>Recientemente se ha demostrado que estas áreas fueron pintadas al fresco antes de que Pietro Lorenzetti pintara las escenas de la Pasión en el crucero izquierdo, una obra realizada antes de 1320. </a:t>
            </a:r>
          </a:p>
          <a:p>
            <a:r>
              <a:rPr lang="es-ES" b="0" i="0" dirty="0">
                <a:solidFill>
                  <a:srgbClr val="000000"/>
                </a:solidFill>
                <a:effectLst/>
                <a:latin typeface="Roboto"/>
              </a:rPr>
              <a:t>Se cree que tan pronto como se terminaron los frescos de la Capilla de la Magdalena, Giotto y su taller Se encargó la redecoración del crucero derecho de la bóveda. </a:t>
            </a:r>
          </a:p>
          <a:p>
            <a:r>
              <a:rPr lang="es-ES" b="0" i="0" dirty="0">
                <a:solidFill>
                  <a:srgbClr val="000000"/>
                </a:solidFill>
                <a:effectLst/>
                <a:latin typeface="Roboto"/>
              </a:rPr>
              <a:t>Esta área había sido previamente pintada con frescos a fines del siglo XIII, como lo indica la presencia del gran fresco de Cimabue de la Virgen en el trono con ángeles y San Francisco, que se salvó.</a:t>
            </a:r>
          </a:p>
          <a:p>
            <a:r>
              <a:rPr lang="es-ES" b="0" i="0" dirty="0">
                <a:solidFill>
                  <a:srgbClr val="000000"/>
                </a:solidFill>
                <a:effectLst/>
                <a:latin typeface="Roboto"/>
              </a:rPr>
              <a:t> A principios y mediados del siglo XX se limpiaron y restauraron minuciosamente los frescos de la iglesia inferior. Desde entonces, algunos los han considerado un trabajo de máxima calidad de la propia mano de Giotto, otros como el ambicioso trabajo de los alumnos. </a:t>
            </a:r>
            <a:endParaRPr lang="es-ES" dirty="0"/>
          </a:p>
        </p:txBody>
      </p:sp>
    </p:spTree>
    <p:extLst>
      <p:ext uri="{BB962C8B-B14F-4D97-AF65-F5344CB8AC3E}">
        <p14:creationId xmlns:p14="http://schemas.microsoft.com/office/powerpoint/2010/main" val="905749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350DC3-F213-4FFC-8A3D-1BB610741F42}"/>
              </a:ext>
            </a:extLst>
          </p:cNvPr>
          <p:cNvSpPr>
            <a:spLocks noGrp="1"/>
          </p:cNvSpPr>
          <p:nvPr>
            <p:ph type="title"/>
          </p:nvPr>
        </p:nvSpPr>
        <p:spPr/>
        <p:txBody>
          <a:bodyPr/>
          <a:lstStyle/>
          <a:p>
            <a:r>
              <a:rPr lang="es-ES" b="0" i="0" dirty="0">
                <a:solidFill>
                  <a:srgbClr val="000000"/>
                </a:solidFill>
                <a:effectLst/>
                <a:latin typeface="Roboto"/>
              </a:rPr>
              <a:t>Frescos en el techo del crucero norte de la Iglesia Inferior de GIOTTO</a:t>
            </a:r>
            <a:endParaRPr lang="es-ES" dirty="0"/>
          </a:p>
        </p:txBody>
      </p:sp>
      <p:sp>
        <p:nvSpPr>
          <p:cNvPr id="3" name="Marcador de contenido 2">
            <a:extLst>
              <a:ext uri="{FF2B5EF4-FFF2-40B4-BE49-F238E27FC236}">
                <a16:creationId xmlns:a16="http://schemas.microsoft.com/office/drawing/2014/main" id="{CA3C2F20-A44E-4703-9A61-46F53F832A15}"/>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Se llevó a cabo una nueva decoración de la iglesia inferior de Asís relacionada con el primer centenario de la muerte de San Francisco. </a:t>
            </a:r>
          </a:p>
          <a:p>
            <a:r>
              <a:rPr lang="es-ES" b="0" i="0" dirty="0">
                <a:solidFill>
                  <a:srgbClr val="000000"/>
                </a:solidFill>
                <a:effectLst/>
                <a:latin typeface="Roboto"/>
              </a:rPr>
              <a:t>Los autores franciscanos atribuyen a Giotto el ciclo de frescos del techo del crucero norte. </a:t>
            </a:r>
          </a:p>
          <a:p>
            <a:r>
              <a:rPr lang="es-ES" b="0" i="0" dirty="0">
                <a:solidFill>
                  <a:srgbClr val="000000"/>
                </a:solidFill>
                <a:effectLst/>
                <a:latin typeface="Roboto"/>
              </a:rPr>
              <a:t>Sin embargo, esta atribución no es aceptada por la mayoría de críticos, se piensa que han sido ejecutados por colaboradores y seguidores. </a:t>
            </a:r>
          </a:p>
          <a:p>
            <a:r>
              <a:rPr lang="es-ES" b="0" i="0" dirty="0">
                <a:solidFill>
                  <a:srgbClr val="000000"/>
                </a:solidFill>
                <a:effectLst/>
                <a:latin typeface="Roboto"/>
              </a:rPr>
              <a:t>El ciclo de frescos de un lado consta de grandes escenas de la vida de la Virgen y la infancia de Cristo separadas por bandas decorativas con bustos de profetas, mientras que el otro lado representa escenas de la Pasión de Cristo. </a:t>
            </a:r>
          </a:p>
          <a:p>
            <a:r>
              <a:rPr lang="es-ES" b="0" i="0" dirty="0">
                <a:solidFill>
                  <a:srgbClr val="000000"/>
                </a:solidFill>
                <a:effectLst/>
                <a:latin typeface="Roboto"/>
              </a:rPr>
              <a:t>El muro oeste está ocupado por escenas que representan el Milagro de San Francisco en </a:t>
            </a:r>
            <a:r>
              <a:rPr lang="es-ES" b="0" i="0" dirty="0" err="1">
                <a:solidFill>
                  <a:srgbClr val="000000"/>
                </a:solidFill>
                <a:effectLst/>
                <a:latin typeface="Roboto"/>
              </a:rPr>
              <a:t>Sessa</a:t>
            </a:r>
            <a:r>
              <a:rPr lang="es-ES" b="0" i="0" dirty="0">
                <a:solidFill>
                  <a:srgbClr val="000000"/>
                </a:solidFill>
                <a:effectLst/>
                <a:latin typeface="Roboto"/>
              </a:rPr>
              <a:t> (en dos partes) y la Anunciación.</a:t>
            </a:r>
            <a:endParaRPr lang="es-ES" dirty="0"/>
          </a:p>
        </p:txBody>
      </p:sp>
    </p:spTree>
    <p:extLst>
      <p:ext uri="{BB962C8B-B14F-4D97-AF65-F5344CB8AC3E}">
        <p14:creationId xmlns:p14="http://schemas.microsoft.com/office/powerpoint/2010/main" val="460253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23164" y="559089"/>
            <a:ext cx="1923444" cy="6298911"/>
          </a:xfrm>
        </p:spPr>
        <p:txBody>
          <a:bodyPr anchor="t">
            <a:normAutofit/>
          </a:bodyPr>
          <a:lstStyle/>
          <a:p>
            <a:r>
              <a:rPr lang="es-ES" sz="2800" dirty="0"/>
              <a:t>1315 - 1320. Giotto. Iglesia baja, San Francisco de Asís.</a:t>
            </a:r>
          </a:p>
        </p:txBody>
      </p:sp>
      <p:pic>
        <p:nvPicPr>
          <p:cNvPr id="5" name="Imagen 4">
            <a:extLst>
              <a:ext uri="{FF2B5EF4-FFF2-40B4-BE49-F238E27FC236}">
                <a16:creationId xmlns:a16="http://schemas.microsoft.com/office/drawing/2014/main" id="{0E053E1D-6A1D-471C-8594-682ABF3ED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045395" cy="6858000"/>
          </a:xfrm>
          <a:prstGeom prst="rect">
            <a:avLst/>
          </a:prstGeom>
        </p:spPr>
      </p:pic>
      <p:pic>
        <p:nvPicPr>
          <p:cNvPr id="6" name="Imagen 5">
            <a:extLst>
              <a:ext uri="{FF2B5EF4-FFF2-40B4-BE49-F238E27FC236}">
                <a16:creationId xmlns:a16="http://schemas.microsoft.com/office/drawing/2014/main" id="{73510651-A80E-470C-BDDD-7585B9137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1003" y="0"/>
            <a:ext cx="4990997" cy="6858000"/>
          </a:xfrm>
          <a:prstGeom prst="rect">
            <a:avLst/>
          </a:prstGeom>
        </p:spPr>
      </p:pic>
    </p:spTree>
    <p:extLst>
      <p:ext uri="{BB962C8B-B14F-4D97-AF65-F5344CB8AC3E}">
        <p14:creationId xmlns:p14="http://schemas.microsoft.com/office/powerpoint/2010/main" val="1522023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Visitación. Iglesia baja, San Francisco de Asís.</a:t>
            </a:r>
          </a:p>
        </p:txBody>
      </p:sp>
      <p:pic>
        <p:nvPicPr>
          <p:cNvPr id="4" name="Imagen 3">
            <a:extLst>
              <a:ext uri="{FF2B5EF4-FFF2-40B4-BE49-F238E27FC236}">
                <a16:creationId xmlns:a16="http://schemas.microsoft.com/office/drawing/2014/main" id="{7244512C-E375-406E-BC33-E57A7A206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642" y="0"/>
            <a:ext cx="8593358" cy="6858000"/>
          </a:xfrm>
          <a:prstGeom prst="rect">
            <a:avLst/>
          </a:prstGeom>
        </p:spPr>
      </p:pic>
    </p:spTree>
    <p:extLst>
      <p:ext uri="{BB962C8B-B14F-4D97-AF65-F5344CB8AC3E}">
        <p14:creationId xmlns:p14="http://schemas.microsoft.com/office/powerpoint/2010/main" val="2088085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Natividad. Iglesia baja, San Francisco de Asís.</a:t>
            </a:r>
          </a:p>
        </p:txBody>
      </p:sp>
      <p:pic>
        <p:nvPicPr>
          <p:cNvPr id="4" name="Imagen 3">
            <a:extLst>
              <a:ext uri="{FF2B5EF4-FFF2-40B4-BE49-F238E27FC236}">
                <a16:creationId xmlns:a16="http://schemas.microsoft.com/office/drawing/2014/main" id="{FFB1113F-0CDC-4E13-B2C8-C221156CA9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9084" y="0"/>
            <a:ext cx="8582916" cy="6858000"/>
          </a:xfrm>
          <a:prstGeom prst="rect">
            <a:avLst/>
          </a:prstGeom>
        </p:spPr>
      </p:pic>
    </p:spTree>
    <p:extLst>
      <p:ext uri="{BB962C8B-B14F-4D97-AF65-F5344CB8AC3E}">
        <p14:creationId xmlns:p14="http://schemas.microsoft.com/office/powerpoint/2010/main" val="3264546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Adoración de los Magos. Iglesia baja, San Francisco de Asís.</a:t>
            </a:r>
          </a:p>
        </p:txBody>
      </p:sp>
      <p:pic>
        <p:nvPicPr>
          <p:cNvPr id="4" name="Imagen 3">
            <a:extLst>
              <a:ext uri="{FF2B5EF4-FFF2-40B4-BE49-F238E27FC236}">
                <a16:creationId xmlns:a16="http://schemas.microsoft.com/office/drawing/2014/main" id="{AC02E45F-7C67-438E-A257-3107A3D68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3513" y="0"/>
            <a:ext cx="8688487" cy="6858000"/>
          </a:xfrm>
          <a:prstGeom prst="rect">
            <a:avLst/>
          </a:prstGeom>
        </p:spPr>
      </p:pic>
    </p:spTree>
    <p:extLst>
      <p:ext uri="{BB962C8B-B14F-4D97-AF65-F5344CB8AC3E}">
        <p14:creationId xmlns:p14="http://schemas.microsoft.com/office/powerpoint/2010/main" val="3060808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Huida a Egipto. Iglesia baja, San Francisco de Asís.</a:t>
            </a:r>
          </a:p>
        </p:txBody>
      </p:sp>
      <p:pic>
        <p:nvPicPr>
          <p:cNvPr id="4" name="Imagen 3">
            <a:extLst>
              <a:ext uri="{FF2B5EF4-FFF2-40B4-BE49-F238E27FC236}">
                <a16:creationId xmlns:a16="http://schemas.microsoft.com/office/drawing/2014/main" id="{CD0631CE-4B40-424C-8F2A-E349B5BC3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7683" y="0"/>
            <a:ext cx="8614317" cy="6858000"/>
          </a:xfrm>
          <a:prstGeom prst="rect">
            <a:avLst/>
          </a:prstGeom>
        </p:spPr>
      </p:pic>
    </p:spTree>
    <p:extLst>
      <p:ext uri="{BB962C8B-B14F-4D97-AF65-F5344CB8AC3E}">
        <p14:creationId xmlns:p14="http://schemas.microsoft.com/office/powerpoint/2010/main" val="107035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Masacre de los Inocentes. Iglesia baja, San Francisco de Asís.</a:t>
            </a:r>
          </a:p>
        </p:txBody>
      </p:sp>
      <p:pic>
        <p:nvPicPr>
          <p:cNvPr id="4" name="Imagen 3">
            <a:extLst>
              <a:ext uri="{FF2B5EF4-FFF2-40B4-BE49-F238E27FC236}">
                <a16:creationId xmlns:a16="http://schemas.microsoft.com/office/drawing/2014/main" id="{4BCC9366-D834-40C7-AAD1-A8A2E6AFA1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0597" y="0"/>
            <a:ext cx="8541403" cy="6858000"/>
          </a:xfrm>
          <a:prstGeom prst="rect">
            <a:avLst/>
          </a:prstGeom>
        </p:spPr>
      </p:pic>
    </p:spTree>
    <p:extLst>
      <p:ext uri="{BB962C8B-B14F-4D97-AF65-F5344CB8AC3E}">
        <p14:creationId xmlns:p14="http://schemas.microsoft.com/office/powerpoint/2010/main" val="2815075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Retorno a </a:t>
            </a:r>
            <a:r>
              <a:rPr lang="es-ES" sz="2800" dirty="0" err="1"/>
              <a:t>Jerusalem</a:t>
            </a:r>
            <a:r>
              <a:rPr lang="es-ES" sz="2800" dirty="0"/>
              <a:t>. Iglesia baja, San Francisco de Asís.</a:t>
            </a:r>
          </a:p>
        </p:txBody>
      </p:sp>
      <p:pic>
        <p:nvPicPr>
          <p:cNvPr id="4" name="Imagen 3">
            <a:extLst>
              <a:ext uri="{FF2B5EF4-FFF2-40B4-BE49-F238E27FC236}">
                <a16:creationId xmlns:a16="http://schemas.microsoft.com/office/drawing/2014/main" id="{3AB6D659-DB79-4357-A928-2CFB08F15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891" y="0"/>
            <a:ext cx="8562109" cy="6858000"/>
          </a:xfrm>
          <a:prstGeom prst="rect">
            <a:avLst/>
          </a:prstGeom>
        </p:spPr>
      </p:pic>
    </p:spTree>
    <p:extLst>
      <p:ext uri="{BB962C8B-B14F-4D97-AF65-F5344CB8AC3E}">
        <p14:creationId xmlns:p14="http://schemas.microsoft.com/office/powerpoint/2010/main" val="80358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Presentación en el Templo. Iglesia baja, San Francisco de Asís.</a:t>
            </a:r>
          </a:p>
        </p:txBody>
      </p:sp>
      <p:pic>
        <p:nvPicPr>
          <p:cNvPr id="4" name="Imagen 3">
            <a:extLst>
              <a:ext uri="{FF2B5EF4-FFF2-40B4-BE49-F238E27FC236}">
                <a16:creationId xmlns:a16="http://schemas.microsoft.com/office/drawing/2014/main" id="{807FBE37-BC91-4D70-BAF2-D18EECAD8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7165" y="0"/>
            <a:ext cx="8624835" cy="6858000"/>
          </a:xfrm>
          <a:prstGeom prst="rect">
            <a:avLst/>
          </a:prstGeom>
        </p:spPr>
      </p:pic>
    </p:spTree>
    <p:extLst>
      <p:ext uri="{BB962C8B-B14F-4D97-AF65-F5344CB8AC3E}">
        <p14:creationId xmlns:p14="http://schemas.microsoft.com/office/powerpoint/2010/main" val="181171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Cristo entre los doctores. Iglesia baja, San Francisco de Asís.</a:t>
            </a:r>
          </a:p>
        </p:txBody>
      </p:sp>
      <p:pic>
        <p:nvPicPr>
          <p:cNvPr id="4" name="Imagen 3">
            <a:extLst>
              <a:ext uri="{FF2B5EF4-FFF2-40B4-BE49-F238E27FC236}">
                <a16:creationId xmlns:a16="http://schemas.microsoft.com/office/drawing/2014/main" id="{EA3161AC-D053-4C71-BB81-7AF519DD5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642" y="0"/>
            <a:ext cx="8593358" cy="6858000"/>
          </a:xfrm>
          <a:prstGeom prst="rect">
            <a:avLst/>
          </a:prstGeom>
        </p:spPr>
      </p:pic>
    </p:spTree>
    <p:extLst>
      <p:ext uri="{BB962C8B-B14F-4D97-AF65-F5344CB8AC3E}">
        <p14:creationId xmlns:p14="http://schemas.microsoft.com/office/powerpoint/2010/main" val="3161465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Crucifixión. Iglesia baja, San Francisco de Asís.</a:t>
            </a:r>
          </a:p>
        </p:txBody>
      </p:sp>
      <p:pic>
        <p:nvPicPr>
          <p:cNvPr id="4" name="Imagen 3">
            <a:extLst>
              <a:ext uri="{FF2B5EF4-FFF2-40B4-BE49-F238E27FC236}">
                <a16:creationId xmlns:a16="http://schemas.microsoft.com/office/drawing/2014/main" id="{0963D71D-015E-4302-AAAF-B7171C2CA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1718" y="0"/>
            <a:ext cx="8310282" cy="6858000"/>
          </a:xfrm>
          <a:prstGeom prst="rect">
            <a:avLst/>
          </a:prstGeom>
        </p:spPr>
      </p:pic>
    </p:spTree>
    <p:extLst>
      <p:ext uri="{BB962C8B-B14F-4D97-AF65-F5344CB8AC3E}">
        <p14:creationId xmlns:p14="http://schemas.microsoft.com/office/powerpoint/2010/main" val="321392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189017" cy="6298911"/>
          </a:xfrm>
        </p:spPr>
        <p:txBody>
          <a:bodyPr anchor="t">
            <a:normAutofit/>
          </a:bodyPr>
          <a:lstStyle/>
          <a:p>
            <a:r>
              <a:rPr lang="es-ES" sz="2800" dirty="0"/>
              <a:t>1315 - 1320. Giotto. Muerte del niño en </a:t>
            </a:r>
            <a:r>
              <a:rPr lang="es-ES" sz="2800" dirty="0" err="1"/>
              <a:t>Sessa</a:t>
            </a:r>
            <a:r>
              <a:rPr lang="es-ES" sz="2800" dirty="0"/>
              <a:t>. Iglesia baja, San Francisco de Asís.</a:t>
            </a:r>
          </a:p>
        </p:txBody>
      </p:sp>
      <p:pic>
        <p:nvPicPr>
          <p:cNvPr id="4" name="Imagen 3">
            <a:extLst>
              <a:ext uri="{FF2B5EF4-FFF2-40B4-BE49-F238E27FC236}">
                <a16:creationId xmlns:a16="http://schemas.microsoft.com/office/drawing/2014/main" id="{E998C07D-6B42-4757-9ED3-1EEE8FD65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257" y="0"/>
            <a:ext cx="9369743" cy="6858000"/>
          </a:xfrm>
          <a:prstGeom prst="rect">
            <a:avLst/>
          </a:prstGeom>
        </p:spPr>
      </p:pic>
    </p:spTree>
    <p:extLst>
      <p:ext uri="{BB962C8B-B14F-4D97-AF65-F5344CB8AC3E}">
        <p14:creationId xmlns:p14="http://schemas.microsoft.com/office/powerpoint/2010/main" val="2889660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158623" cy="6298911"/>
          </a:xfrm>
        </p:spPr>
        <p:txBody>
          <a:bodyPr anchor="t">
            <a:normAutofit/>
          </a:bodyPr>
          <a:lstStyle/>
          <a:p>
            <a:r>
              <a:rPr lang="es-ES" sz="2800" dirty="0"/>
              <a:t>1315 - 1320. Giotto. Resurrección del niño en </a:t>
            </a:r>
            <a:r>
              <a:rPr lang="es-ES" sz="2800" dirty="0" err="1"/>
              <a:t>Sessa</a:t>
            </a:r>
            <a:r>
              <a:rPr lang="es-ES" sz="2800" dirty="0"/>
              <a:t>. Iglesia baja, San Francisco de Asís.</a:t>
            </a:r>
          </a:p>
        </p:txBody>
      </p:sp>
      <p:pic>
        <p:nvPicPr>
          <p:cNvPr id="4" name="Imagen 3">
            <a:extLst>
              <a:ext uri="{FF2B5EF4-FFF2-40B4-BE49-F238E27FC236}">
                <a16:creationId xmlns:a16="http://schemas.microsoft.com/office/drawing/2014/main" id="{469ECBC6-1973-46DE-B3D0-E898F4E4C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97" y="0"/>
            <a:ext cx="9506903" cy="6858000"/>
          </a:xfrm>
          <a:prstGeom prst="rect">
            <a:avLst/>
          </a:prstGeom>
        </p:spPr>
      </p:pic>
    </p:spTree>
    <p:extLst>
      <p:ext uri="{BB962C8B-B14F-4D97-AF65-F5344CB8AC3E}">
        <p14:creationId xmlns:p14="http://schemas.microsoft.com/office/powerpoint/2010/main" val="3348614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1315 - 1320. Giotto. San Francisco y la muerte. Iglesia baja, San Francisco de Asís.</a:t>
            </a:r>
          </a:p>
        </p:txBody>
      </p:sp>
      <p:pic>
        <p:nvPicPr>
          <p:cNvPr id="4" name="Imagen 3">
            <a:extLst>
              <a:ext uri="{FF2B5EF4-FFF2-40B4-BE49-F238E27FC236}">
                <a16:creationId xmlns:a16="http://schemas.microsoft.com/office/drawing/2014/main" id="{60BB41F5-0B05-4594-B038-D54A55B1C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382" y="14104"/>
            <a:ext cx="5084618" cy="6843896"/>
          </a:xfrm>
          <a:prstGeom prst="rect">
            <a:avLst/>
          </a:prstGeom>
        </p:spPr>
      </p:pic>
    </p:spTree>
    <p:extLst>
      <p:ext uri="{BB962C8B-B14F-4D97-AF65-F5344CB8AC3E}">
        <p14:creationId xmlns:p14="http://schemas.microsoft.com/office/powerpoint/2010/main" val="276648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66F88-B65C-4974-A614-15609476C500}"/>
              </a:ext>
            </a:extLst>
          </p:cNvPr>
          <p:cNvSpPr>
            <a:spLocks noGrp="1"/>
          </p:cNvSpPr>
          <p:nvPr>
            <p:ph type="title"/>
          </p:nvPr>
        </p:nvSpPr>
        <p:spPr/>
        <p:txBody>
          <a:bodyPr/>
          <a:lstStyle/>
          <a:p>
            <a:r>
              <a:rPr lang="es-ES" b="0" i="0" dirty="0">
                <a:solidFill>
                  <a:srgbClr val="000000"/>
                </a:solidFill>
                <a:effectLst/>
                <a:latin typeface="Roboto"/>
              </a:rPr>
              <a:t>Frescos en la bóveda del crucero de la Iglesia Inferior de GIOTTO</a:t>
            </a:r>
            <a:endParaRPr lang="es-ES" dirty="0"/>
          </a:p>
        </p:txBody>
      </p:sp>
      <p:sp>
        <p:nvSpPr>
          <p:cNvPr id="3" name="Marcador de contenido 2">
            <a:extLst>
              <a:ext uri="{FF2B5EF4-FFF2-40B4-BE49-F238E27FC236}">
                <a16:creationId xmlns:a16="http://schemas.microsoft.com/office/drawing/2014/main" id="{C48D9CBA-7CAE-4D3B-8D3E-9C59D8E5DEA2}"/>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En la bóveda del crucero de la Iglesia Inferior de San Francisco de Asís, Giotto creó una culminación impresionante, tanto de las pinturas allí como de la iconografía franciscana. Alrededor de la piedra angular con su representación del Cristo del Apocalipsis, las alegorías de las tres virtudes franciscanas y de San Francisco en la Gloria están pintadas en un halo radiante en los compartimentos de la bóveda. Los frescos de la bóveda del crucero, que se encuentran sobre el altar mayor y la tumba de San Francisco, por lo tanto, el lugar más prominente disponible para las decoraciones al fresco en la iglesia inferior o superior, son los mejores de todos los frescos de la iglesia inferior. . Los frescos en la bóveda del crucero también establecieron un nuevo género en la pintura mural contemporánea, ya que estas son las alegorías monumentales más antiguas que han sobrevivido desde la época de Giotto. </a:t>
            </a:r>
            <a:endParaRPr lang="es-ES" dirty="0"/>
          </a:p>
        </p:txBody>
      </p:sp>
    </p:spTree>
    <p:extLst>
      <p:ext uri="{BB962C8B-B14F-4D97-AF65-F5344CB8AC3E}">
        <p14:creationId xmlns:p14="http://schemas.microsoft.com/office/powerpoint/2010/main" val="1766330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Iglesia baja, San Francisco de Asís.</a:t>
            </a:r>
          </a:p>
        </p:txBody>
      </p:sp>
      <p:pic>
        <p:nvPicPr>
          <p:cNvPr id="5" name="Imagen 4">
            <a:extLst>
              <a:ext uri="{FF2B5EF4-FFF2-40B4-BE49-F238E27FC236}">
                <a16:creationId xmlns:a16="http://schemas.microsoft.com/office/drawing/2014/main" id="{E19E4046-CA80-40E2-8CD4-F863A35F3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0168" y="0"/>
            <a:ext cx="5601832" cy="6858000"/>
          </a:xfrm>
          <a:prstGeom prst="rect">
            <a:avLst/>
          </a:prstGeom>
        </p:spPr>
      </p:pic>
    </p:spTree>
    <p:extLst>
      <p:ext uri="{BB962C8B-B14F-4D97-AF65-F5344CB8AC3E}">
        <p14:creationId xmlns:p14="http://schemas.microsoft.com/office/powerpoint/2010/main" val="2518376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Apoteosis de San Francisco. Iglesia baja, San Francisco de Asís.</a:t>
            </a:r>
          </a:p>
        </p:txBody>
      </p:sp>
      <p:pic>
        <p:nvPicPr>
          <p:cNvPr id="4" name="Imagen 3">
            <a:extLst>
              <a:ext uri="{FF2B5EF4-FFF2-40B4-BE49-F238E27FC236}">
                <a16:creationId xmlns:a16="http://schemas.microsoft.com/office/drawing/2014/main" id="{AA8E4F16-B861-4570-893E-089A39E77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7354" y="0"/>
            <a:ext cx="7454646" cy="6858000"/>
          </a:xfrm>
          <a:prstGeom prst="rect">
            <a:avLst/>
          </a:prstGeom>
        </p:spPr>
      </p:pic>
    </p:spTree>
    <p:extLst>
      <p:ext uri="{BB962C8B-B14F-4D97-AF65-F5344CB8AC3E}">
        <p14:creationId xmlns:p14="http://schemas.microsoft.com/office/powerpoint/2010/main" val="1293280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Castidad. Iglesia baja, San Francisco de Asís.</a:t>
            </a:r>
          </a:p>
        </p:txBody>
      </p:sp>
      <p:pic>
        <p:nvPicPr>
          <p:cNvPr id="4" name="Imagen 3">
            <a:extLst>
              <a:ext uri="{FF2B5EF4-FFF2-40B4-BE49-F238E27FC236}">
                <a16:creationId xmlns:a16="http://schemas.microsoft.com/office/drawing/2014/main" id="{97868088-E382-4716-A477-51436AD29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1524" y="0"/>
            <a:ext cx="8380476" cy="6858000"/>
          </a:xfrm>
          <a:prstGeom prst="rect">
            <a:avLst/>
          </a:prstGeom>
        </p:spPr>
      </p:pic>
    </p:spTree>
    <p:extLst>
      <p:ext uri="{BB962C8B-B14F-4D97-AF65-F5344CB8AC3E}">
        <p14:creationId xmlns:p14="http://schemas.microsoft.com/office/powerpoint/2010/main" val="3461211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La pobreza. Iglesia baja, San Francisco de Asís.</a:t>
            </a:r>
          </a:p>
        </p:txBody>
      </p:sp>
      <p:pic>
        <p:nvPicPr>
          <p:cNvPr id="4" name="Imagen 3">
            <a:extLst>
              <a:ext uri="{FF2B5EF4-FFF2-40B4-BE49-F238E27FC236}">
                <a16:creationId xmlns:a16="http://schemas.microsoft.com/office/drawing/2014/main" id="{84C9E324-4E99-4225-9165-188B3BE9AF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578" y="0"/>
            <a:ext cx="7948422" cy="6858000"/>
          </a:xfrm>
          <a:prstGeom prst="rect">
            <a:avLst/>
          </a:prstGeom>
        </p:spPr>
      </p:pic>
    </p:spTree>
    <p:extLst>
      <p:ext uri="{BB962C8B-B14F-4D97-AF65-F5344CB8AC3E}">
        <p14:creationId xmlns:p14="http://schemas.microsoft.com/office/powerpoint/2010/main" val="2114268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Obediencia. Iglesia baja, San Francisco de Asís.</a:t>
            </a:r>
          </a:p>
        </p:txBody>
      </p:sp>
      <p:pic>
        <p:nvPicPr>
          <p:cNvPr id="4" name="Imagen 3">
            <a:extLst>
              <a:ext uri="{FF2B5EF4-FFF2-40B4-BE49-F238E27FC236}">
                <a16:creationId xmlns:a16="http://schemas.microsoft.com/office/drawing/2014/main" id="{DD601C99-04A0-49A7-9A11-387386CE5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572" y="0"/>
            <a:ext cx="7996428" cy="6858000"/>
          </a:xfrm>
          <a:prstGeom prst="rect">
            <a:avLst/>
          </a:prstGeom>
        </p:spPr>
      </p:pic>
    </p:spTree>
    <p:extLst>
      <p:ext uri="{BB962C8B-B14F-4D97-AF65-F5344CB8AC3E}">
        <p14:creationId xmlns:p14="http://schemas.microsoft.com/office/powerpoint/2010/main" val="2548872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 Giotto. Alegorías franciscanas. Cristo. Iglesia baja, San Francisco de Asís.</a:t>
            </a:r>
          </a:p>
        </p:txBody>
      </p:sp>
      <p:pic>
        <p:nvPicPr>
          <p:cNvPr id="4" name="Imagen 3">
            <a:extLst>
              <a:ext uri="{FF2B5EF4-FFF2-40B4-BE49-F238E27FC236}">
                <a16:creationId xmlns:a16="http://schemas.microsoft.com/office/drawing/2014/main" id="{247D8473-6C92-4C38-9CC7-85A23C524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855" y="-33751"/>
            <a:ext cx="5320145" cy="6901131"/>
          </a:xfrm>
          <a:prstGeom prst="rect">
            <a:avLst/>
          </a:prstGeom>
        </p:spPr>
      </p:pic>
    </p:spTree>
    <p:extLst>
      <p:ext uri="{BB962C8B-B14F-4D97-AF65-F5344CB8AC3E}">
        <p14:creationId xmlns:p14="http://schemas.microsoft.com/office/powerpoint/2010/main" val="3274383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1" y="365125"/>
            <a:ext cx="3048000" cy="1643507"/>
          </a:xfrm>
        </p:spPr>
        <p:txBody>
          <a:bodyPr anchor="t">
            <a:normAutofit fontScale="90000"/>
          </a:bodyPr>
          <a:lstStyle/>
          <a:p>
            <a:r>
              <a:rPr lang="es-ES" sz="2800" dirty="0"/>
              <a:t>1320. Giotto. Alegorías franciscanas. Caballos del Apocalipsis</a:t>
            </a:r>
          </a:p>
        </p:txBody>
      </p:sp>
      <p:pic>
        <p:nvPicPr>
          <p:cNvPr id="4" name="Imagen 3">
            <a:extLst>
              <a:ext uri="{FF2B5EF4-FFF2-40B4-BE49-F238E27FC236}">
                <a16:creationId xmlns:a16="http://schemas.microsoft.com/office/drawing/2014/main" id="{8148715B-AB25-4277-B3CE-69A6990856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8632"/>
            <a:ext cx="3048000" cy="4849368"/>
          </a:xfrm>
          <a:prstGeom prst="rect">
            <a:avLst/>
          </a:prstGeom>
        </p:spPr>
      </p:pic>
      <p:pic>
        <p:nvPicPr>
          <p:cNvPr id="6" name="Imagen 5">
            <a:extLst>
              <a:ext uri="{FF2B5EF4-FFF2-40B4-BE49-F238E27FC236}">
                <a16:creationId xmlns:a16="http://schemas.microsoft.com/office/drawing/2014/main" id="{1B1127AF-82FA-4C3A-B240-32821E949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3048000" cy="4815840"/>
          </a:xfrm>
          <a:prstGeom prst="rect">
            <a:avLst/>
          </a:prstGeom>
        </p:spPr>
      </p:pic>
      <p:pic>
        <p:nvPicPr>
          <p:cNvPr id="8" name="Imagen 7">
            <a:extLst>
              <a:ext uri="{FF2B5EF4-FFF2-40B4-BE49-F238E27FC236}">
                <a16:creationId xmlns:a16="http://schemas.microsoft.com/office/drawing/2014/main" id="{F7B17CC9-4DF3-4E79-876B-7CAB2A7439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008632"/>
            <a:ext cx="3048000" cy="4581144"/>
          </a:xfrm>
          <a:prstGeom prst="rect">
            <a:avLst/>
          </a:prstGeom>
        </p:spPr>
      </p:pic>
      <p:pic>
        <p:nvPicPr>
          <p:cNvPr id="10" name="Imagen 9">
            <a:extLst>
              <a:ext uri="{FF2B5EF4-FFF2-40B4-BE49-F238E27FC236}">
                <a16:creationId xmlns:a16="http://schemas.microsoft.com/office/drawing/2014/main" id="{8ABFCCF3-8B50-42AF-9E46-4C67A6FCA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0" y="0"/>
            <a:ext cx="3048000" cy="4782312"/>
          </a:xfrm>
          <a:prstGeom prst="rect">
            <a:avLst/>
          </a:prstGeom>
        </p:spPr>
      </p:pic>
    </p:spTree>
    <p:extLst>
      <p:ext uri="{BB962C8B-B14F-4D97-AF65-F5344CB8AC3E}">
        <p14:creationId xmlns:p14="http://schemas.microsoft.com/office/powerpoint/2010/main" val="1419791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C2A81A-F5F3-4B28-8BE1-0C149609D91A}"/>
              </a:ext>
            </a:extLst>
          </p:cNvPr>
          <p:cNvSpPr>
            <a:spLocks noGrp="1"/>
          </p:cNvSpPr>
          <p:nvPr>
            <p:ph type="title"/>
          </p:nvPr>
        </p:nvSpPr>
        <p:spPr/>
        <p:txBody>
          <a:bodyPr>
            <a:normAutofit/>
          </a:bodyPr>
          <a:lstStyle/>
          <a:p>
            <a:r>
              <a:rPr lang="es-ES" b="0" i="0" dirty="0">
                <a:solidFill>
                  <a:srgbClr val="000000"/>
                </a:solidFill>
                <a:effectLst/>
                <a:latin typeface="Roboto"/>
              </a:rPr>
              <a:t>Frescos en la Capilla Magdalena de la Iglesia Inferior de GIOTTO</a:t>
            </a:r>
            <a:endParaRPr lang="es-ES" dirty="0"/>
          </a:p>
        </p:txBody>
      </p:sp>
      <p:sp>
        <p:nvSpPr>
          <p:cNvPr id="3" name="Marcador de contenido 2">
            <a:extLst>
              <a:ext uri="{FF2B5EF4-FFF2-40B4-BE49-F238E27FC236}">
                <a16:creationId xmlns:a16="http://schemas.microsoft.com/office/drawing/2014/main" id="{CCB0FD58-36BB-4F43-90AD-20CB70AED84C}"/>
              </a:ext>
            </a:extLst>
          </p:cNvPr>
          <p:cNvSpPr>
            <a:spLocks noGrp="1"/>
          </p:cNvSpPr>
          <p:nvPr>
            <p:ph idx="1"/>
          </p:nvPr>
        </p:nvSpPr>
        <p:spPr/>
        <p:txBody>
          <a:bodyPr>
            <a:normAutofit fontScale="85000" lnSpcReduction="20000"/>
          </a:bodyPr>
          <a:lstStyle/>
          <a:p>
            <a:r>
              <a:rPr lang="es-ES" b="0" i="0" dirty="0">
                <a:solidFill>
                  <a:srgbClr val="000000"/>
                </a:solidFill>
                <a:effectLst/>
                <a:latin typeface="Roboto"/>
              </a:rPr>
              <a:t>La Capilla de la Magdalena de la Iglesia Inferior es una capilla lateral en la esquina entre el crucero norte y la nave. </a:t>
            </a:r>
          </a:p>
          <a:p>
            <a:r>
              <a:rPr lang="es-ES" b="0" i="0" dirty="0">
                <a:solidFill>
                  <a:srgbClr val="000000"/>
                </a:solidFill>
                <a:effectLst/>
                <a:latin typeface="Roboto"/>
              </a:rPr>
              <a:t>Su decoración al fresco toma diferentes formas: medallones con figuras de medio cuerpo, en los compartimentos de la bóveda, santos de pie en la cara interior de la entrada, escenas narrativas en las paredes y en las lunetas, y dos retratos de donantes en las paredes de los extremos. . </a:t>
            </a:r>
          </a:p>
          <a:p>
            <a:r>
              <a:rPr lang="es-ES" b="0" i="0" dirty="0">
                <a:solidFill>
                  <a:srgbClr val="000000"/>
                </a:solidFill>
                <a:effectLst/>
                <a:latin typeface="Roboto"/>
              </a:rPr>
              <a:t>Se debate la autenticidad y la datación de los frescos de la Capilla Magdalena de la Iglesia Inferior de San Francisco. </a:t>
            </a:r>
          </a:p>
          <a:p>
            <a:r>
              <a:rPr lang="es-ES" b="0" i="0" dirty="0">
                <a:solidFill>
                  <a:srgbClr val="000000"/>
                </a:solidFill>
                <a:effectLst/>
                <a:latin typeface="Roboto"/>
              </a:rPr>
              <a:t>En general, se acepta que fueron ejecutados con una contribución de Giotto, pero su papel probablemente fue el de planificador más que de pintor. </a:t>
            </a:r>
          </a:p>
          <a:p>
            <a:r>
              <a:rPr lang="es-ES" b="0" i="0" dirty="0">
                <a:solidFill>
                  <a:srgbClr val="000000"/>
                </a:solidFill>
                <a:effectLst/>
                <a:latin typeface="Roboto"/>
              </a:rPr>
              <a:t>De allí surge la personalidad de uno, o quizás dos de sus ayudantes, el llamado Parente di Giotto y el Maestro de la Vele, que tradujeron sus ideas a su propio estilo. </a:t>
            </a:r>
            <a:endParaRPr lang="es-ES" dirty="0"/>
          </a:p>
        </p:txBody>
      </p:sp>
    </p:spTree>
    <p:extLst>
      <p:ext uri="{BB962C8B-B14F-4D97-AF65-F5344CB8AC3E}">
        <p14:creationId xmlns:p14="http://schemas.microsoft.com/office/powerpoint/2010/main" val="1604382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1320s. Giotto. Magdalena y el cardenal </a:t>
            </a:r>
            <a:r>
              <a:rPr lang="es-ES" sz="2800" dirty="0" err="1"/>
              <a:t>Pontano</a:t>
            </a:r>
            <a:r>
              <a:rPr lang="es-ES" sz="2800" dirty="0"/>
              <a:t>. Capilla Magdalena. Iglesia baja, San Francisco de Asís.</a:t>
            </a:r>
          </a:p>
        </p:txBody>
      </p:sp>
      <p:pic>
        <p:nvPicPr>
          <p:cNvPr id="4" name="Imagen 3">
            <a:extLst>
              <a:ext uri="{FF2B5EF4-FFF2-40B4-BE49-F238E27FC236}">
                <a16:creationId xmlns:a16="http://schemas.microsoft.com/office/drawing/2014/main" id="{AD7E2184-5FCA-48DD-88F0-8E12F144E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1843" y="0"/>
            <a:ext cx="4580157" cy="6845808"/>
          </a:xfrm>
          <a:prstGeom prst="rect">
            <a:avLst/>
          </a:prstGeom>
        </p:spPr>
      </p:pic>
    </p:spTree>
    <p:extLst>
      <p:ext uri="{BB962C8B-B14F-4D97-AF65-F5344CB8AC3E}">
        <p14:creationId xmlns:p14="http://schemas.microsoft.com/office/powerpoint/2010/main" val="3756815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07818" y="365125"/>
            <a:ext cx="2652766" cy="6298911"/>
          </a:xfrm>
        </p:spPr>
        <p:txBody>
          <a:bodyPr anchor="t">
            <a:normAutofit/>
          </a:bodyPr>
          <a:lstStyle/>
          <a:p>
            <a:r>
              <a:rPr lang="es-ES" sz="2800" dirty="0"/>
              <a:t>1320s. Giotto. Magdalena y el Ermitaño. Capilla Magdalena. Iglesia baja, San Francisco de Asís.</a:t>
            </a:r>
          </a:p>
        </p:txBody>
      </p:sp>
      <p:pic>
        <p:nvPicPr>
          <p:cNvPr id="4" name="Imagen 3">
            <a:extLst>
              <a:ext uri="{FF2B5EF4-FFF2-40B4-BE49-F238E27FC236}">
                <a16:creationId xmlns:a16="http://schemas.microsoft.com/office/drawing/2014/main" id="{B25D2B3C-C753-4BE9-A36F-A3AECDC1F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0584" y="365125"/>
            <a:ext cx="9331415" cy="6109855"/>
          </a:xfrm>
          <a:prstGeom prst="rect">
            <a:avLst/>
          </a:prstGeom>
        </p:spPr>
      </p:pic>
    </p:spTree>
    <p:extLst>
      <p:ext uri="{BB962C8B-B14F-4D97-AF65-F5344CB8AC3E}">
        <p14:creationId xmlns:p14="http://schemas.microsoft.com/office/powerpoint/2010/main" val="4161401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192619" cy="6298911"/>
          </a:xfrm>
        </p:spPr>
        <p:txBody>
          <a:bodyPr anchor="t">
            <a:normAutofit/>
          </a:bodyPr>
          <a:lstStyle/>
          <a:p>
            <a:r>
              <a:rPr lang="es-ES" sz="2800" dirty="0"/>
              <a:t>1320s. Giotto. Resurrección de Lázaro. Capilla Magdalena. Iglesia baja, San Francisco de Asís.</a:t>
            </a:r>
          </a:p>
        </p:txBody>
      </p:sp>
      <p:pic>
        <p:nvPicPr>
          <p:cNvPr id="4" name="Imagen 3">
            <a:extLst>
              <a:ext uri="{FF2B5EF4-FFF2-40B4-BE49-F238E27FC236}">
                <a16:creationId xmlns:a16="http://schemas.microsoft.com/office/drawing/2014/main" id="{F76F5552-4E34-4919-8E07-7B1E5F4D38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9093" y="365124"/>
            <a:ext cx="9472907" cy="6298911"/>
          </a:xfrm>
          <a:prstGeom prst="rect">
            <a:avLst/>
          </a:prstGeom>
        </p:spPr>
      </p:pic>
    </p:spTree>
    <p:extLst>
      <p:ext uri="{BB962C8B-B14F-4D97-AF65-F5344CB8AC3E}">
        <p14:creationId xmlns:p14="http://schemas.microsoft.com/office/powerpoint/2010/main" val="713073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07818" y="365125"/>
            <a:ext cx="1944855" cy="6298911"/>
          </a:xfrm>
        </p:spPr>
        <p:txBody>
          <a:bodyPr anchor="t">
            <a:normAutofit/>
          </a:bodyPr>
          <a:lstStyle/>
          <a:p>
            <a:r>
              <a:rPr lang="it-IT" sz="2800" dirty="0"/>
              <a:t>1320s. Giotto. Noli me tangere. Capilla Magdalena. Iglesia baja, San Francisco de Asís.</a:t>
            </a:r>
            <a:endParaRPr lang="es-ES" sz="2800" dirty="0"/>
          </a:p>
        </p:txBody>
      </p:sp>
      <p:pic>
        <p:nvPicPr>
          <p:cNvPr id="4" name="Imagen 3">
            <a:extLst>
              <a:ext uri="{FF2B5EF4-FFF2-40B4-BE49-F238E27FC236}">
                <a16:creationId xmlns:a16="http://schemas.microsoft.com/office/drawing/2014/main" id="{4AA61D42-090F-45CC-92F1-2C593F952E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2673" y="193964"/>
            <a:ext cx="10039327" cy="6664036"/>
          </a:xfrm>
          <a:prstGeom prst="rect">
            <a:avLst/>
          </a:prstGeom>
        </p:spPr>
      </p:pic>
    </p:spTree>
    <p:extLst>
      <p:ext uri="{BB962C8B-B14F-4D97-AF65-F5344CB8AC3E}">
        <p14:creationId xmlns:p14="http://schemas.microsoft.com/office/powerpoint/2010/main" val="1183098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235527" y="365125"/>
            <a:ext cx="2317905" cy="6298911"/>
          </a:xfrm>
        </p:spPr>
        <p:txBody>
          <a:bodyPr anchor="t">
            <a:normAutofit/>
          </a:bodyPr>
          <a:lstStyle/>
          <a:p>
            <a:r>
              <a:rPr lang="es-ES" sz="2800" dirty="0"/>
              <a:t>1320s. Giotto. Magdalena Hablando con los ángeles. Capilla Magdalena. Iglesia baja, San Francisco de Asís.</a:t>
            </a:r>
          </a:p>
        </p:txBody>
      </p:sp>
      <p:pic>
        <p:nvPicPr>
          <p:cNvPr id="4" name="Imagen 3">
            <a:extLst>
              <a:ext uri="{FF2B5EF4-FFF2-40B4-BE49-F238E27FC236}">
                <a16:creationId xmlns:a16="http://schemas.microsoft.com/office/drawing/2014/main" id="{A8C9FC74-8436-4BF5-B2D1-4FBF16E92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3432" y="540327"/>
            <a:ext cx="9638567" cy="6431280"/>
          </a:xfrm>
          <a:prstGeom prst="rect">
            <a:avLst/>
          </a:prstGeom>
        </p:spPr>
      </p:pic>
    </p:spTree>
    <p:extLst>
      <p:ext uri="{BB962C8B-B14F-4D97-AF65-F5344CB8AC3E}">
        <p14:creationId xmlns:p14="http://schemas.microsoft.com/office/powerpoint/2010/main" val="3916613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318656" y="365125"/>
            <a:ext cx="2167762" cy="6298911"/>
          </a:xfrm>
        </p:spPr>
        <p:txBody>
          <a:bodyPr anchor="t">
            <a:normAutofit/>
          </a:bodyPr>
          <a:lstStyle/>
          <a:p>
            <a:r>
              <a:rPr lang="es-ES" sz="2800" dirty="0"/>
              <a:t>1320s. Giotto. Viaje de Magdalena a Marsella. Capilla Magdalena. Iglesia baja, San Francisco de Asís.</a:t>
            </a:r>
          </a:p>
        </p:txBody>
      </p:sp>
      <p:pic>
        <p:nvPicPr>
          <p:cNvPr id="4" name="Imagen 3">
            <a:extLst>
              <a:ext uri="{FF2B5EF4-FFF2-40B4-BE49-F238E27FC236}">
                <a16:creationId xmlns:a16="http://schemas.microsoft.com/office/drawing/2014/main" id="{4ACE75B7-253E-43AF-922B-BC5D4270F2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6417" y="365125"/>
            <a:ext cx="9705583" cy="6492875"/>
          </a:xfrm>
          <a:prstGeom prst="rect">
            <a:avLst/>
          </a:prstGeom>
        </p:spPr>
      </p:pic>
    </p:spTree>
    <p:extLst>
      <p:ext uri="{BB962C8B-B14F-4D97-AF65-F5344CB8AC3E}">
        <p14:creationId xmlns:p14="http://schemas.microsoft.com/office/powerpoint/2010/main" val="3364736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A6DEA-29C1-4DE4-A706-78C30843B9C9}"/>
              </a:ext>
            </a:extLst>
          </p:cNvPr>
          <p:cNvSpPr>
            <a:spLocks noGrp="1"/>
          </p:cNvSpPr>
          <p:nvPr>
            <p:ph type="title"/>
          </p:nvPr>
        </p:nvSpPr>
        <p:spPr>
          <a:xfrm>
            <a:off x="838200" y="365126"/>
            <a:ext cx="10515600" cy="867930"/>
          </a:xfrm>
        </p:spPr>
        <p:txBody>
          <a:bodyPr>
            <a:normAutofit/>
          </a:bodyPr>
          <a:lstStyle/>
          <a:p>
            <a:pPr algn="ctr"/>
            <a:r>
              <a:rPr lang="es-ES" b="1" i="0" dirty="0">
                <a:solidFill>
                  <a:srgbClr val="000000"/>
                </a:solidFill>
                <a:effectLst/>
                <a:latin typeface="Roboto"/>
              </a:rPr>
              <a:t>Frescos en la iglesia superior. GIOTTO</a:t>
            </a:r>
            <a:endParaRPr lang="es-ES" b="1" dirty="0"/>
          </a:p>
        </p:txBody>
      </p:sp>
      <p:sp>
        <p:nvSpPr>
          <p:cNvPr id="3" name="Marcador de contenido 2">
            <a:extLst>
              <a:ext uri="{FF2B5EF4-FFF2-40B4-BE49-F238E27FC236}">
                <a16:creationId xmlns:a16="http://schemas.microsoft.com/office/drawing/2014/main" id="{D5805242-DC2A-4E05-8476-DEADF44E2FDF}"/>
              </a:ext>
            </a:extLst>
          </p:cNvPr>
          <p:cNvSpPr>
            <a:spLocks noGrp="1"/>
          </p:cNvSpPr>
          <p:nvPr>
            <p:ph idx="1"/>
          </p:nvPr>
        </p:nvSpPr>
        <p:spPr>
          <a:xfrm>
            <a:off x="838200" y="1136073"/>
            <a:ext cx="10515600" cy="5040890"/>
          </a:xfrm>
        </p:spPr>
        <p:txBody>
          <a:bodyPr>
            <a:normAutofit fontScale="77500" lnSpcReduction="20000"/>
          </a:bodyPr>
          <a:lstStyle/>
          <a:p>
            <a:r>
              <a:rPr lang="es-ES" b="0" i="0" dirty="0">
                <a:solidFill>
                  <a:srgbClr val="000000"/>
                </a:solidFill>
                <a:effectLst/>
                <a:latin typeface="Roboto"/>
              </a:rPr>
              <a:t>Poco después de la finalización de las superficies superiores de los muros y de la bóveda de la Iglesia Superior de San Francisco de Asís, se habrían iniciado las obras en los muros inferiores de la nave. </a:t>
            </a:r>
          </a:p>
          <a:p>
            <a:r>
              <a:rPr lang="es-ES" b="0" i="0" dirty="0">
                <a:solidFill>
                  <a:srgbClr val="000000"/>
                </a:solidFill>
                <a:effectLst/>
                <a:latin typeface="Roboto"/>
              </a:rPr>
              <a:t>A petición de la orden, aquí se iba a realizar algo que nunca antes se había intentado de esa manera: la historia y el progreso del gran santo y fundador de la orden, a quien los ancianos de la zona aún podrían conocer. recordar como una persona viva, debían ser puestos en conocimiento de los fieles en forma de friso. </a:t>
            </a:r>
          </a:p>
          <a:p>
            <a:r>
              <a:rPr lang="es-ES" b="0" i="0" dirty="0">
                <a:solidFill>
                  <a:srgbClr val="000000"/>
                </a:solidFill>
                <a:effectLst/>
                <a:latin typeface="Roboto"/>
              </a:rPr>
              <a:t>La intención era desarrollar una versión pictórica de la historia de vida del santo, que luego actuaría como modelo para todas las representaciones posteriores. </a:t>
            </a:r>
          </a:p>
          <a:p>
            <a:r>
              <a:rPr lang="es-ES" b="0" i="0" dirty="0">
                <a:solidFill>
                  <a:srgbClr val="000000"/>
                </a:solidFill>
                <a:effectLst/>
                <a:latin typeface="Roboto"/>
              </a:rPr>
              <a:t>Los patrocinadores reconocieron a Giotto como el artista más adecuado para esta empresa única. </a:t>
            </a:r>
          </a:p>
          <a:p>
            <a:r>
              <a:rPr lang="es-ES" b="0" i="0" dirty="0">
                <a:solidFill>
                  <a:srgbClr val="000000"/>
                </a:solidFill>
                <a:effectLst/>
                <a:latin typeface="Roboto"/>
              </a:rPr>
              <a:t>Este ciclo de imágenes ha ocupado a generaciones de historiadores del arte. </a:t>
            </a:r>
          </a:p>
          <a:p>
            <a:r>
              <a:rPr lang="es-ES" b="0" i="0" dirty="0">
                <a:solidFill>
                  <a:srgbClr val="000000"/>
                </a:solidFill>
                <a:effectLst/>
                <a:latin typeface="Roboto"/>
              </a:rPr>
              <a:t>Las cuestiones de la datación, ya sea que se pintaron poco antes o poco después del primer Año Santo de 1300, y la autoría fueron consideradas particularmente controvertidas. </a:t>
            </a:r>
          </a:p>
          <a:p>
            <a:r>
              <a:rPr lang="es-ES" b="0" i="0" dirty="0">
                <a:solidFill>
                  <a:srgbClr val="000000"/>
                </a:solidFill>
                <a:effectLst/>
                <a:latin typeface="Roboto"/>
              </a:rPr>
              <a:t>En este último caso, las atribuciones varían entre un artista romano, </a:t>
            </a:r>
            <a:r>
              <a:rPr lang="es-ES" b="0" i="0" dirty="0" err="1">
                <a:solidFill>
                  <a:srgbClr val="000000"/>
                </a:solidFill>
                <a:effectLst/>
                <a:latin typeface="Roboto"/>
              </a:rPr>
              <a:t>Cavallini</a:t>
            </a:r>
            <a:r>
              <a:rPr lang="es-ES" b="0" i="0" dirty="0">
                <a:solidFill>
                  <a:srgbClr val="000000"/>
                </a:solidFill>
                <a:effectLst/>
                <a:latin typeface="Roboto"/>
              </a:rPr>
              <a:t>, y el artista florentino, Giotto.</a:t>
            </a:r>
          </a:p>
        </p:txBody>
      </p:sp>
    </p:spTree>
    <p:extLst>
      <p:ext uri="{BB962C8B-B14F-4D97-AF65-F5344CB8AC3E}">
        <p14:creationId xmlns:p14="http://schemas.microsoft.com/office/powerpoint/2010/main" val="993534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3FD1F6-59DD-4F70-B403-A67119CEBCE0}"/>
              </a:ext>
            </a:extLst>
          </p:cNvPr>
          <p:cNvSpPr>
            <a:spLocks noGrp="1"/>
          </p:cNvSpPr>
          <p:nvPr>
            <p:ph type="title"/>
          </p:nvPr>
        </p:nvSpPr>
        <p:spPr/>
        <p:txBody>
          <a:bodyPr>
            <a:normAutofit/>
          </a:bodyPr>
          <a:lstStyle/>
          <a:p>
            <a:pPr algn="ctr"/>
            <a:r>
              <a:rPr lang="es-ES" b="0" i="0" dirty="0">
                <a:solidFill>
                  <a:srgbClr val="000000"/>
                </a:solidFill>
                <a:effectLst/>
                <a:latin typeface="Roboto"/>
              </a:rPr>
              <a:t>Iglesia Superior. </a:t>
            </a:r>
            <a:br>
              <a:rPr lang="es-ES" b="0" i="0" dirty="0">
                <a:solidFill>
                  <a:srgbClr val="000000"/>
                </a:solidFill>
                <a:effectLst/>
                <a:latin typeface="Roboto"/>
              </a:rPr>
            </a:br>
            <a:r>
              <a:rPr lang="es-ES" b="0" i="0" dirty="0">
                <a:solidFill>
                  <a:srgbClr val="000000"/>
                </a:solidFill>
                <a:effectLst/>
                <a:latin typeface="Roboto"/>
              </a:rPr>
              <a:t>Leyenda de San Francisco. GIOTTO</a:t>
            </a:r>
            <a:endParaRPr lang="es-ES" dirty="0"/>
          </a:p>
        </p:txBody>
      </p:sp>
      <p:sp>
        <p:nvSpPr>
          <p:cNvPr id="3" name="Marcador de contenido 2">
            <a:extLst>
              <a:ext uri="{FF2B5EF4-FFF2-40B4-BE49-F238E27FC236}">
                <a16:creationId xmlns:a16="http://schemas.microsoft.com/office/drawing/2014/main" id="{EF6E70EE-EFD7-48F7-99D9-8C925668B6B9}"/>
              </a:ext>
            </a:extLst>
          </p:cNvPr>
          <p:cNvSpPr>
            <a:spLocks noGrp="1"/>
          </p:cNvSpPr>
          <p:nvPr>
            <p:ph idx="1"/>
          </p:nvPr>
        </p:nvSpPr>
        <p:spPr/>
        <p:txBody>
          <a:bodyPr>
            <a:normAutofit fontScale="92500"/>
          </a:bodyPr>
          <a:lstStyle/>
          <a:p>
            <a:r>
              <a:rPr lang="es-ES" b="0" i="0" dirty="0">
                <a:solidFill>
                  <a:srgbClr val="000000"/>
                </a:solidFill>
                <a:effectLst/>
                <a:latin typeface="Roboto"/>
              </a:rPr>
              <a:t>San Buenaventura describió la vida de san Francisco en una gran obra teológica como ejemplo para los fieles. </a:t>
            </a:r>
          </a:p>
          <a:p>
            <a:r>
              <a:rPr lang="es-ES" b="0" i="0" dirty="0">
                <a:solidFill>
                  <a:srgbClr val="000000"/>
                </a:solidFill>
                <a:effectLst/>
                <a:latin typeface="Roboto"/>
              </a:rPr>
              <a:t>Dividió el viaje de los santos por la vida en noventa y siete estaciones, de las cuales se seleccionaron veintiocho escenas para la narración pictórica, identificadas además por inscripciones. </a:t>
            </a:r>
          </a:p>
          <a:p>
            <a:r>
              <a:rPr lang="es-ES" b="0" i="0" dirty="0">
                <a:solidFill>
                  <a:srgbClr val="000000"/>
                </a:solidFill>
                <a:effectLst/>
                <a:latin typeface="Roboto"/>
              </a:rPr>
              <a:t>La historia de la vida comienza en el cuarto tramo del muro norte, es decir, contiguo directamente al cruce, con el Homenaje de un Hombre Sencillo, y termina con la Liberación del Hereje Pedro (no de Giotto), milagro atribuido a San Francisco. </a:t>
            </a:r>
          </a:p>
          <a:p>
            <a:r>
              <a:rPr lang="es-ES" b="0" i="0" dirty="0">
                <a:solidFill>
                  <a:srgbClr val="000000"/>
                </a:solidFill>
                <a:effectLst/>
                <a:latin typeface="Roboto"/>
              </a:rPr>
              <a:t>Después de su muerte.</a:t>
            </a:r>
            <a:endParaRPr lang="es-ES" dirty="0"/>
          </a:p>
        </p:txBody>
      </p:sp>
    </p:spTree>
    <p:extLst>
      <p:ext uri="{BB962C8B-B14F-4D97-AF65-F5344CB8AC3E}">
        <p14:creationId xmlns:p14="http://schemas.microsoft.com/office/powerpoint/2010/main" val="119340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BE6A3536-DAD8-4C36-AF56-3CFE9DD84F9A}"/>
              </a:ext>
            </a:extLst>
          </p:cNvPr>
          <p:cNvSpPr>
            <a:spLocks noGrp="1"/>
          </p:cNvSpPr>
          <p:nvPr>
            <p:ph type="body"/>
          </p:nvPr>
        </p:nvSpPr>
        <p:spPr>
          <a:xfrm>
            <a:off x="609600" y="450851"/>
            <a:ext cx="10972800" cy="5130800"/>
          </a:xfrm>
        </p:spPr>
        <p:txBody>
          <a:bodyPr>
            <a:normAutofit/>
          </a:bodyPr>
          <a:lstStyle/>
          <a:p>
            <a:pPr>
              <a:defRPr/>
            </a:pPr>
            <a:r>
              <a:rPr lang="es-ES" sz="3200" dirty="0">
                <a:solidFill>
                  <a:srgbClr val="000000"/>
                </a:solidFill>
                <a:latin typeface="Calibri" panose="020F0502020204030204" pitchFamily="34" charset="0"/>
                <a:cs typeface="Calibri" panose="020F0502020204030204" pitchFamily="34" charset="0"/>
              </a:rPr>
              <a:t>El Capítulo general de los franciscanos, celebrado el año 1260, encargó a San Buenaventura, entonces Ministro general de la Orden, que escribiera una nueva y definitiva vida de San Francisco: es la que conocemos bajo el nombre de «Leyenda Mayor». </a:t>
            </a:r>
          </a:p>
          <a:p>
            <a:pPr>
              <a:defRPr/>
            </a:pPr>
            <a:r>
              <a:rPr lang="es-ES" sz="3200" dirty="0">
                <a:solidFill>
                  <a:srgbClr val="000000"/>
                </a:solidFill>
                <a:latin typeface="Calibri" panose="020F0502020204030204" pitchFamily="34" charset="0"/>
                <a:cs typeface="Calibri" panose="020F0502020204030204" pitchFamily="34" charset="0"/>
              </a:rPr>
              <a:t>Giotto se inspiró precisamente en esta obra para pintar, a finales del siglo XIII, la galería de frescos de la basílica superior de Asís, que relata veintiocho episodios de la vida de San Francisco.</a:t>
            </a:r>
            <a:endParaRPr lang="es-ES" sz="3200" dirty="0">
              <a:latin typeface="Calibri" panose="020F0502020204030204" pitchFamily="34" charset="0"/>
              <a:cs typeface="Calibri" panose="020F050202020403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C0186BC-9AEA-4F15-85AF-C645F0FA26AF}"/>
              </a:ext>
            </a:extLst>
          </p:cNvPr>
          <p:cNvSpPr>
            <a:spLocks noGrp="1"/>
          </p:cNvSpPr>
          <p:nvPr>
            <p:ph type="body"/>
          </p:nvPr>
        </p:nvSpPr>
        <p:spPr>
          <a:xfrm>
            <a:off x="376767" y="391585"/>
            <a:ext cx="11603567" cy="6261100"/>
          </a:xfrm>
        </p:spPr>
        <p:txBody>
          <a:bodyPr>
            <a:normAutofit fontScale="85000" lnSpcReduction="10000"/>
          </a:bodyPr>
          <a:lstStyle/>
          <a:p>
            <a:pPr>
              <a:lnSpc>
                <a:spcPct val="107000"/>
              </a:lnSpc>
              <a:spcBef>
                <a:spcPts val="800"/>
              </a:spcBef>
              <a:spcAft>
                <a:spcPts val="800"/>
              </a:spcAft>
              <a:defRPr/>
            </a:pPr>
            <a:r>
              <a:rPr lang="es-ES" sz="3467" dirty="0">
                <a:latin typeface="Calibri" panose="020F0502020204030204" pitchFamily="34" charset="0"/>
                <a:ea typeface="Times New Roman" panose="02020603050405020304" pitchFamily="18" charset="0"/>
                <a:cs typeface="Calibri" panose="020F0502020204030204" pitchFamily="34" charset="0"/>
              </a:rPr>
              <a:t>El ciclo de frescos de la "Vida de San Francisco" está en la iglesia superior de San Francisco de Asís. </a:t>
            </a:r>
          </a:p>
          <a:p>
            <a:pPr>
              <a:lnSpc>
                <a:spcPct val="107000"/>
              </a:lnSpc>
              <a:spcBef>
                <a:spcPts val="800"/>
              </a:spcBef>
              <a:spcAft>
                <a:spcPts val="800"/>
              </a:spcAft>
              <a:defRPr/>
            </a:pPr>
            <a:r>
              <a:rPr lang="es-ES" sz="3467" dirty="0">
                <a:latin typeface="Calibri" panose="020F0502020204030204" pitchFamily="34" charset="0"/>
                <a:ea typeface="Times New Roman" panose="02020603050405020304" pitchFamily="18" charset="0"/>
                <a:cs typeface="Calibri" panose="020F0502020204030204" pitchFamily="34" charset="0"/>
              </a:rPr>
              <a:t>Sus retratos íntimos y humanos han definido, en realidad, la imagen popular que se tiene del santo. </a:t>
            </a:r>
          </a:p>
          <a:p>
            <a:pPr>
              <a:lnSpc>
                <a:spcPct val="107000"/>
              </a:lnSpc>
              <a:spcBef>
                <a:spcPts val="800"/>
              </a:spcBef>
              <a:spcAft>
                <a:spcPts val="800"/>
              </a:spcAft>
              <a:defRPr/>
            </a:pPr>
            <a:r>
              <a:rPr lang="es-ES" sz="3467" dirty="0">
                <a:latin typeface="Calibri" panose="020F0502020204030204" pitchFamily="34" charset="0"/>
                <a:ea typeface="Times New Roman" panose="02020603050405020304" pitchFamily="18" charset="0"/>
                <a:cs typeface="Calibri" panose="020F0502020204030204" pitchFamily="34" charset="0"/>
              </a:rPr>
              <a:t>No hay acuerdo en cuanto a la cronología de la obra, pues, aunque es mayoritaria la datación en los primeros años del siglo XIV, hay autores que retrotraen la fecha hasta 1291-1292. Se trata de una obra anterior a la de la Capilla de los Scrovegni.</a:t>
            </a:r>
            <a:endParaRPr lang="es-ES" sz="3467"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Bef>
                <a:spcPts val="800"/>
              </a:spcBef>
              <a:spcAft>
                <a:spcPts val="800"/>
              </a:spcAft>
              <a:defRPr/>
            </a:pPr>
            <a:r>
              <a:rPr lang="es-ES" sz="3467" dirty="0">
                <a:latin typeface="Calibri" panose="020F0502020204030204" pitchFamily="34" charset="0"/>
                <a:ea typeface="Times New Roman" panose="02020603050405020304" pitchFamily="18" charset="0"/>
                <a:cs typeface="Calibri" panose="020F0502020204030204" pitchFamily="34" charset="0"/>
              </a:rPr>
              <a:t>Los frescos cubren la parte inferior de tres de las paredes del templo, las dos laterales y la interior de la fachada, a ambos lados de la puerta. Se trata de 28 episodios de la vida del recientemente canonizado Francisco de Asís, siguiendo el relato de la </a:t>
            </a:r>
            <a:r>
              <a:rPr lang="es-ES" sz="3467" i="1" dirty="0">
                <a:latin typeface="Calibri" panose="020F0502020204030204" pitchFamily="34" charset="0"/>
                <a:ea typeface="Times New Roman" panose="02020603050405020304" pitchFamily="18" charset="0"/>
                <a:cs typeface="Calibri" panose="020F0502020204030204" pitchFamily="34" charset="0"/>
              </a:rPr>
              <a:t>Legenda </a:t>
            </a:r>
            <a:r>
              <a:rPr lang="es-ES" sz="3467" i="1" dirty="0" err="1">
                <a:latin typeface="Calibri" panose="020F0502020204030204" pitchFamily="34" charset="0"/>
                <a:ea typeface="Times New Roman" panose="02020603050405020304" pitchFamily="18" charset="0"/>
                <a:cs typeface="Calibri" panose="020F0502020204030204" pitchFamily="34" charset="0"/>
              </a:rPr>
              <a:t>maior</a:t>
            </a:r>
            <a:r>
              <a:rPr lang="es-ES" sz="3467" dirty="0">
                <a:latin typeface="Calibri" panose="020F0502020204030204" pitchFamily="34" charset="0"/>
                <a:ea typeface="Times New Roman" panose="02020603050405020304" pitchFamily="18" charset="0"/>
                <a:cs typeface="Calibri" panose="020F0502020204030204" pitchFamily="34" charset="0"/>
              </a:rPr>
              <a:t> de San Buenaventura.</a:t>
            </a:r>
            <a:endParaRPr lang="es-ES" sz="3467" dirty="0">
              <a:latin typeface="Calibri" panose="020F0502020204030204" pitchFamily="34" charset="0"/>
              <a:ea typeface="Calibri" panose="020F0502020204030204" pitchFamily="34" charset="0"/>
              <a:cs typeface="Calibri" panose="020F0502020204030204" pitchFamily="34" charset="0"/>
            </a:endParaRPr>
          </a:p>
          <a:p>
            <a:pPr>
              <a:defRPr/>
            </a:pPr>
            <a:endParaRPr lang="es-E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a:extLst>
              <a:ext uri="{FF2B5EF4-FFF2-40B4-BE49-F238E27FC236}">
                <a16:creationId xmlns:a16="http://schemas.microsoft.com/office/drawing/2014/main" id="{205F9D47-CFFB-4064-9FC9-890BC92C8DAD}"/>
              </a:ext>
            </a:extLst>
          </p:cNvPr>
          <p:cNvSpPr>
            <a:spLocks noGrp="1" noChangeArrowheads="1"/>
          </p:cNvSpPr>
          <p:nvPr>
            <p:ph type="title"/>
          </p:nvPr>
        </p:nvSpPr>
        <p:spPr bwMode="auto">
          <a:xfrm>
            <a:off x="211667" y="273051"/>
            <a:ext cx="4980517"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 El homenaje de un hombre sencillo.</a:t>
            </a:r>
            <a:br>
              <a:rPr lang="es-ES" altLang="es-ES" sz="3733" b="1">
                <a:latin typeface="Calibri Light" panose="020F0302020204030204" pitchFamily="34" charset="0"/>
                <a:cs typeface="Calibri Light" panose="020F0302020204030204" pitchFamily="34" charset="0"/>
              </a:rPr>
            </a:br>
            <a:r>
              <a:rPr lang="es-ES" altLang="es-ES" sz="3200">
                <a:solidFill>
                  <a:srgbClr val="000000"/>
                </a:solidFill>
                <a:latin typeface="Calibri" panose="020F0502020204030204" pitchFamily="34" charset="0"/>
                <a:cs typeface="Calibri" panose="020F0502020204030204" pitchFamily="34" charset="0"/>
              </a:rPr>
              <a:t>Un hombre muy simple de Asís, inspirado, al parecer, por el mismo Dios, si alguna vez se encontraba con Francisco por la ciudad, se quitaba la capa y la extendía a sus pies, asegurando que éste era digno de toda reverencia, por cuanto en un futuro próximo realizaría grandes proezas y llegaría a ser honrado por todos los fieles.</a:t>
            </a:r>
            <a:endParaRPr lang="es-ES" altLang="es-ES" sz="3733">
              <a:latin typeface="Calibri" panose="020F0502020204030204" pitchFamily="34" charset="0"/>
              <a:cs typeface="Calibri" panose="020F0502020204030204" pitchFamily="34" charset="0"/>
            </a:endParaRPr>
          </a:p>
        </p:txBody>
      </p:sp>
      <p:pic>
        <p:nvPicPr>
          <p:cNvPr id="5123" name="Imagen 4">
            <a:extLst>
              <a:ext uri="{FF2B5EF4-FFF2-40B4-BE49-F238E27FC236}">
                <a16:creationId xmlns:a16="http://schemas.microsoft.com/office/drawing/2014/main" id="{2A7D5D56-1B55-48C9-AD16-EE1451A0C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1301" y="0"/>
            <a:ext cx="6870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a:extLst>
              <a:ext uri="{FF2B5EF4-FFF2-40B4-BE49-F238E27FC236}">
                <a16:creationId xmlns:a16="http://schemas.microsoft.com/office/drawing/2014/main" id="{537B76D7-5E9D-41AF-9507-2F23913FB781}"/>
              </a:ext>
            </a:extLst>
          </p:cNvPr>
          <p:cNvSpPr>
            <a:spLocks noGrp="1" noChangeArrowheads="1"/>
          </p:cNvSpPr>
          <p:nvPr>
            <p:ph type="title"/>
          </p:nvPr>
        </p:nvSpPr>
        <p:spPr bwMode="auto">
          <a:xfrm>
            <a:off x="270934" y="273051"/>
            <a:ext cx="4696884"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 La donación de la capa.</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Una vez cuando iba adornado con preciosos vestidos, le salió al encuentro un caballero noble, pero pobre y mal vestido. A la vista de aquella pobreza, se sintió conmovido su compasivo corazón, y, despojándose inmediatamente de sus atavíos, vistió con ellos al pobre, cumpliendo así, a la vez, una doble obra de misericordia: cubrir la vergüenza de un noble caballero y remediar la necesidad de un pobre.</a:t>
            </a:r>
            <a:endParaRPr lang="es-ES" altLang="es-ES" sz="3733">
              <a:latin typeface="Calibri" panose="020F0502020204030204" pitchFamily="34" charset="0"/>
              <a:cs typeface="Calibri" panose="020F0502020204030204" pitchFamily="34" charset="0"/>
            </a:endParaRPr>
          </a:p>
        </p:txBody>
      </p:sp>
      <p:pic>
        <p:nvPicPr>
          <p:cNvPr id="6147" name="Imagen 3">
            <a:extLst>
              <a:ext uri="{FF2B5EF4-FFF2-40B4-BE49-F238E27FC236}">
                <a16:creationId xmlns:a16="http://schemas.microsoft.com/office/drawing/2014/main" id="{73BDB345-9646-47F8-B88D-C3655A7AE0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0784" y="0"/>
            <a:ext cx="67712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a:extLst>
              <a:ext uri="{FF2B5EF4-FFF2-40B4-BE49-F238E27FC236}">
                <a16:creationId xmlns:a16="http://schemas.microsoft.com/office/drawing/2014/main" id="{0737C8E1-1BB9-4370-AB4E-C440750087CD}"/>
              </a:ext>
            </a:extLst>
          </p:cNvPr>
          <p:cNvSpPr>
            <a:spLocks noGrp="1" noChangeArrowheads="1"/>
          </p:cNvSpPr>
          <p:nvPr>
            <p:ph type="title"/>
          </p:nvPr>
        </p:nvSpPr>
        <p:spPr bwMode="auto">
          <a:xfrm>
            <a:off x="179918" y="273051"/>
            <a:ext cx="514773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3. El sueño del palacio lleno de armas.</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Cuando Francisco estaba sumergido en profundo sueño, la clemencia divina le mostró un precioso y grande palacio, en que se podían apreciar toda clase de armas militares, marcadas con la señal de la cruz de Cristo, dándosele a entender con ello que la misericordia ejercitada, por amor al gran Rey, con aquel pobre caballero sería galardonada con una recompensa incomparable. Y como Francisco preguntara para quién sería el palacio con aquellas armas, una voz de lo alto le aseguró que estaba reservado para él y sus caballeros.</a:t>
            </a:r>
            <a:endParaRPr lang="es-ES" altLang="es-ES" sz="3733">
              <a:latin typeface="Calibri" panose="020F0502020204030204" pitchFamily="34" charset="0"/>
              <a:cs typeface="Calibri" panose="020F0502020204030204" pitchFamily="34" charset="0"/>
            </a:endParaRPr>
          </a:p>
        </p:txBody>
      </p:sp>
      <p:pic>
        <p:nvPicPr>
          <p:cNvPr id="7171" name="Imagen 3">
            <a:extLst>
              <a:ext uri="{FF2B5EF4-FFF2-40B4-BE49-F238E27FC236}">
                <a16:creationId xmlns:a16="http://schemas.microsoft.com/office/drawing/2014/main" id="{2B88FA3A-B1FB-47E1-B57D-95A8494F4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0051" y="0"/>
            <a:ext cx="67119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a:extLst>
              <a:ext uri="{FF2B5EF4-FFF2-40B4-BE49-F238E27FC236}">
                <a16:creationId xmlns:a16="http://schemas.microsoft.com/office/drawing/2014/main" id="{A2752BCB-61F9-42C5-A4A8-16FD07889B0A}"/>
              </a:ext>
            </a:extLst>
          </p:cNvPr>
          <p:cNvSpPr>
            <a:spLocks noGrp="1" noChangeArrowheads="1"/>
          </p:cNvSpPr>
          <p:nvPr>
            <p:ph type="title"/>
          </p:nvPr>
        </p:nvSpPr>
        <p:spPr bwMode="auto">
          <a:xfrm>
            <a:off x="421218" y="273051"/>
            <a:ext cx="555413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4. La oración ante el crucifijo de San Damián.</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Al pasear junto a la iglesia de San Damián, que amenazaba ruina, entró en ella a hacer oración. Fijó sus ojos, arrasados en lágrimas, en la cruz del Señor, y he aquí que oyó con sus oídos corporales una voz procedente de la misma cruz que le dijo tres veces: «¡Francisco, vete y repara mi casa, que, como ves, está a punto de arruinarse toda ella!» </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Francisco se dispone a obedecer, y concentra todo su esfuerzo en la decisión de reparar materialmente la iglesia, aunque la voz divina se refería principalmente a la reparación de la Iglesia que Cristo adquirió con su sangre.</a:t>
            </a:r>
            <a:endParaRPr lang="es-ES" altLang="es-ES" sz="3733">
              <a:latin typeface="Calibri" panose="020F0502020204030204" pitchFamily="34" charset="0"/>
              <a:cs typeface="Calibri" panose="020F0502020204030204" pitchFamily="34" charset="0"/>
            </a:endParaRPr>
          </a:p>
        </p:txBody>
      </p:sp>
      <p:pic>
        <p:nvPicPr>
          <p:cNvPr id="8195" name="Imagen 3">
            <a:extLst>
              <a:ext uri="{FF2B5EF4-FFF2-40B4-BE49-F238E27FC236}">
                <a16:creationId xmlns:a16="http://schemas.microsoft.com/office/drawing/2014/main" id="{A74C72A6-59A2-46C6-8992-4E06BD885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60536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a:extLst>
              <a:ext uri="{FF2B5EF4-FFF2-40B4-BE49-F238E27FC236}">
                <a16:creationId xmlns:a16="http://schemas.microsoft.com/office/drawing/2014/main" id="{0214913F-DED9-4E22-A356-7C513058C280}"/>
              </a:ext>
            </a:extLst>
          </p:cNvPr>
          <p:cNvSpPr>
            <a:spLocks noGrp="1" noChangeArrowheads="1"/>
          </p:cNvSpPr>
          <p:nvPr>
            <p:ph type="title"/>
          </p:nvPr>
        </p:nvSpPr>
        <p:spPr bwMode="auto">
          <a:xfrm>
            <a:off x="226485" y="273051"/>
            <a:ext cx="5643033"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5. La renuncia de los bienes.</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Francisco, llegando a la presencia del obispo, se despoja de todos sus vestidos y se los devuelve al padre. Se quita hasta los calzones y se presenta ante todos totalmente desnudo, diciendo al mismo tiempo a su padre: «Hasta el presente te he llamado padre en la tierra, pero de aquí en adelante puedo decir con absoluta confianza: </a:t>
            </a:r>
            <a:r>
              <a:rPr lang="es-ES" altLang="es-ES" sz="2400" i="1">
                <a:solidFill>
                  <a:srgbClr val="000000"/>
                </a:solidFill>
                <a:latin typeface="Calibri" panose="020F0502020204030204" pitchFamily="34" charset="0"/>
                <a:cs typeface="Calibri" panose="020F0502020204030204" pitchFamily="34" charset="0"/>
              </a:rPr>
              <a:t>Padre nuestro, que estás en los cielos,</a:t>
            </a:r>
            <a:r>
              <a:rPr lang="es-ES" altLang="es-ES" sz="2400">
                <a:solidFill>
                  <a:srgbClr val="000000"/>
                </a:solidFill>
                <a:latin typeface="Calibri" panose="020F0502020204030204" pitchFamily="34" charset="0"/>
                <a:cs typeface="Calibri" panose="020F0502020204030204" pitchFamily="34" charset="0"/>
              </a:rPr>
              <a:t> en quien he depositado todo mi tesoro y toda la seguridad de mi esperanza».</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Al contemplar esta escena el obispo, admirado del extraordinario fervor del siervo de Dios, se levantó al instante y llorando lo acogió entre sus brazos y lo cubrió con el manto que él mismo vestía.</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9219" name="Imagen 3">
            <a:extLst>
              <a:ext uri="{FF2B5EF4-FFF2-40B4-BE49-F238E27FC236}">
                <a16:creationId xmlns:a16="http://schemas.microsoft.com/office/drawing/2014/main" id="{45D0E57A-6B9B-434F-982F-E6EB39FC9A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0"/>
            <a:ext cx="6074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ítulo 1">
            <a:extLst>
              <a:ext uri="{FF2B5EF4-FFF2-40B4-BE49-F238E27FC236}">
                <a16:creationId xmlns:a16="http://schemas.microsoft.com/office/drawing/2014/main" id="{4AB0B393-6B06-4FB8-8209-C8EDD024F38C}"/>
              </a:ext>
            </a:extLst>
          </p:cNvPr>
          <p:cNvSpPr>
            <a:spLocks noGrp="1" noChangeArrowheads="1"/>
          </p:cNvSpPr>
          <p:nvPr>
            <p:ph type="title"/>
          </p:nvPr>
        </p:nvSpPr>
        <p:spPr bwMode="auto">
          <a:xfrm>
            <a:off x="270934" y="368300"/>
            <a:ext cx="5679017" cy="6121400"/>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6. El sueño de Inocencio III.</a:t>
            </a:r>
            <a:br>
              <a:rPr lang="es-ES" altLang="es-ES" sz="3733" b="1">
                <a:latin typeface="Calibri Light" panose="020F0302020204030204" pitchFamily="34" charset="0"/>
                <a:cs typeface="Calibri Light" panose="020F0302020204030204" pitchFamily="34" charset="0"/>
              </a:rPr>
            </a:br>
            <a:r>
              <a:rPr lang="es-ES" altLang="es-ES" sz="2667">
                <a:latin typeface="Calibri" panose="020F0502020204030204" pitchFamily="34" charset="0"/>
                <a:cs typeface="Calibri" panose="020F0502020204030204" pitchFamily="34" charset="0"/>
              </a:rPr>
              <a:t>El </a:t>
            </a:r>
            <a:r>
              <a:rPr lang="es-ES" altLang="es-ES" sz="2667">
                <a:solidFill>
                  <a:srgbClr val="000000"/>
                </a:solidFill>
                <a:latin typeface="Calibri" panose="020F0502020204030204" pitchFamily="34" charset="0"/>
                <a:cs typeface="Calibri" panose="020F0502020204030204" pitchFamily="34" charset="0"/>
              </a:rPr>
              <a:t>papa Inocencio una visión celestial.</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Refirió haber visto en sueños cómo estaba a punto de derrumbarse la basílica lateranense y que un hombre pobrecito, de pequeña estatura y de aspecto despreciable, la sostenía arrimando sus hombros a fin de que no viniese a tierra. </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Y exclamó: «Éste es, en verdad, el hombre que con sus obras y su doctrina sostendrá a la Iglesia de Cristo».</a:t>
            </a:r>
            <a:endParaRPr lang="es-ES" altLang="es-ES" sz="2667">
              <a:latin typeface="Calibri" panose="020F0502020204030204" pitchFamily="34" charset="0"/>
              <a:cs typeface="Calibri" panose="020F0502020204030204" pitchFamily="34" charset="0"/>
            </a:endParaRPr>
          </a:p>
        </p:txBody>
      </p:sp>
      <p:pic>
        <p:nvPicPr>
          <p:cNvPr id="10243" name="Imagen 3">
            <a:extLst>
              <a:ext uri="{FF2B5EF4-FFF2-40B4-BE49-F238E27FC236}">
                <a16:creationId xmlns:a16="http://schemas.microsoft.com/office/drawing/2014/main" id="{8A0FE142-A963-4F0D-A1C1-5096BE68BB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2051" y="0"/>
            <a:ext cx="59499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ítulo 1">
            <a:extLst>
              <a:ext uri="{FF2B5EF4-FFF2-40B4-BE49-F238E27FC236}">
                <a16:creationId xmlns:a16="http://schemas.microsoft.com/office/drawing/2014/main" id="{581E4B11-6F8C-486C-A377-9397231FAA69}"/>
              </a:ext>
            </a:extLst>
          </p:cNvPr>
          <p:cNvSpPr>
            <a:spLocks noGrp="1" noChangeArrowheads="1"/>
          </p:cNvSpPr>
          <p:nvPr>
            <p:ph type="title"/>
          </p:nvPr>
        </p:nvSpPr>
        <p:spPr bwMode="auto">
          <a:xfrm>
            <a:off x="421218" y="273051"/>
            <a:ext cx="5568949"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7. Aprobación de la regla por Inocencio III.</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Inocencio accedió en todo a la petición de Francisco.</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Le otorgó todo lo que le había pedido y le prometió que le concedería todavía mucho más. </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Aprobó la Regla, concedió al siervo de Dios y a todos los hermanos laicos que le acompañaban la facultad de predicar la penitencia y ordenó que se les hiciera la tonsura para que libremente pudieran predicar la palabra de Dios.</a:t>
            </a:r>
            <a:endParaRPr lang="es-ES" altLang="es-ES" sz="3733">
              <a:latin typeface="Calibri" panose="020F0502020204030204" pitchFamily="34" charset="0"/>
              <a:cs typeface="Calibri" panose="020F0502020204030204" pitchFamily="34" charset="0"/>
            </a:endParaRPr>
          </a:p>
        </p:txBody>
      </p:sp>
      <p:pic>
        <p:nvPicPr>
          <p:cNvPr id="11267" name="Imagen 3">
            <a:extLst>
              <a:ext uri="{FF2B5EF4-FFF2-40B4-BE49-F238E27FC236}">
                <a16:creationId xmlns:a16="http://schemas.microsoft.com/office/drawing/2014/main" id="{42725E15-954F-4D69-BA6C-604EB6F0E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1834" y="0"/>
            <a:ext cx="59901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ítulo 1">
            <a:extLst>
              <a:ext uri="{FF2B5EF4-FFF2-40B4-BE49-F238E27FC236}">
                <a16:creationId xmlns:a16="http://schemas.microsoft.com/office/drawing/2014/main" id="{110D1D8C-1491-4DA4-B0CF-675D043DB637}"/>
              </a:ext>
            </a:extLst>
          </p:cNvPr>
          <p:cNvSpPr>
            <a:spLocks noGrp="1" noChangeArrowheads="1"/>
          </p:cNvSpPr>
          <p:nvPr>
            <p:ph type="title"/>
          </p:nvPr>
        </p:nvSpPr>
        <p:spPr bwMode="auto">
          <a:xfrm>
            <a:off x="421218" y="273051"/>
            <a:ext cx="556683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8. Visión del carro de fuego.</a:t>
            </a:r>
            <a:br>
              <a:rPr lang="es-ES" altLang="es-ES" sz="3733" b="1">
                <a:latin typeface="Calibri Light" panose="020F0302020204030204" pitchFamily="34" charset="0"/>
                <a:cs typeface="Calibri Light" panose="020F0302020204030204" pitchFamily="34" charset="0"/>
              </a:rPr>
            </a:br>
            <a:br>
              <a:rPr lang="es-ES" altLang="es-ES" sz="3733" b="1">
                <a:latin typeface="Calibri Light" panose="020F0302020204030204" pitchFamily="34" charset="0"/>
                <a:cs typeface="Calibri Light" panose="020F0302020204030204" pitchFamily="34" charset="0"/>
              </a:rPr>
            </a:br>
            <a:r>
              <a:rPr lang="es-ES" altLang="es-ES" sz="3200">
                <a:latin typeface="Calibri" panose="020F0502020204030204" pitchFamily="34" charset="0"/>
                <a:cs typeface="Calibri" panose="020F0502020204030204" pitchFamily="34" charset="0"/>
              </a:rPr>
              <a:t>Una </a:t>
            </a:r>
            <a:r>
              <a:rPr lang="es-ES" altLang="es-ES" sz="3200">
                <a:solidFill>
                  <a:srgbClr val="000000"/>
                </a:solidFill>
                <a:latin typeface="Calibri" panose="020F0502020204030204" pitchFamily="34" charset="0"/>
                <a:cs typeface="Calibri" panose="020F0502020204030204" pitchFamily="34" charset="0"/>
              </a:rPr>
              <a:t>noche penetró por la puerta de la casucha de los hermanos un carro de fuego de admirable resplandor que dio tres vueltas a lo largo de la estancia; sobre el mismo carro se alzaba un globo luminoso, que, ostentando el aspecto del sol, iluminaba la oscuridad de la noche.</a:t>
            </a:r>
            <a:endParaRPr lang="es-ES" altLang="es-ES" sz="3200">
              <a:latin typeface="Calibri" panose="020F0502020204030204" pitchFamily="34" charset="0"/>
              <a:cs typeface="Calibri" panose="020F0502020204030204" pitchFamily="34" charset="0"/>
            </a:endParaRPr>
          </a:p>
        </p:txBody>
      </p:sp>
      <p:pic>
        <p:nvPicPr>
          <p:cNvPr id="12291" name="Imagen 3">
            <a:extLst>
              <a:ext uri="{FF2B5EF4-FFF2-40B4-BE49-F238E27FC236}">
                <a16:creationId xmlns:a16="http://schemas.microsoft.com/office/drawing/2014/main" id="{8FC5E6BA-3BFE-41C7-A8D5-A731297939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3952" y="0"/>
            <a:ext cx="59880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a:extLst>
              <a:ext uri="{FF2B5EF4-FFF2-40B4-BE49-F238E27FC236}">
                <a16:creationId xmlns:a16="http://schemas.microsoft.com/office/drawing/2014/main" id="{32E6F8FA-C3B5-4CF5-9900-3CD4C7907145}"/>
              </a:ext>
            </a:extLst>
          </p:cNvPr>
          <p:cNvSpPr>
            <a:spLocks noGrp="1" noChangeArrowheads="1"/>
          </p:cNvSpPr>
          <p:nvPr>
            <p:ph type="title"/>
          </p:nvPr>
        </p:nvSpPr>
        <p:spPr bwMode="auto">
          <a:xfrm>
            <a:off x="226484" y="273051"/>
            <a:ext cx="573193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9. Visión de los tronos celestes.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Fray Pacífico estaba orando con san Francisco en una iglesia abandonada de Bovara, fue arrebatado en éxtasis, y vio en el cielo muchos tronos, y entre ellos uno más relevante, adornado con piedras preciosas y todo resplandeciente de gloria. </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En esto oyó una voz que le decía: «Este trono perteneció a uno de los ángeles caídos, y ahora está reservado para el humilde Francisco».</a:t>
            </a:r>
            <a:endParaRPr lang="es-ES" altLang="es-ES" sz="3733">
              <a:latin typeface="Calibri" panose="020F0502020204030204" pitchFamily="34" charset="0"/>
              <a:cs typeface="Calibri" panose="020F0502020204030204" pitchFamily="34" charset="0"/>
            </a:endParaRPr>
          </a:p>
        </p:txBody>
      </p:sp>
      <p:pic>
        <p:nvPicPr>
          <p:cNvPr id="13315" name="Imagen 3">
            <a:extLst>
              <a:ext uri="{FF2B5EF4-FFF2-40B4-BE49-F238E27FC236}">
                <a16:creationId xmlns:a16="http://schemas.microsoft.com/office/drawing/2014/main" id="{E9DFE725-F966-4E92-8C53-CDD600DFD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584" y="0"/>
            <a:ext cx="59584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5DFFBC69-566A-485C-B1E3-7E0447E2A565}"/>
              </a:ext>
            </a:extLst>
          </p:cNvPr>
          <p:cNvSpPr>
            <a:spLocks noGrp="1" noChangeArrowheads="1"/>
          </p:cNvSpPr>
          <p:nvPr>
            <p:ph type="title"/>
          </p:nvPr>
        </p:nvSpPr>
        <p:spPr bwMode="auto">
          <a:xfrm>
            <a:off x="241301" y="273051"/>
            <a:ext cx="5746751"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10. Expulsión de los demonios de Arezzo.</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Francisco llegó a Arezzo cuando toda la ciudad se hallaba agitada por unas luchas internas. </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Alojado en el suburbio, vio sobre la ciudad unos demonios. </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Con el fin de ahuyentar aquellas insidiosas potestades aéreas, envió delante de sí, como mensajero, al hermano Silvestre diciéndole: «Marcha a las puertas de la ciudad y, de parte de Dios omnipotente, manda a los demonios, por santa obediencia, que salgan inmediatamente de allí».</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Silvestre llegó a la puerta de la ciudad y se puso a gritar con voz potente: «¡De parte de Dios omnipotente y por mandato de su siervo Francisco, marchaos lejos de aquí, demonios todos!»</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14339" name="Imagen 3">
            <a:extLst>
              <a:ext uri="{FF2B5EF4-FFF2-40B4-BE49-F238E27FC236}">
                <a16:creationId xmlns:a16="http://schemas.microsoft.com/office/drawing/2014/main" id="{C802EEE2-00E5-48EC-A821-14BE59422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8051" y="0"/>
            <a:ext cx="62039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a:extLst>
              <a:ext uri="{FF2B5EF4-FFF2-40B4-BE49-F238E27FC236}">
                <a16:creationId xmlns:a16="http://schemas.microsoft.com/office/drawing/2014/main" id="{0000C5B0-AE46-4893-90CC-1D99ED0A280F}"/>
              </a:ext>
            </a:extLst>
          </p:cNvPr>
          <p:cNvSpPr>
            <a:spLocks noGrp="1" noChangeArrowheads="1"/>
          </p:cNvSpPr>
          <p:nvPr>
            <p:ph type="title"/>
          </p:nvPr>
        </p:nvSpPr>
        <p:spPr bwMode="auto">
          <a:xfrm>
            <a:off x="421218" y="273051"/>
            <a:ext cx="5253567"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11. Prueba del fuego ante el Sultán.</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Francisco le hizo esta proposición al Sultán: «Si en tu nombre y en el de tu pueblo me quieres prometer que os convertiréis al culto de Cristo si salgo ileso del fuego, entraré yo solo a la hoguera. Si el fuego me consume, impútese a mis pecados; pero, si me protege el poder divino, reconoceréis a Cristo, fuerza y sabiduría de Dios, verdadero Dios y Señor, salvador de todos los hombres».</a:t>
            </a:r>
            <a:endParaRPr lang="es-ES" altLang="es-ES" sz="3733">
              <a:latin typeface="Calibri" panose="020F0502020204030204" pitchFamily="34" charset="0"/>
              <a:cs typeface="Calibri" panose="020F0502020204030204" pitchFamily="34" charset="0"/>
            </a:endParaRPr>
          </a:p>
        </p:txBody>
      </p:sp>
      <p:pic>
        <p:nvPicPr>
          <p:cNvPr id="15363" name="Imagen 3">
            <a:extLst>
              <a:ext uri="{FF2B5EF4-FFF2-40B4-BE49-F238E27FC236}">
                <a16:creationId xmlns:a16="http://schemas.microsoft.com/office/drawing/2014/main" id="{B033286E-B639-4CC6-8EEF-AFFBC1698B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4333" y="0"/>
            <a:ext cx="63076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a:extLst>
              <a:ext uri="{FF2B5EF4-FFF2-40B4-BE49-F238E27FC236}">
                <a16:creationId xmlns:a16="http://schemas.microsoft.com/office/drawing/2014/main" id="{E91C6C4C-8075-42E5-A027-99A523EA0911}"/>
              </a:ext>
            </a:extLst>
          </p:cNvPr>
          <p:cNvSpPr>
            <a:spLocks noGrp="1" noChangeArrowheads="1"/>
          </p:cNvSpPr>
          <p:nvPr>
            <p:ph type="title"/>
          </p:nvPr>
        </p:nvSpPr>
        <p:spPr bwMode="auto">
          <a:xfrm>
            <a:off x="211667" y="273051"/>
            <a:ext cx="5418667"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12. Éxtasis de San Francisco.</a:t>
            </a:r>
            <a:br>
              <a:rPr lang="es-ES" altLang="es-ES" sz="3733" b="1">
                <a:latin typeface="Calibri Light" panose="020F0302020204030204" pitchFamily="34" charset="0"/>
                <a:cs typeface="Calibri Light" panose="020F0302020204030204" pitchFamily="34" charset="0"/>
              </a:rPr>
            </a:b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Una vez lo vieron orar de noche, con los brazos extendidos en forma de cruz, mientras todo su cuerpo se elevaba sobre la tierra y quedaba envuelto en una nubecilla luminosa, como si el admirable resplandor que rodeaba su cuerpo fuera una prueba de la maravillosa luz de que estaba iluminada su alma.</a:t>
            </a:r>
            <a:endParaRPr lang="es-ES" altLang="es-ES" sz="3733">
              <a:latin typeface="Calibri" panose="020F0502020204030204" pitchFamily="34" charset="0"/>
              <a:cs typeface="Calibri" panose="020F0502020204030204" pitchFamily="34" charset="0"/>
            </a:endParaRPr>
          </a:p>
        </p:txBody>
      </p:sp>
      <p:pic>
        <p:nvPicPr>
          <p:cNvPr id="16387" name="Imagen 3">
            <a:extLst>
              <a:ext uri="{FF2B5EF4-FFF2-40B4-BE49-F238E27FC236}">
                <a16:creationId xmlns:a16="http://schemas.microsoft.com/office/drawing/2014/main" id="{C5EE44A2-6CB1-4E46-8339-3570B7498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752" y="0"/>
            <a:ext cx="63182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a:extLst>
              <a:ext uri="{FF2B5EF4-FFF2-40B4-BE49-F238E27FC236}">
                <a16:creationId xmlns:a16="http://schemas.microsoft.com/office/drawing/2014/main" id="{C6B176A7-1327-4414-819E-D96049AB6843}"/>
              </a:ext>
            </a:extLst>
          </p:cNvPr>
          <p:cNvSpPr>
            <a:spLocks noGrp="1" noChangeArrowheads="1"/>
          </p:cNvSpPr>
          <p:nvPr>
            <p:ph type="title"/>
          </p:nvPr>
        </p:nvSpPr>
        <p:spPr bwMode="auto">
          <a:xfrm>
            <a:off x="421217" y="273051"/>
            <a:ext cx="5283200"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13. Belen de Greccio.</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El caballero, Juan de Greccio, había abandonado la milicia terrena y profesaba al varón de Dios una entrañable amistad. Aseguró este caballero haber visto dormido en el pesebre a un niño extraordinariamente hermoso, al que, estrechando entre sus brazos el bienaventurado padre Francisco, parecía querer despertarlo del sueño.</a:t>
            </a:r>
            <a:endParaRPr lang="es-ES" altLang="es-ES" sz="3733">
              <a:latin typeface="Calibri" panose="020F0502020204030204" pitchFamily="34" charset="0"/>
              <a:cs typeface="Calibri" panose="020F0502020204030204" pitchFamily="34" charset="0"/>
            </a:endParaRPr>
          </a:p>
        </p:txBody>
      </p:sp>
      <p:pic>
        <p:nvPicPr>
          <p:cNvPr id="17411" name="Imagen 3">
            <a:extLst>
              <a:ext uri="{FF2B5EF4-FFF2-40B4-BE49-F238E27FC236}">
                <a16:creationId xmlns:a16="http://schemas.microsoft.com/office/drawing/2014/main" id="{BA809254-1AC2-46A4-AD40-FD365326D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667" y="0"/>
            <a:ext cx="62653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1">
            <a:extLst>
              <a:ext uri="{FF2B5EF4-FFF2-40B4-BE49-F238E27FC236}">
                <a16:creationId xmlns:a16="http://schemas.microsoft.com/office/drawing/2014/main" id="{7B3CC9B2-3A61-47D8-B286-D87FE28FB6D4}"/>
              </a:ext>
            </a:extLst>
          </p:cNvPr>
          <p:cNvSpPr>
            <a:spLocks noGrp="1" noChangeArrowheads="1"/>
          </p:cNvSpPr>
          <p:nvPr>
            <p:ph type="title"/>
          </p:nvPr>
        </p:nvSpPr>
        <p:spPr bwMode="auto">
          <a:xfrm>
            <a:off x="226485" y="368300"/>
            <a:ext cx="6817783" cy="6121400"/>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14. Milagro de la fuente.</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Francisco quiso trasladarse al eremitorio del monte Alverna para dedicarse a la contemplación; se hizo llevar en el asnillo de un pobre campesin que subía a la montaña siguiendo al siervo de Cristo se sintió desfallecer por una sed abrasadora. </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En esto comenzó a gritar insistentemente detrás del Santo: «¡Eh, que me muero de sed, me muero si inmediatamente no tomo para refrigerio algo de beber!»</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Francsico no cesó de orar hasta que comprendió haber sido escuchado. Acabada la oración, dijo al hombre: «Corre a aquella roca y encontrarás allí agua viva, que Cristo en este momento ha sacado misericordiosamente de la piedra para que bebas».</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18435" name="Imagen 3">
            <a:extLst>
              <a:ext uri="{FF2B5EF4-FFF2-40B4-BE49-F238E27FC236}">
                <a16:creationId xmlns:a16="http://schemas.microsoft.com/office/drawing/2014/main" id="{6A02BF10-CC27-4BB4-9E97-182457E2A5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8634" y="0"/>
            <a:ext cx="49233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ítulo 1">
            <a:extLst>
              <a:ext uri="{FF2B5EF4-FFF2-40B4-BE49-F238E27FC236}">
                <a16:creationId xmlns:a16="http://schemas.microsoft.com/office/drawing/2014/main" id="{C44BCFAF-7A33-44E8-95FD-EAF4132AE6D9}"/>
              </a:ext>
            </a:extLst>
          </p:cNvPr>
          <p:cNvSpPr>
            <a:spLocks noGrp="1" noChangeArrowheads="1"/>
          </p:cNvSpPr>
          <p:nvPr>
            <p:ph type="title"/>
          </p:nvPr>
        </p:nvSpPr>
        <p:spPr bwMode="auto">
          <a:xfrm>
            <a:off x="105834" y="273051"/>
            <a:ext cx="6788151"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15. Predicación a las aves.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Acercándose a Bevagna, llegó a un lugar donde se había reunido una gran multitud de aves de toda especie. Al verlas el santo de Dios, corrió presuroso a aquel sitio y saludó a las aves como si estuvieran dotadas de razón. Todas se le quedaron en actitud expectante, con los ojos fijos en él, de modo que las que se habían posado sobre los árboles, inclinando sus cabecitas, lo miraban de un modo insólito al verlo aproximarse hacia ellas. Y, dirigiéndose a las aves, las exhortó encarecidamente a escuchar la palabra de Dios, y les dijo: «Mis hermanas avecillas, mucho debéis alabar a vuestro Creador, que os ha revestido de plumas y os ha dado alas para volar, os ha otorgado el aire puro y os sustenta y gobierna, sin preocupación alguna de vuestra parte».</a:t>
            </a:r>
            <a:endParaRPr lang="es-ES" altLang="es-ES" sz="3733">
              <a:latin typeface="Calibri" panose="020F0502020204030204" pitchFamily="34" charset="0"/>
              <a:cs typeface="Calibri" panose="020F0502020204030204" pitchFamily="34" charset="0"/>
            </a:endParaRPr>
          </a:p>
        </p:txBody>
      </p:sp>
      <p:pic>
        <p:nvPicPr>
          <p:cNvPr id="19459" name="Imagen 3">
            <a:extLst>
              <a:ext uri="{FF2B5EF4-FFF2-40B4-BE49-F238E27FC236}">
                <a16:creationId xmlns:a16="http://schemas.microsoft.com/office/drawing/2014/main" id="{39B5E313-499C-4BF3-A6FF-1A6510EFF3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6234" y="0"/>
            <a:ext cx="5075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a:extLst>
              <a:ext uri="{FF2B5EF4-FFF2-40B4-BE49-F238E27FC236}">
                <a16:creationId xmlns:a16="http://schemas.microsoft.com/office/drawing/2014/main" id="{B987CBC5-763F-4504-BA2B-E5853CCA4728}"/>
              </a:ext>
            </a:extLst>
          </p:cNvPr>
          <p:cNvSpPr>
            <a:spLocks noGrp="1" noChangeArrowheads="1"/>
          </p:cNvSpPr>
          <p:nvPr>
            <p:ph type="title"/>
          </p:nvPr>
        </p:nvSpPr>
        <p:spPr bwMode="auto">
          <a:xfrm>
            <a:off x="270933" y="273051"/>
            <a:ext cx="5283200"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16. Muerte del caballero de Celano.</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En Celano un devoto caballero le invitó insistentemente a quedarse a comer con él. Francisco le dijo: “Confiesa en seguida tus pecados con espíritu de sincero arrepentimiento y que en tu conciencia no quede nada que haya de manifestarse en una buena confesión. Hoy mismo te recompensará el Señor la obra de haber acogido con tanta devoción a sus pobres”.</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El caballero hizo una sincera confesión de todos sus pecados. Apenas habían comenzado a comer, cuando el dueño de la casa, con una muerte repentina, exhaló su espíritu, según le había anunciado el varón de Dios.</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20483" name="Imagen 3">
            <a:extLst>
              <a:ext uri="{FF2B5EF4-FFF2-40B4-BE49-F238E27FC236}">
                <a16:creationId xmlns:a16="http://schemas.microsoft.com/office/drawing/2014/main" id="{F06F340E-DCCB-4E13-8FA6-CEAA2EEE0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00" y="0"/>
            <a:ext cx="650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a:extLst>
              <a:ext uri="{FF2B5EF4-FFF2-40B4-BE49-F238E27FC236}">
                <a16:creationId xmlns:a16="http://schemas.microsoft.com/office/drawing/2014/main" id="{400CAE51-28C8-4F20-B45B-2A62B8E51B4E}"/>
              </a:ext>
            </a:extLst>
          </p:cNvPr>
          <p:cNvSpPr>
            <a:spLocks noGrp="1" noChangeArrowheads="1"/>
          </p:cNvSpPr>
          <p:nvPr>
            <p:ph type="title"/>
          </p:nvPr>
        </p:nvSpPr>
        <p:spPr bwMode="auto">
          <a:xfrm>
            <a:off x="120651" y="273051"/>
            <a:ext cx="5535083"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17. Predicación ante Honorio III.</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Francisco debía predicar en presencia del papa Honorio III y de los cardenales por indicación del obispo ostiense, el cardenal Hugolino. Francisco aprendió de memoria un discurso cuidadosamente compuesto. Pero, cuando se puso en medio de ellos se olvidó de cuanto llevaba aprendido, que no acertaba a decir palabra alguna. Confesó el Santo con verdadera humildad lo que le había sucedido, y, recogiéndose en su interior, invocó la gracia del Espíritu Santo. De pronto comenzó a hablar con afluencia de palabras tan eficaces y a mover a compunción con fuerza tan poderosa las almas de aquellos ilustres personajes, que se hizo patente que no era él el que hablaba, sino el Espíritu del Señor.</a:t>
            </a:r>
            <a:endParaRPr lang="es-ES" altLang="es-ES" sz="3733">
              <a:latin typeface="Calibri" panose="020F0502020204030204" pitchFamily="34" charset="0"/>
              <a:cs typeface="Calibri" panose="020F0502020204030204" pitchFamily="34" charset="0"/>
            </a:endParaRPr>
          </a:p>
        </p:txBody>
      </p:sp>
      <p:pic>
        <p:nvPicPr>
          <p:cNvPr id="21507" name="Imagen 3">
            <a:extLst>
              <a:ext uri="{FF2B5EF4-FFF2-40B4-BE49-F238E27FC236}">
                <a16:creationId xmlns:a16="http://schemas.microsoft.com/office/drawing/2014/main" id="{8C1ACA10-DFC8-4A12-B645-8EF98235C1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5733" y="0"/>
            <a:ext cx="65362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ítulo 1">
            <a:extLst>
              <a:ext uri="{FF2B5EF4-FFF2-40B4-BE49-F238E27FC236}">
                <a16:creationId xmlns:a16="http://schemas.microsoft.com/office/drawing/2014/main" id="{1570A9B0-2FC7-4398-9953-F0C620BC584B}"/>
              </a:ext>
            </a:extLst>
          </p:cNvPr>
          <p:cNvSpPr>
            <a:spLocks noGrp="1" noChangeArrowheads="1"/>
          </p:cNvSpPr>
          <p:nvPr>
            <p:ph type="title"/>
          </p:nvPr>
        </p:nvSpPr>
        <p:spPr bwMode="auto">
          <a:xfrm>
            <a:off x="421218" y="273051"/>
            <a:ext cx="5073649"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18. Aparición al capítulo de Arles.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San Antonio predicaba a los hermanos en el capítulo de Arlés acerca del título de la cruz: «Jesús Nazareno, Rey de los judíos». Un hermano de probada virtud llamado Monaldo miró -por inspiración divina- hacia la puerta de la sala del capítulo, y vio con sus ojos corporales al bienaventurado Francisco, que, elevado en el aire y con las manos extendidas en forma de cruz, bendecía a sus hermanos.</a:t>
            </a:r>
            <a:endParaRPr lang="es-ES" altLang="es-ES" sz="3733">
              <a:latin typeface="Calibri" panose="020F0502020204030204" pitchFamily="34" charset="0"/>
              <a:cs typeface="Calibri" panose="020F0502020204030204" pitchFamily="34" charset="0"/>
            </a:endParaRPr>
          </a:p>
        </p:txBody>
      </p:sp>
      <p:pic>
        <p:nvPicPr>
          <p:cNvPr id="22531" name="Imagen 3">
            <a:extLst>
              <a:ext uri="{FF2B5EF4-FFF2-40B4-BE49-F238E27FC236}">
                <a16:creationId xmlns:a16="http://schemas.microsoft.com/office/drawing/2014/main" id="{1D266CCD-E885-4A08-9045-B13DA09FD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00" y="0"/>
            <a:ext cx="650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a:extLst>
              <a:ext uri="{FF2B5EF4-FFF2-40B4-BE49-F238E27FC236}">
                <a16:creationId xmlns:a16="http://schemas.microsoft.com/office/drawing/2014/main" id="{8C7B348D-B900-42DD-A94F-D1BDC2EBDF21}"/>
              </a:ext>
            </a:extLst>
          </p:cNvPr>
          <p:cNvSpPr>
            <a:spLocks noGrp="1" noChangeArrowheads="1"/>
          </p:cNvSpPr>
          <p:nvPr>
            <p:ph type="title"/>
          </p:nvPr>
        </p:nvSpPr>
        <p:spPr bwMode="auto">
          <a:xfrm>
            <a:off x="421217" y="273051"/>
            <a:ext cx="5027083"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19. Impresión de las llagas.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Una mañana de un día próximo a la fiesta de la Exaltación de la Santa Cruz, que se festeja el 14 de septiembre, mientras oraba en uno de los flancos del monte, vio bajar de lo más alto del cielo a un serafín que tenía seis alas tan ígneas como resplandecientes, y apareció entonces entre las alas la efigie de un hombre crucificado, cuyas manos y pies estaban extendidos a modo de cruz y clavados a ella. Dos alas se alzaban sobre la cabeza, dos se extendían para volar y las otras dos restantes cubrían todo su cuerpo.</a:t>
            </a:r>
            <a:endParaRPr lang="es-ES" altLang="es-ES" sz="3733">
              <a:latin typeface="Calibri" panose="020F0502020204030204" pitchFamily="34" charset="0"/>
              <a:cs typeface="Calibri" panose="020F0502020204030204" pitchFamily="34" charset="0"/>
            </a:endParaRPr>
          </a:p>
        </p:txBody>
      </p:sp>
      <p:pic>
        <p:nvPicPr>
          <p:cNvPr id="23555" name="Imagen 3">
            <a:extLst>
              <a:ext uri="{FF2B5EF4-FFF2-40B4-BE49-F238E27FC236}">
                <a16:creationId xmlns:a16="http://schemas.microsoft.com/office/drawing/2014/main" id="{E3E8E286-07D2-43C8-91C1-30DA92FF3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6318" y="0"/>
            <a:ext cx="64812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ítulo 1">
            <a:extLst>
              <a:ext uri="{FF2B5EF4-FFF2-40B4-BE49-F238E27FC236}">
                <a16:creationId xmlns:a16="http://schemas.microsoft.com/office/drawing/2014/main" id="{36C8A231-C5EE-4C2E-920C-ED594701E57F}"/>
              </a:ext>
            </a:extLst>
          </p:cNvPr>
          <p:cNvSpPr>
            <a:spLocks noGrp="1" noChangeArrowheads="1"/>
          </p:cNvSpPr>
          <p:nvPr>
            <p:ph type="title"/>
          </p:nvPr>
        </p:nvSpPr>
        <p:spPr bwMode="auto">
          <a:xfrm>
            <a:off x="421217" y="273051"/>
            <a:ext cx="566208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20. Muerte de san Francisco.</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Cuando murió uno de sus hermanos y discípulos, Jacobo de Asís, vio cómo aquella dichosa alma subía derecha al cielo en forma de una estrella muy refulgente, transportada por una blanca nubecilla sobre muchas aguas. Brillaba extraordinariamente, con la blancura de una sublime santidad, y aparecía colmada a raudales de sabiduría y gracia celestiales, por las que mereció el santo varón penetrar en la región de la luz y de la paz, donde descansa eternamente con Cristo.</a:t>
            </a:r>
            <a:endParaRPr lang="es-ES" altLang="es-ES" sz="3733">
              <a:latin typeface="Calibri" panose="020F0502020204030204" pitchFamily="34" charset="0"/>
              <a:cs typeface="Calibri" panose="020F0502020204030204" pitchFamily="34" charset="0"/>
            </a:endParaRPr>
          </a:p>
        </p:txBody>
      </p:sp>
      <p:pic>
        <p:nvPicPr>
          <p:cNvPr id="24579" name="Imagen 3">
            <a:extLst>
              <a:ext uri="{FF2B5EF4-FFF2-40B4-BE49-F238E27FC236}">
                <a16:creationId xmlns:a16="http://schemas.microsoft.com/office/drawing/2014/main" id="{153DA1B7-7B04-406B-A76C-6AE3350B4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701" y="0"/>
            <a:ext cx="6083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a:extLst>
              <a:ext uri="{FF2B5EF4-FFF2-40B4-BE49-F238E27FC236}">
                <a16:creationId xmlns:a16="http://schemas.microsoft.com/office/drawing/2014/main" id="{6125A609-CBA9-46F9-9512-B86B2A8A0CCB}"/>
              </a:ext>
            </a:extLst>
          </p:cNvPr>
          <p:cNvSpPr>
            <a:spLocks noGrp="1" noChangeArrowheads="1"/>
          </p:cNvSpPr>
          <p:nvPr>
            <p:ph type="title"/>
          </p:nvPr>
        </p:nvSpPr>
        <p:spPr bwMode="auto">
          <a:xfrm>
            <a:off x="179918" y="273051"/>
            <a:ext cx="5873749"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21. Aparición a fray Agustín y al obispo de Asís.</a:t>
            </a:r>
            <a:br>
              <a:rPr lang="es-ES" altLang="es-ES" sz="3733" b="1">
                <a:latin typeface="Calibri Light" panose="020F0302020204030204" pitchFamily="34" charset="0"/>
                <a:cs typeface="Calibri Light" panose="020F0302020204030204" pitchFamily="34" charset="0"/>
              </a:rPr>
            </a:br>
            <a:r>
              <a:rPr lang="es-ES" altLang="es-ES" sz="2133">
                <a:solidFill>
                  <a:srgbClr val="000000"/>
                </a:solidFill>
                <a:latin typeface="Calibri" panose="020F0502020204030204" pitchFamily="34" charset="0"/>
                <a:cs typeface="Calibri" panose="020F0502020204030204" pitchFamily="34" charset="0"/>
              </a:rPr>
              <a:t>El hermano Agustín que se encontraba a punto de morir y hacía ya tiempo que había perdido el habla, de pronto exclamó ante los hermanos que le oían: «¡Espérame, Padre, espérame, que ya voy contigo!» Pasmados los hermanos, le preguntaron con quién hablaba de forma tan animada; y él contestó: «Pero ¿no veis a nuestro padre Francisco que se dirige al cielo?» Y al momento aquella santa alma, saliendo de la carne, siguió al Padre santísimo.</a:t>
            </a:r>
            <a:br>
              <a:rPr lang="es-ES" altLang="es-ES" sz="2133">
                <a:solidFill>
                  <a:srgbClr val="000000"/>
                </a:solidFill>
                <a:latin typeface="Calibri" panose="020F0502020204030204" pitchFamily="34" charset="0"/>
                <a:cs typeface="Calibri" panose="020F0502020204030204" pitchFamily="34" charset="0"/>
              </a:rPr>
            </a:br>
            <a:r>
              <a:rPr lang="es-ES" altLang="es-ES" sz="2133">
                <a:solidFill>
                  <a:srgbClr val="000000"/>
                </a:solidFill>
                <a:latin typeface="Calibri" panose="020F0502020204030204" pitchFamily="34" charset="0"/>
                <a:cs typeface="Calibri" panose="020F0502020204030204" pitchFamily="34" charset="0"/>
              </a:rPr>
              <a:t>Al obispo de Asís se le apareció Francisco la noche misma de su tránsito y le dijo: «Mira, dejo el mundo y me voy al cielo». Al levantarse a la mañana siguiente, el obispo refirió a los compañeros la visión que había tenido de noche, y vuelto a Asís comprobó con toda certeza, tras una cuidadosa investigación, que a la misma hora en que se le presentó la visión había volado de este mundo el bienaventurado Padre.</a:t>
            </a:r>
            <a:br>
              <a:rPr lang="es-ES" altLang="es-ES" sz="2133">
                <a:solidFill>
                  <a:srgbClr val="000000"/>
                </a:solidFill>
                <a:latin typeface="Times New Roman" panose="02020603050405020304" pitchFamily="18" charset="0"/>
              </a:rPr>
            </a:br>
            <a:endParaRPr lang="es-ES" altLang="es-ES" sz="2133">
              <a:latin typeface="Calibri Light" panose="020F0302020204030204" pitchFamily="34" charset="0"/>
              <a:cs typeface="Calibri Light" panose="020F0302020204030204" pitchFamily="34" charset="0"/>
            </a:endParaRPr>
          </a:p>
        </p:txBody>
      </p:sp>
      <p:pic>
        <p:nvPicPr>
          <p:cNvPr id="25603" name="Imagen 3">
            <a:extLst>
              <a:ext uri="{FF2B5EF4-FFF2-40B4-BE49-F238E27FC236}">
                <a16:creationId xmlns:a16="http://schemas.microsoft.com/office/drawing/2014/main" id="{E0E67F14-7CF1-4172-99F2-81AC390161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8333" y="0"/>
            <a:ext cx="60536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ítulo 1">
            <a:extLst>
              <a:ext uri="{FF2B5EF4-FFF2-40B4-BE49-F238E27FC236}">
                <a16:creationId xmlns:a16="http://schemas.microsoft.com/office/drawing/2014/main" id="{27C8F4EC-F19F-4B6F-99AC-B6DA48A78EE6}"/>
              </a:ext>
            </a:extLst>
          </p:cNvPr>
          <p:cNvSpPr>
            <a:spLocks noGrp="1" noChangeArrowheads="1"/>
          </p:cNvSpPr>
          <p:nvPr>
            <p:ph type="title"/>
          </p:nvPr>
        </p:nvSpPr>
        <p:spPr bwMode="auto">
          <a:xfrm>
            <a:off x="421217" y="273051"/>
            <a:ext cx="5359400"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22. Verificación de las llagas.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Jerónimo, un caballero, dudó de las sagradas llagas, movió los clavos y con sus propias manos tocó las manos, los pies y el costado del Santo en presencia de los hermanos y de otros ciudadanos.</a:t>
            </a:r>
            <a:br>
              <a:rPr lang="es-ES" altLang="es-ES" sz="2667">
                <a:solidFill>
                  <a:srgbClr val="000000"/>
                </a:solidFill>
                <a:latin typeface="Calibri" panose="020F0502020204030204" pitchFamily="34" charset="0"/>
                <a:cs typeface="Calibri" panose="020F0502020204030204" pitchFamily="34" charset="0"/>
              </a:rPr>
            </a:br>
            <a:r>
              <a:rPr lang="es-ES" altLang="es-ES" sz="2667">
                <a:solidFill>
                  <a:srgbClr val="000000"/>
                </a:solidFill>
                <a:latin typeface="Calibri" panose="020F0502020204030204" pitchFamily="34" charset="0"/>
                <a:cs typeface="Calibri" panose="020F0502020204030204" pitchFamily="34" charset="0"/>
              </a:rPr>
              <a:t>Desde entonces se convirtió, entre otros, en un testigo cualificado de esta verdad conocida con tanta certeza, y la confirmó bajo juramento poniendo las manos sobre los libros sagrados.</a:t>
            </a:r>
            <a:br>
              <a:rPr lang="es-ES" altLang="es-ES" sz="1467">
                <a:solidFill>
                  <a:srgbClr val="000000"/>
                </a:solidFill>
                <a:latin typeface="Times New Roman" panose="02020603050405020304" pitchFamily="18" charset="0"/>
              </a:rPr>
            </a:br>
            <a:br>
              <a:rPr lang="es-ES" altLang="es-ES" sz="1467"/>
            </a:br>
            <a:endParaRPr lang="es-ES" altLang="es-ES" sz="3733" b="1">
              <a:latin typeface="Calibri Light" panose="020F0302020204030204" pitchFamily="34" charset="0"/>
              <a:cs typeface="Calibri Light" panose="020F0302020204030204" pitchFamily="34" charset="0"/>
            </a:endParaRPr>
          </a:p>
        </p:txBody>
      </p:sp>
      <p:pic>
        <p:nvPicPr>
          <p:cNvPr id="26627" name="Imagen 3">
            <a:extLst>
              <a:ext uri="{FF2B5EF4-FFF2-40B4-BE49-F238E27FC236}">
                <a16:creationId xmlns:a16="http://schemas.microsoft.com/office/drawing/2014/main" id="{997CE7F3-6C0A-4EEB-A368-18E70D0E0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617431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ítulo 1">
            <a:extLst>
              <a:ext uri="{FF2B5EF4-FFF2-40B4-BE49-F238E27FC236}">
                <a16:creationId xmlns:a16="http://schemas.microsoft.com/office/drawing/2014/main" id="{27E5E8CA-2652-4178-A4D6-4591EFB88C1D}"/>
              </a:ext>
            </a:extLst>
          </p:cNvPr>
          <p:cNvSpPr>
            <a:spLocks noGrp="1" noChangeArrowheads="1"/>
          </p:cNvSpPr>
          <p:nvPr>
            <p:ph type="title"/>
          </p:nvPr>
        </p:nvSpPr>
        <p:spPr bwMode="auto">
          <a:xfrm>
            <a:off x="421217" y="273051"/>
            <a:ext cx="5298016"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23. Llanto de las clarisas.</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Al pasar por la iglesia de San Damián, donde moraba enclaustrada, junto con otras vírgenes, Clara, se detuvieron allí un poco de tiempo y les presentaron a aquellas vírgenes consagradas el sagrado cuerpo, adornado con las llagas, para que lo vieran y lo besaran. Así se cumplió la promesa que había hecho Francisco a Clara de que, antes de morir ella, lo verían tanto ella como sus hermanas para consuelo suyo.</a:t>
            </a:r>
            <a:endParaRPr lang="es-ES" altLang="es-ES" sz="3733">
              <a:latin typeface="Calibri" panose="020F0502020204030204" pitchFamily="34" charset="0"/>
              <a:cs typeface="Calibri" panose="020F0502020204030204" pitchFamily="34" charset="0"/>
            </a:endParaRPr>
          </a:p>
        </p:txBody>
      </p:sp>
      <p:pic>
        <p:nvPicPr>
          <p:cNvPr id="27651" name="Imagen 3">
            <a:extLst>
              <a:ext uri="{FF2B5EF4-FFF2-40B4-BE49-F238E27FC236}">
                <a16:creationId xmlns:a16="http://schemas.microsoft.com/office/drawing/2014/main" id="{ECDF2979-5E01-4361-A4C0-CB2369923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667" y="0"/>
            <a:ext cx="62653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ítulo 1">
            <a:extLst>
              <a:ext uri="{FF2B5EF4-FFF2-40B4-BE49-F238E27FC236}">
                <a16:creationId xmlns:a16="http://schemas.microsoft.com/office/drawing/2014/main" id="{9BF6A799-F9E9-4AFB-8E48-572DE4B1A3E2}"/>
              </a:ext>
            </a:extLst>
          </p:cNvPr>
          <p:cNvSpPr>
            <a:spLocks noGrp="1" noChangeArrowheads="1"/>
          </p:cNvSpPr>
          <p:nvPr>
            <p:ph type="title"/>
          </p:nvPr>
        </p:nvSpPr>
        <p:spPr bwMode="auto">
          <a:xfrm>
            <a:off x="421217" y="273051"/>
            <a:ext cx="5433483"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24. Canonización de san Francisco.</a:t>
            </a:r>
            <a:br>
              <a:rPr lang="es-ES" altLang="es-ES" sz="3733" b="1">
                <a:latin typeface="Calibri Light" panose="020F0302020204030204" pitchFamily="34" charset="0"/>
                <a:cs typeface="Calibri Light" panose="020F0302020204030204" pitchFamily="34" charset="0"/>
              </a:rPr>
            </a:br>
            <a:r>
              <a:rPr lang="es-ES" altLang="es-ES" sz="2667">
                <a:solidFill>
                  <a:srgbClr val="000000"/>
                </a:solidFill>
                <a:latin typeface="Calibri" panose="020F0502020204030204" pitchFamily="34" charset="0"/>
                <a:cs typeface="Calibri" panose="020F0502020204030204" pitchFamily="34" charset="0"/>
              </a:rPr>
              <a:t>Discutidos los milagros y aprobados por todos, teniendo a su favor el unánime consejo y asentimiento de sus hermanos los cardenales y de todos los prelados que entonces se hallaban en la curia, el papa decretó la canonización. Para ello se trasladó personalmente a la ciudad de Asís, y el domingo día 16 de julio del año 1228 de la encarnación del Señor, en medio de unos solemnísimos actos, inscribió al bienaventurado Padre en el catálogo de los santos.</a:t>
            </a:r>
            <a:endParaRPr lang="es-ES" altLang="es-ES" sz="3733">
              <a:latin typeface="Calibri" panose="020F0502020204030204" pitchFamily="34" charset="0"/>
              <a:cs typeface="Calibri" panose="020F0502020204030204" pitchFamily="34" charset="0"/>
            </a:endParaRPr>
          </a:p>
        </p:txBody>
      </p:sp>
      <p:pic>
        <p:nvPicPr>
          <p:cNvPr id="28675" name="Imagen 3">
            <a:extLst>
              <a:ext uri="{FF2B5EF4-FFF2-40B4-BE49-F238E27FC236}">
                <a16:creationId xmlns:a16="http://schemas.microsoft.com/office/drawing/2014/main" id="{4A087CE8-A885-455F-9215-977128F23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6885" y="0"/>
            <a:ext cx="62251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ítulo 1">
            <a:extLst>
              <a:ext uri="{FF2B5EF4-FFF2-40B4-BE49-F238E27FC236}">
                <a16:creationId xmlns:a16="http://schemas.microsoft.com/office/drawing/2014/main" id="{B4FD9179-F6A2-46F2-8E1D-3731C09C35AB}"/>
              </a:ext>
            </a:extLst>
          </p:cNvPr>
          <p:cNvSpPr>
            <a:spLocks noGrp="1" noChangeArrowheads="1"/>
          </p:cNvSpPr>
          <p:nvPr>
            <p:ph type="title"/>
          </p:nvPr>
        </p:nvSpPr>
        <p:spPr bwMode="auto">
          <a:xfrm>
            <a:off x="421217" y="273051"/>
            <a:ext cx="5418667" cy="6123516"/>
          </a:xfrm>
        </p:spPr>
        <p:txBody>
          <a:bodyPr vert="horz" wrap="square" numCol="1" anchor="t" anchorCtr="0" compatLnSpc="1">
            <a:prstTxWarp prst="textNoShape">
              <a:avLst/>
            </a:prstTxWarp>
          </a:bodyPr>
          <a:lstStyle/>
          <a:p>
            <a:r>
              <a:rPr lang="es-ES" altLang="es-ES" sz="3733" b="1">
                <a:latin typeface="Calibri Light" panose="020F0302020204030204" pitchFamily="34" charset="0"/>
                <a:cs typeface="Calibri Light" panose="020F0302020204030204" pitchFamily="34" charset="0"/>
              </a:rPr>
              <a:t>25. Aparición a Gregorio IX.</a:t>
            </a:r>
            <a:br>
              <a:rPr lang="es-ES" altLang="es-ES" sz="3733" b="1">
                <a:latin typeface="Calibri Light" panose="020F0302020204030204" pitchFamily="34" charset="0"/>
                <a:cs typeface="Calibri Light" panose="020F0302020204030204" pitchFamily="34" charset="0"/>
              </a:rPr>
            </a:br>
            <a:r>
              <a:rPr lang="es-ES" altLang="es-ES" sz="2667">
                <a:latin typeface="Calibri" panose="020F0502020204030204" pitchFamily="34" charset="0"/>
                <a:cs typeface="Calibri" panose="020F0502020204030204" pitchFamily="34" charset="0"/>
              </a:rPr>
              <a:t>U</a:t>
            </a:r>
            <a:r>
              <a:rPr lang="es-ES" altLang="es-ES" sz="2667">
                <a:solidFill>
                  <a:srgbClr val="000000"/>
                </a:solidFill>
                <a:latin typeface="Calibri" panose="020F0502020204030204" pitchFamily="34" charset="0"/>
                <a:cs typeface="Calibri" panose="020F0502020204030204" pitchFamily="34" charset="0"/>
              </a:rPr>
              <a:t>na noche se le apareció a Gregorio IX en sueños el bienaventurado Francisco con una cierta severidad en el rostro, y, reprendiéndole por las perplejidades de su corazón, levantó el brazo derecho, le descubrió la llaga del costado y le pidió una copa para recoger en ella la sangre que abundante manaba de su costado. Le ofreció el sumo pontífice en sueños la copa que le pedía, y parecía llenarse hasta el borde de la sangre que brotaba del costado.</a:t>
            </a:r>
            <a:endParaRPr lang="es-ES" altLang="es-ES" sz="2667">
              <a:latin typeface="Calibri" panose="020F0502020204030204" pitchFamily="34" charset="0"/>
              <a:cs typeface="Calibri" panose="020F0502020204030204" pitchFamily="34" charset="0"/>
            </a:endParaRPr>
          </a:p>
        </p:txBody>
      </p:sp>
      <p:pic>
        <p:nvPicPr>
          <p:cNvPr id="29699" name="Imagen 3">
            <a:extLst>
              <a:ext uri="{FF2B5EF4-FFF2-40B4-BE49-F238E27FC236}">
                <a16:creationId xmlns:a16="http://schemas.microsoft.com/office/drawing/2014/main" id="{E60DED0C-3DFC-4259-9970-42882D6B8D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8267" y="0"/>
            <a:ext cx="61637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1">
            <a:extLst>
              <a:ext uri="{FF2B5EF4-FFF2-40B4-BE49-F238E27FC236}">
                <a16:creationId xmlns:a16="http://schemas.microsoft.com/office/drawing/2014/main" id="{CEA49A6C-9985-4AF8-8608-D005B60ACD79}"/>
              </a:ext>
            </a:extLst>
          </p:cNvPr>
          <p:cNvSpPr>
            <a:spLocks noGrp="1" noChangeArrowheads="1"/>
          </p:cNvSpPr>
          <p:nvPr>
            <p:ph type="title"/>
          </p:nvPr>
        </p:nvSpPr>
        <p:spPr bwMode="auto">
          <a:xfrm>
            <a:off x="150285" y="105834"/>
            <a:ext cx="4982633" cy="6290733"/>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26. Curación de Juan de Lérida.</a:t>
            </a:r>
            <a:br>
              <a:rPr lang="es-ES" altLang="es-ES" sz="3733" b="1">
                <a:latin typeface="Calibri Light" panose="020F0302020204030204" pitchFamily="34" charset="0"/>
                <a:cs typeface="Calibri Light" panose="020F0302020204030204" pitchFamily="34" charset="0"/>
              </a:rPr>
            </a:br>
            <a:r>
              <a:rPr lang="es-ES" altLang="es-ES" sz="2400">
                <a:solidFill>
                  <a:srgbClr val="000000"/>
                </a:solidFill>
                <a:latin typeface="Calibri" panose="020F0502020204030204" pitchFamily="34" charset="0"/>
                <a:cs typeface="Calibri" panose="020F0502020204030204" pitchFamily="34" charset="0"/>
              </a:rPr>
              <a:t>En Lérida, un devoto de San Francisco, fue herido de muerte. Mientras estaba postrado invocaba frecuentemente el nombre de Francisco. De pronto un hermano entró por la ventana. </a:t>
            </a:r>
            <a:br>
              <a:rPr lang="es-ES" altLang="es-ES" sz="2400">
                <a:solidFill>
                  <a:srgbClr val="000000"/>
                </a:solidFill>
                <a:latin typeface="Calibri" panose="020F0502020204030204" pitchFamily="34" charset="0"/>
                <a:cs typeface="Calibri" panose="020F0502020204030204" pitchFamily="34" charset="0"/>
              </a:rPr>
            </a:br>
            <a:r>
              <a:rPr lang="es-ES" altLang="es-ES" sz="2400">
                <a:solidFill>
                  <a:srgbClr val="000000"/>
                </a:solidFill>
                <a:latin typeface="Calibri" panose="020F0502020204030204" pitchFamily="34" charset="0"/>
                <a:cs typeface="Calibri" panose="020F0502020204030204" pitchFamily="34" charset="0"/>
              </a:rPr>
              <a:t>Le preguntó el enfermo quién era, y el visitante le contestó que él era Francisco. Al punto se le acercó, le quitó las vendas de las heridas y, según parecía, ungió con un ungüento todas las llagas. Desaparecida la gangrena, restablecida la carne y cicatrizadas las heridas, recobró íntegramente su primitiva salud. Tras esto desapareció el bienaventurado Padre.</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30723" name="Imagen 3">
            <a:extLst>
              <a:ext uri="{FF2B5EF4-FFF2-40B4-BE49-F238E27FC236}">
                <a16:creationId xmlns:a16="http://schemas.microsoft.com/office/drawing/2014/main" id="{0F51EDA7-5DFE-40A8-82C9-0CBFE535F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0"/>
            <a:ext cx="6934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a:extLst>
              <a:ext uri="{FF2B5EF4-FFF2-40B4-BE49-F238E27FC236}">
                <a16:creationId xmlns:a16="http://schemas.microsoft.com/office/drawing/2014/main" id="{FCBFE603-DD1B-4F8A-BEE5-CBF5A1E38692}"/>
              </a:ext>
            </a:extLst>
          </p:cNvPr>
          <p:cNvSpPr>
            <a:spLocks noGrp="1" noChangeArrowheads="1"/>
          </p:cNvSpPr>
          <p:nvPr>
            <p:ph type="title"/>
          </p:nvPr>
        </p:nvSpPr>
        <p:spPr bwMode="auto">
          <a:xfrm>
            <a:off x="256118" y="273051"/>
            <a:ext cx="4921249"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27. Resurrección de una mujer.</a:t>
            </a:r>
            <a:br>
              <a:rPr lang="es-ES" altLang="es-ES" sz="3733" b="1">
                <a:latin typeface="Calibri Light" panose="020F0302020204030204" pitchFamily="34" charset="0"/>
                <a:cs typeface="Calibri Light" panose="020F0302020204030204" pitchFamily="34" charset="0"/>
              </a:rPr>
            </a:br>
            <a:r>
              <a:rPr lang="es-ES" altLang="es-ES" sz="2133">
                <a:solidFill>
                  <a:srgbClr val="000000"/>
                </a:solidFill>
                <a:latin typeface="Calibri" panose="020F0502020204030204" pitchFamily="34" charset="0"/>
                <a:cs typeface="Calibri" panose="020F0502020204030204" pitchFamily="34" charset="0"/>
              </a:rPr>
              <a:t>En la población de Monte Marano, cerca de Benevento, murió una mujer particularmente devota de San Francisco.</a:t>
            </a:r>
            <a:br>
              <a:rPr lang="es-ES" altLang="es-ES" sz="2133">
                <a:solidFill>
                  <a:srgbClr val="000000"/>
                </a:solidFill>
                <a:latin typeface="Calibri" panose="020F0502020204030204" pitchFamily="34" charset="0"/>
                <a:cs typeface="Calibri" panose="020F0502020204030204" pitchFamily="34" charset="0"/>
              </a:rPr>
            </a:br>
            <a:r>
              <a:rPr lang="es-ES" altLang="es-ES" sz="2133">
                <a:solidFill>
                  <a:srgbClr val="000000"/>
                </a:solidFill>
                <a:latin typeface="Calibri" panose="020F0502020204030204" pitchFamily="34" charset="0"/>
                <a:cs typeface="Calibri" panose="020F0502020204030204" pitchFamily="34" charset="0"/>
              </a:rPr>
              <a:t>Durante la noche, reunido el clero para celebrar las exequias y hacer vela cantando salmos, de repente, a la vista de todos, se levantó del túmulo la mujer y llamó a un sacerdote de los presentes y le dijo: «Quiero confesarme, padre; oye mi pecado. Ya muerta, iba a ser encerrada en una cárcel tenebrosa, porque no me había confesado todavía de un pecado que te voy a descubrir. Pero rogó por mí San Francisco, a quien serví con devoción durante mi vida, y se me ha concedido volver ahora al cuerpo, para que, revelando aquel pecado, merezca la vida eterna. Y una vez que confiese mi pecado, en presencia de todos vosotros marcharé al descanso prometido».</a:t>
            </a: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31747" name="Imagen 3">
            <a:extLst>
              <a:ext uri="{FF2B5EF4-FFF2-40B4-BE49-F238E27FC236}">
                <a16:creationId xmlns:a16="http://schemas.microsoft.com/office/drawing/2014/main" id="{FAA9116D-A7B0-4862-9A52-7059670D3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0"/>
            <a:ext cx="688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ítulo 1">
            <a:extLst>
              <a:ext uri="{FF2B5EF4-FFF2-40B4-BE49-F238E27FC236}">
                <a16:creationId xmlns:a16="http://schemas.microsoft.com/office/drawing/2014/main" id="{05CDB15F-7051-499D-87DF-5748C80B9368}"/>
              </a:ext>
            </a:extLst>
          </p:cNvPr>
          <p:cNvSpPr>
            <a:spLocks noGrp="1" noChangeArrowheads="1"/>
          </p:cNvSpPr>
          <p:nvPr>
            <p:ph type="title"/>
          </p:nvPr>
        </p:nvSpPr>
        <p:spPr bwMode="auto">
          <a:xfrm>
            <a:off x="256117" y="273051"/>
            <a:ext cx="4950883" cy="6123516"/>
          </a:xfrm>
        </p:spPr>
        <p:txBody>
          <a:bodyPr vert="horz" wrap="square" numCol="1" anchor="t" anchorCtr="0" compatLnSpc="1">
            <a:prstTxWarp prst="textNoShape">
              <a:avLst/>
            </a:prstTxWarp>
            <a:normAutofit fontScale="90000"/>
          </a:bodyPr>
          <a:lstStyle/>
          <a:p>
            <a:r>
              <a:rPr lang="es-ES" altLang="es-ES" sz="3733" b="1">
                <a:latin typeface="Calibri Light" panose="020F0302020204030204" pitchFamily="34" charset="0"/>
                <a:cs typeface="Calibri Light" panose="020F0302020204030204" pitchFamily="34" charset="0"/>
              </a:rPr>
              <a:t>28. Liberación del hereje Pedro.</a:t>
            </a:r>
            <a:br>
              <a:rPr lang="es-ES" altLang="es-ES" sz="3733" b="1">
                <a:latin typeface="Calibri Light" panose="020F0302020204030204" pitchFamily="34" charset="0"/>
                <a:cs typeface="Calibri Light" panose="020F0302020204030204" pitchFamily="34" charset="0"/>
              </a:rPr>
            </a:br>
            <a:r>
              <a:rPr lang="es-ES" altLang="es-ES" sz="2133">
                <a:solidFill>
                  <a:srgbClr val="000000"/>
                </a:solidFill>
                <a:latin typeface="Calibri" panose="020F0502020204030204" pitchFamily="34" charset="0"/>
                <a:cs typeface="Calibri" panose="020F0502020204030204" pitchFamily="34" charset="0"/>
              </a:rPr>
              <a:t>Un hombre llamado Pedro, de la ciudad de Alife, fue acusado de hereje y se puso a orar a San Francisco. Este compadecido, descendió hacia el crepúsculo a la cárcel y  le mandó que se levantase rápidamente, a la presencia del santo varón se desprendían rotas las cadenas de sus pies y que, saltando los clavos, se abrían las puertas de la cárcel, ofreciéndosele franco el camino de la libertad. Pero, libre ya y estupefacto, no acertaba a huir, y gritaba a la puerta, infundiendo el pavor entre todos los custodios.</a:t>
            </a:r>
            <a:br>
              <a:rPr lang="es-ES" altLang="es-ES" sz="2133">
                <a:solidFill>
                  <a:srgbClr val="000000"/>
                </a:solidFill>
                <a:latin typeface="Calibri" panose="020F0502020204030204" pitchFamily="34" charset="0"/>
                <a:cs typeface="Calibri" panose="020F0502020204030204" pitchFamily="34" charset="0"/>
              </a:rPr>
            </a:br>
            <a:r>
              <a:rPr lang="es-ES" altLang="es-ES" sz="2133">
                <a:solidFill>
                  <a:srgbClr val="000000"/>
                </a:solidFill>
                <a:latin typeface="Calibri" panose="020F0502020204030204" pitchFamily="34" charset="0"/>
                <a:cs typeface="Calibri" panose="020F0502020204030204" pitchFamily="34" charset="0"/>
              </a:rPr>
              <a:t>Estos anunciaron al obispo que el preso se hallaba libre de las cadenas; y, después de cerciorarse del asunto, acudió devotamente a la cárcel y reconoció abiertamente el poder de Dios, y allí adoró al Señor.</a:t>
            </a:r>
            <a:br>
              <a:rPr lang="es-ES" altLang="es-ES" sz="1867">
                <a:solidFill>
                  <a:srgbClr val="000000"/>
                </a:solidFill>
                <a:latin typeface="Calibri" panose="020F0502020204030204" pitchFamily="34" charset="0"/>
                <a:cs typeface="Calibri" panose="020F0502020204030204" pitchFamily="34" charset="0"/>
              </a:rPr>
            </a:br>
            <a:br>
              <a:rPr lang="es-ES" altLang="es-ES" sz="1467">
                <a:solidFill>
                  <a:srgbClr val="000000"/>
                </a:solidFill>
                <a:latin typeface="Times New Roman" panose="02020603050405020304" pitchFamily="18" charset="0"/>
              </a:rPr>
            </a:br>
            <a:endParaRPr lang="es-ES" altLang="es-ES" sz="3733" b="1">
              <a:latin typeface="Calibri Light" panose="020F0302020204030204" pitchFamily="34" charset="0"/>
              <a:cs typeface="Calibri Light" panose="020F0302020204030204" pitchFamily="34" charset="0"/>
            </a:endParaRPr>
          </a:p>
        </p:txBody>
      </p:sp>
      <p:pic>
        <p:nvPicPr>
          <p:cNvPr id="32771" name="Imagen 3">
            <a:extLst>
              <a:ext uri="{FF2B5EF4-FFF2-40B4-BE49-F238E27FC236}">
                <a16:creationId xmlns:a16="http://schemas.microsoft.com/office/drawing/2014/main" id="{DE79975A-1C95-4969-B9DF-09B655F2F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9320D5-A94C-41DE-A654-FC0D59317647}"/>
              </a:ext>
            </a:extLst>
          </p:cNvPr>
          <p:cNvSpPr>
            <a:spLocks noGrp="1"/>
          </p:cNvSpPr>
          <p:nvPr>
            <p:ph type="title"/>
          </p:nvPr>
        </p:nvSpPr>
        <p:spPr/>
        <p:txBody>
          <a:bodyPr>
            <a:normAutofit fontScale="90000"/>
          </a:bodyPr>
          <a:lstStyle/>
          <a:p>
            <a:pPr algn="ctr"/>
            <a:r>
              <a:rPr lang="es-ES" b="0" i="0" dirty="0">
                <a:solidFill>
                  <a:srgbClr val="000000"/>
                </a:solidFill>
                <a:effectLst/>
                <a:latin typeface="Roboto"/>
              </a:rPr>
              <a:t>Iglesia Superior. </a:t>
            </a:r>
            <a:br>
              <a:rPr lang="es-ES" b="0" i="0" dirty="0">
                <a:solidFill>
                  <a:srgbClr val="000000"/>
                </a:solidFill>
                <a:effectLst/>
                <a:latin typeface="Roboto"/>
              </a:rPr>
            </a:br>
            <a:r>
              <a:rPr lang="es-ES" b="0" i="0" dirty="0">
                <a:solidFill>
                  <a:srgbClr val="000000"/>
                </a:solidFill>
                <a:effectLst/>
                <a:latin typeface="Roboto"/>
              </a:rPr>
              <a:t>Escenas del Nuevo Testamento. GIOTTO</a:t>
            </a:r>
            <a:endParaRPr lang="es-ES" dirty="0"/>
          </a:p>
        </p:txBody>
      </p:sp>
      <p:sp>
        <p:nvSpPr>
          <p:cNvPr id="3" name="Marcador de texto 2">
            <a:extLst>
              <a:ext uri="{FF2B5EF4-FFF2-40B4-BE49-F238E27FC236}">
                <a16:creationId xmlns:a16="http://schemas.microsoft.com/office/drawing/2014/main" id="{564E4DA0-322E-430D-9C03-4A47351F0F93}"/>
              </a:ext>
            </a:extLst>
          </p:cNvPr>
          <p:cNvSpPr>
            <a:spLocks noGrp="1"/>
          </p:cNvSpPr>
          <p:nvPr>
            <p:ph type="body"/>
          </p:nvPr>
        </p:nvSpPr>
        <p:spPr/>
        <p:txBody>
          <a:bodyPr/>
          <a:lstStyle/>
          <a:p>
            <a:r>
              <a:rPr lang="es-ES" b="0" i="0" dirty="0">
                <a:solidFill>
                  <a:srgbClr val="000000"/>
                </a:solidFill>
                <a:effectLst/>
                <a:latin typeface="Roboto"/>
              </a:rPr>
              <a:t>En el muro sur de la nave y en el muro de entrada están pintados episodios del Nuevo Testamento sobre la Leyenda de San Francisco que ocupa la parte inferior del muro. </a:t>
            </a:r>
          </a:p>
          <a:p>
            <a:r>
              <a:rPr lang="es-ES" b="0" i="0" dirty="0">
                <a:solidFill>
                  <a:srgbClr val="000000"/>
                </a:solidFill>
                <a:effectLst/>
                <a:latin typeface="Roboto"/>
              </a:rPr>
              <a:t>Algunas de estas escenas se atribuyen a Giotto. </a:t>
            </a:r>
          </a:p>
          <a:p>
            <a:r>
              <a:rPr lang="es-ES" b="0" i="0" dirty="0">
                <a:solidFill>
                  <a:srgbClr val="000000"/>
                </a:solidFill>
                <a:effectLst/>
                <a:latin typeface="Roboto"/>
              </a:rPr>
              <a:t>Sin embargo, muchos estudiosos rechazan esta atribución. </a:t>
            </a:r>
            <a:br>
              <a:rPr lang="en-US" dirty="0"/>
            </a:br>
            <a:endParaRPr lang="es-ES" dirty="0"/>
          </a:p>
        </p:txBody>
      </p:sp>
    </p:spTree>
    <p:extLst>
      <p:ext uri="{BB962C8B-B14F-4D97-AF65-F5344CB8AC3E}">
        <p14:creationId xmlns:p14="http://schemas.microsoft.com/office/powerpoint/2010/main" val="17648947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1290s. Giotto. Pentecostés. Iglesia Superior, San Francisco de Asís.</a:t>
            </a:r>
          </a:p>
        </p:txBody>
      </p:sp>
      <p:pic>
        <p:nvPicPr>
          <p:cNvPr id="4" name="Imagen 3">
            <a:extLst>
              <a:ext uri="{FF2B5EF4-FFF2-40B4-BE49-F238E27FC236}">
                <a16:creationId xmlns:a16="http://schemas.microsoft.com/office/drawing/2014/main" id="{A3B732C8-33CF-4782-881F-FE8FBEE5F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0384" y="0"/>
            <a:ext cx="4791616" cy="6858000"/>
          </a:xfrm>
          <a:prstGeom prst="rect">
            <a:avLst/>
          </a:prstGeom>
        </p:spPr>
      </p:pic>
    </p:spTree>
    <p:extLst>
      <p:ext uri="{BB962C8B-B14F-4D97-AF65-F5344CB8AC3E}">
        <p14:creationId xmlns:p14="http://schemas.microsoft.com/office/powerpoint/2010/main" val="31969107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6276108" cy="6298911"/>
          </a:xfrm>
        </p:spPr>
        <p:txBody>
          <a:bodyPr anchor="t">
            <a:normAutofit/>
          </a:bodyPr>
          <a:lstStyle/>
          <a:p>
            <a:r>
              <a:rPr lang="es-ES" sz="2800" dirty="0"/>
              <a:t>1290s. Giotto. Ascensión de Cristo. Iglesia Superior, San Francisco de Asís.</a:t>
            </a:r>
          </a:p>
        </p:txBody>
      </p:sp>
      <p:pic>
        <p:nvPicPr>
          <p:cNvPr id="4" name="Imagen 3">
            <a:extLst>
              <a:ext uri="{FF2B5EF4-FFF2-40B4-BE49-F238E27FC236}">
                <a16:creationId xmlns:a16="http://schemas.microsoft.com/office/drawing/2014/main" id="{E170C3F7-8E35-4B6F-BEC5-4F5004CF14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55" y="-22946"/>
            <a:ext cx="4862945" cy="6923618"/>
          </a:xfrm>
          <a:prstGeom prst="rect">
            <a:avLst/>
          </a:prstGeom>
        </p:spPr>
      </p:pic>
    </p:spTree>
    <p:extLst>
      <p:ext uri="{BB962C8B-B14F-4D97-AF65-F5344CB8AC3E}">
        <p14:creationId xmlns:p14="http://schemas.microsoft.com/office/powerpoint/2010/main" val="172281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1290s. Giotto. Lamentación. Iglesia Superior, San Francisco de Asís.</a:t>
            </a:r>
          </a:p>
        </p:txBody>
      </p:sp>
      <p:pic>
        <p:nvPicPr>
          <p:cNvPr id="4" name="Imagen 3">
            <a:extLst>
              <a:ext uri="{FF2B5EF4-FFF2-40B4-BE49-F238E27FC236}">
                <a16:creationId xmlns:a16="http://schemas.microsoft.com/office/drawing/2014/main" id="{5BAA4594-664C-49D7-B62F-672453E9C1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9826" y="0"/>
            <a:ext cx="5632174" cy="6858000"/>
          </a:xfrm>
          <a:prstGeom prst="rect">
            <a:avLst/>
          </a:prstGeom>
        </p:spPr>
      </p:pic>
    </p:spTree>
    <p:extLst>
      <p:ext uri="{BB962C8B-B14F-4D97-AF65-F5344CB8AC3E}">
        <p14:creationId xmlns:p14="http://schemas.microsoft.com/office/powerpoint/2010/main" val="2842109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1290s. Giotto. San Pablo. Iglesia Superior, San Francisco de Asís.</a:t>
            </a:r>
          </a:p>
        </p:txBody>
      </p:sp>
      <p:pic>
        <p:nvPicPr>
          <p:cNvPr id="4" name="Imagen 3">
            <a:extLst>
              <a:ext uri="{FF2B5EF4-FFF2-40B4-BE49-F238E27FC236}">
                <a16:creationId xmlns:a16="http://schemas.microsoft.com/office/drawing/2014/main" id="{750CBE06-6037-48DF-8CAC-76A1730F42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4940" y="0"/>
            <a:ext cx="6957060" cy="6858000"/>
          </a:xfrm>
          <a:prstGeom prst="rect">
            <a:avLst/>
          </a:prstGeom>
        </p:spPr>
      </p:pic>
    </p:spTree>
    <p:extLst>
      <p:ext uri="{BB962C8B-B14F-4D97-AF65-F5344CB8AC3E}">
        <p14:creationId xmlns:p14="http://schemas.microsoft.com/office/powerpoint/2010/main" val="41440872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r>
              <a:rPr lang="es-ES" sz="2800" dirty="0"/>
              <a:t>1290s. Giotto. San Pedro. Iglesia Superior, San Francisco de Asís.</a:t>
            </a:r>
          </a:p>
        </p:txBody>
      </p:sp>
      <p:pic>
        <p:nvPicPr>
          <p:cNvPr id="4" name="Imagen 3">
            <a:extLst>
              <a:ext uri="{FF2B5EF4-FFF2-40B4-BE49-F238E27FC236}">
                <a16:creationId xmlns:a16="http://schemas.microsoft.com/office/drawing/2014/main" id="{BC16EF41-71E7-43F4-ADD3-E56BD552E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320" y="0"/>
            <a:ext cx="6964680" cy="6858000"/>
          </a:xfrm>
          <a:prstGeom prst="rect">
            <a:avLst/>
          </a:prstGeom>
        </p:spPr>
      </p:pic>
    </p:spTree>
    <p:extLst>
      <p:ext uri="{BB962C8B-B14F-4D97-AF65-F5344CB8AC3E}">
        <p14:creationId xmlns:p14="http://schemas.microsoft.com/office/powerpoint/2010/main" val="26750235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endParaRPr lang="es-ES" sz="2800" dirty="0"/>
          </a:p>
        </p:txBody>
      </p:sp>
    </p:spTree>
    <p:extLst>
      <p:ext uri="{BB962C8B-B14F-4D97-AF65-F5344CB8AC3E}">
        <p14:creationId xmlns:p14="http://schemas.microsoft.com/office/powerpoint/2010/main" val="803828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2437C-F4C0-40D7-B975-F707ED39652C}"/>
              </a:ext>
            </a:extLst>
          </p:cNvPr>
          <p:cNvSpPr>
            <a:spLocks noGrp="1"/>
          </p:cNvSpPr>
          <p:nvPr>
            <p:ph type="title"/>
          </p:nvPr>
        </p:nvSpPr>
        <p:spPr>
          <a:xfrm>
            <a:off x="526474" y="365125"/>
            <a:ext cx="2895600" cy="6298911"/>
          </a:xfrm>
        </p:spPr>
        <p:txBody>
          <a:bodyPr anchor="t">
            <a:normAutofit/>
          </a:bodyPr>
          <a:lstStyle/>
          <a:p>
            <a:endParaRPr lang="es-ES" sz="2800" dirty="0"/>
          </a:p>
        </p:txBody>
      </p:sp>
    </p:spTree>
    <p:extLst>
      <p:ext uri="{BB962C8B-B14F-4D97-AF65-F5344CB8AC3E}">
        <p14:creationId xmlns:p14="http://schemas.microsoft.com/office/powerpoint/2010/main" val="2254704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4931</Words>
  <Application>Microsoft Office PowerPoint</Application>
  <PresentationFormat>Panorámica</PresentationFormat>
  <Paragraphs>103</Paragraphs>
  <Slides>71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71</vt:i4>
      </vt:variant>
    </vt:vector>
  </HeadingPairs>
  <TitlesOfParts>
    <vt:vector size="77" baseType="lpstr">
      <vt:lpstr>Arial</vt:lpstr>
      <vt:lpstr>Calibri</vt:lpstr>
      <vt:lpstr>Calibri Light</vt:lpstr>
      <vt:lpstr>Roboto</vt:lpstr>
      <vt:lpstr>Times New Roman</vt:lpstr>
      <vt:lpstr>Tema de Office</vt:lpstr>
      <vt:lpstr>Giotto. Iglesia de San Francisco de Asís</vt:lpstr>
      <vt:lpstr>Frescos en la Iglesia Inferior de GIOTTO</vt:lpstr>
      <vt:lpstr>Frescos en el techo del crucero norte de la Iglesia Inferior de GIOTTO</vt:lpstr>
      <vt:lpstr>1315 - 1320. Giotto. Iglesia baja, San Francisco de Asís.</vt:lpstr>
      <vt:lpstr>1315 - 1320. Giotto. Visitación. Iglesia baja, San Francisco de Asís.</vt:lpstr>
      <vt:lpstr>1315 - 1320. Giotto. Natividad. Iglesia baja, San Francisco de Asís.</vt:lpstr>
      <vt:lpstr>1315 - 1320. Giotto. Adoración de los Magos. Iglesia baja, San Francisco de Asís.</vt:lpstr>
      <vt:lpstr>1315 - 1320. Giotto. Huida a Egipto. Iglesia baja, San Francisco de Asís.</vt:lpstr>
      <vt:lpstr>1315 - 1320. Giotto. Masacre de los Inocentes. Iglesia baja, San Francisco de Asís.</vt:lpstr>
      <vt:lpstr>1315 - 1320. Giotto. Retorno a Jerusalem. Iglesia baja, San Francisco de Asís.</vt:lpstr>
      <vt:lpstr>1315 - 1320. Giotto. Presentación en el Templo. Iglesia baja, San Francisco de Asís.</vt:lpstr>
      <vt:lpstr>1315 - 1320. Giotto. Cristo entre los doctores. Iglesia baja, San Francisco de Asís.</vt:lpstr>
      <vt:lpstr>1315 - 1320. Giotto. Crucifixión. Iglesia baja, San Francisco de Asís.</vt:lpstr>
      <vt:lpstr>1315 - 1320. Giotto. Muerte del niño en Sessa. Iglesia baja, San Francisco de Asís.</vt:lpstr>
      <vt:lpstr>1315 - 1320. Giotto. Resurrección del niño en Sessa. Iglesia baja, San Francisco de Asís.</vt:lpstr>
      <vt:lpstr>1315 - 1320. Giotto. San Francisco y la muerte. Iglesia baja, San Francisco de Asís.</vt:lpstr>
      <vt:lpstr>Frescos en la bóveda del crucero de la Iglesia Inferior de GIOTTO</vt:lpstr>
      <vt:lpstr>1320. Giotto. Alegorías franciscanas. Iglesia baja, San Francisco de Asís.</vt:lpstr>
      <vt:lpstr>1320. Giotto. Alegorías franciscanas. Apoteosis de San Francisco. Iglesia baja, San Francisco de Asís.</vt:lpstr>
      <vt:lpstr>1320. Giotto. Alegorías franciscanas. Castidad. Iglesia baja, San Francisco de Asís.</vt:lpstr>
      <vt:lpstr>1320. Giotto. Alegorías franciscanas. La pobreza. Iglesia baja, San Francisco de Asís.</vt:lpstr>
      <vt:lpstr>1320. Giotto. Alegorías franciscanas. Obediencia. Iglesia baja, San Francisco de Asís.</vt:lpstr>
      <vt:lpstr>1320. Giotto. Alegorías franciscanas. Cristo. Iglesia baja, San Francisco de Asís.</vt:lpstr>
      <vt:lpstr>1320. Giotto. Alegorías franciscanas. Caballos del Apocalipsis</vt:lpstr>
      <vt:lpstr>Frescos en la Capilla Magdalena de la Iglesia Inferior de GIOTTO</vt:lpstr>
      <vt:lpstr>1320s. Giotto. Magdalena y el cardenal Pontano. Capilla Magdalena. Iglesia baja, San Francisco de Asís.</vt:lpstr>
      <vt:lpstr>1320s. Giotto. Magdalena y el Ermitaño. Capilla Magdalena. Iglesia baja, San Francisco de Asís.</vt:lpstr>
      <vt:lpstr>1320s. Giotto. Resurrección de Lázaro. Capilla Magdalena. Iglesia baja, San Francisco de Asís.</vt:lpstr>
      <vt:lpstr>1320s. Giotto. Noli me tangere. Capilla Magdalena. Iglesia baja, San Francisco de Asís.</vt:lpstr>
      <vt:lpstr>1320s. Giotto. Magdalena Hablando con los ángeles. Capilla Magdalena. Iglesia baja, San Francisco de Asís.</vt:lpstr>
      <vt:lpstr>1320s. Giotto. Viaje de Magdalena a Marsella. Capilla Magdalena. Iglesia baja, San Francisco de Asís.</vt:lpstr>
      <vt:lpstr>Frescos en la iglesia superior. GIOTTO</vt:lpstr>
      <vt:lpstr>Iglesia Superior.  Leyenda de San Francisco. GIOTTO</vt:lpstr>
      <vt:lpstr>Presentación de PowerPoint</vt:lpstr>
      <vt:lpstr>Presentación de PowerPoint</vt:lpstr>
      <vt:lpstr>1. El homenaje de un hombre sencillo. Un hombre muy simple de Asís, inspirado, al parecer, por el mismo Dios, si alguna vez se encontraba con Francisco por la ciudad, se quitaba la capa y la extendía a sus pies, asegurando que éste era digno de toda reverencia, por cuanto en un futuro próximo realizaría grandes proezas y llegaría a ser honrado por todos los fieles.</vt:lpstr>
      <vt:lpstr>2. La donación de la capa. Una vez cuando iba adornado con preciosos vestidos, le salió al encuentro un caballero noble, pero pobre y mal vestido. A la vista de aquella pobreza, se sintió conmovido su compasivo corazón, y, despojándose inmediatamente de sus atavíos, vistió con ellos al pobre, cumpliendo así, a la vez, una doble obra de misericordia: cubrir la vergüenza de un noble caballero y remediar la necesidad de un pobre.</vt:lpstr>
      <vt:lpstr>3. El sueño del palacio lleno de armas. Cuando Francisco estaba sumergido en profundo sueño, la clemencia divina le mostró un precioso y grande palacio, en que se podían apreciar toda clase de armas militares, marcadas con la señal de la cruz de Cristo, dándosele a entender con ello que la misericordia ejercitada, por amor al gran Rey, con aquel pobre caballero sería galardonada con una recompensa incomparable. Y como Francisco preguntara para quién sería el palacio con aquellas armas, una voz de lo alto le aseguró que estaba reservado para él y sus caballeros.</vt:lpstr>
      <vt:lpstr>4. La oración ante el crucifijo de San Damián. Al pasear junto a la iglesia de San Damián, que amenazaba ruina, entró en ella a hacer oración. Fijó sus ojos, arrasados en lágrimas, en la cruz del Señor, y he aquí que oyó con sus oídos corporales una voz procedente de la misma cruz que le dijo tres veces: «¡Francisco, vete y repara mi casa, que, como ves, está a punto de arruinarse toda ella!»  Francisco se dispone a obedecer, y concentra todo su esfuerzo en la decisión de reparar materialmente la iglesia, aunque la voz divina se refería principalmente a la reparación de la Iglesia que Cristo adquirió con su sangre.</vt:lpstr>
      <vt:lpstr>5. La renuncia de los bienes. Francisco, llegando a la presencia del obispo, se despoja de todos sus vestidos y se los devuelve al padre. Se quita hasta los calzones y se presenta ante todos totalmente desnudo, diciendo al mismo tiempo a su padre: «Hasta el presente te he llamado padre en la tierra, pero de aquí en adelante puedo decir con absoluta confianza: Padre nuestro, que estás en los cielos, en quien he depositado todo mi tesoro y toda la seguridad de mi esperanza». Al contemplar esta escena el obispo, admirado del extraordinario fervor del siervo de Dios, se levantó al instante y llorando lo acogió entre sus brazos y lo cubrió con el manto que él mismo vestía. </vt:lpstr>
      <vt:lpstr>6. El sueño de Inocencio III. El papa Inocencio una visión celestial. Refirió haber visto en sueños cómo estaba a punto de derrumbarse la basílica lateranense y que un hombre pobrecito, de pequeña estatura y de aspecto despreciable, la sostenía arrimando sus hombros a fin de que no viniese a tierra.  Y exclamó: «Éste es, en verdad, el hombre que con sus obras y su doctrina sostendrá a la Iglesia de Cristo».</vt:lpstr>
      <vt:lpstr>7. Aprobación de la regla por Inocencio III. Inocencio accedió en todo a la petición de Francisco. Le otorgó todo lo que le había pedido y le prometió que le concedería todavía mucho más.  Aprobó la Regla, concedió al siervo de Dios y a todos los hermanos laicos que le acompañaban la facultad de predicar la penitencia y ordenó que se les hiciera la tonsura para que libremente pudieran predicar la palabra de Dios.</vt:lpstr>
      <vt:lpstr>8. Visión del carro de fuego.  Una noche penetró por la puerta de la casucha de los hermanos un carro de fuego de admirable resplandor que dio tres vueltas a lo largo de la estancia; sobre el mismo carro se alzaba un globo luminoso, que, ostentando el aspecto del sol, iluminaba la oscuridad de la noche.</vt:lpstr>
      <vt:lpstr>9. Visión de los tronos celestes. Fray Pacífico estaba orando con san Francisco en una iglesia abandonada de Bovara, fue arrebatado en éxtasis, y vio en el cielo muchos tronos, y entre ellos uno más relevante, adornado con piedras preciosas y todo resplandeciente de gloria.  En esto oyó una voz que le decía: «Este trono perteneció a uno de los ángeles caídos, y ahora está reservado para el humilde Francisco».</vt:lpstr>
      <vt:lpstr>10. Expulsión de los demonios de Arezzo. Francisco llegó a Arezzo cuando toda la ciudad se hallaba agitada por unas luchas internas.  Alojado en el suburbio, vio sobre la ciudad unos demonios.  Con el fin de ahuyentar aquellas insidiosas potestades aéreas, envió delante de sí, como mensajero, al hermano Silvestre diciéndole: «Marcha a las puertas de la ciudad y, de parte de Dios omnipotente, manda a los demonios, por santa obediencia, que salgan inmediatamente de allí». Silvestre llegó a la puerta de la ciudad y se puso a gritar con voz potente: «¡De parte de Dios omnipotente y por mandato de su siervo Francisco, marchaos lejos de aquí, demonios todos!» </vt:lpstr>
      <vt:lpstr>11. Prueba del fuego ante el Sultán. Francisco le hizo esta proposición al Sultán: «Si en tu nombre y en el de tu pueblo me quieres prometer que os convertiréis al culto de Cristo si salgo ileso del fuego, entraré yo solo a la hoguera. Si el fuego me consume, impútese a mis pecados; pero, si me protege el poder divino, reconoceréis a Cristo, fuerza y sabiduría de Dios, verdadero Dios y Señor, salvador de todos los hombres».</vt:lpstr>
      <vt:lpstr>12. Éxtasis de San Francisco.  Una vez lo vieron orar de noche, con los brazos extendidos en forma de cruz, mientras todo su cuerpo se elevaba sobre la tierra y quedaba envuelto en una nubecilla luminosa, como si el admirable resplandor que rodeaba su cuerpo fuera una prueba de la maravillosa luz de que estaba iluminada su alma.</vt:lpstr>
      <vt:lpstr>13. Belen de Greccio. El caballero, Juan de Greccio, había abandonado la milicia terrena y profesaba al varón de Dios una entrañable amistad. Aseguró este caballero haber visto dormido en el pesebre a un niño extraordinariamente hermoso, al que, estrechando entre sus brazos el bienaventurado padre Francisco, parecía querer despertarlo del sueño.</vt:lpstr>
      <vt:lpstr>14. Milagro de la fuente. Francisco quiso trasladarse al eremitorio del monte Alverna para dedicarse a la contemplación; se hizo llevar en el asnillo de un pobre campesin que subía a la montaña siguiendo al siervo de Cristo se sintió desfallecer por una sed abrasadora.  En esto comenzó a gritar insistentemente detrás del Santo: «¡Eh, que me muero de sed, me muero si inmediatamente no tomo para refrigerio algo de beber!» Francsico no cesó de orar hasta que comprendió haber sido escuchado. Acabada la oración, dijo al hombre: «Corre a aquella roca y encontrarás allí agua viva, que Cristo en este momento ha sacado misericordiosamente de la piedra para que bebas». </vt:lpstr>
      <vt:lpstr>15. Predicación a las aves. Acercándose a Bevagna, llegó a un lugar donde se había reunido una gran multitud de aves de toda especie. Al verlas el santo de Dios, corrió presuroso a aquel sitio y saludó a las aves como si estuvieran dotadas de razón. Todas se le quedaron en actitud expectante, con los ojos fijos en él, de modo que las que se habían posado sobre los árboles, inclinando sus cabecitas, lo miraban de un modo insólito al verlo aproximarse hacia ellas. Y, dirigiéndose a las aves, las exhortó encarecidamente a escuchar la palabra de Dios, y les dijo: «Mis hermanas avecillas, mucho debéis alabar a vuestro Creador, que os ha revestido de plumas y os ha dado alas para volar, os ha otorgado el aire puro y os sustenta y gobierna, sin preocupación alguna de vuestra parte».</vt:lpstr>
      <vt:lpstr>16. Muerte del caballero de Celano. En Celano un devoto caballero le invitó insistentemente a quedarse a comer con él. Francisco le dijo: “Confiesa en seguida tus pecados con espíritu de sincero arrepentimiento y que en tu conciencia no quede nada que haya de manifestarse en una buena confesión. Hoy mismo te recompensará el Señor la obra de haber acogido con tanta devoción a sus pobres”. El caballero hizo una sincera confesión de todos sus pecados. Apenas habían comenzado a comer, cuando el dueño de la casa, con una muerte repentina, exhaló su espíritu, según le había anunciado el varón de Dios. </vt:lpstr>
      <vt:lpstr>17. Predicación ante Honorio III. Francisco debía predicar en presencia del papa Honorio III y de los cardenales por indicación del obispo ostiense, el cardenal Hugolino. Francisco aprendió de memoria un discurso cuidadosamente compuesto. Pero, cuando se puso en medio de ellos se olvidó de cuanto llevaba aprendido, que no acertaba a decir palabra alguna. Confesó el Santo con verdadera humildad lo que le había sucedido, y, recogiéndose en su interior, invocó la gracia del Espíritu Santo. De pronto comenzó a hablar con afluencia de palabras tan eficaces y a mover a compunción con fuerza tan poderosa las almas de aquellos ilustres personajes, que se hizo patente que no era él el que hablaba, sino el Espíritu del Señor.</vt:lpstr>
      <vt:lpstr>18. Aparición al capítulo de Arles. San Antonio predicaba a los hermanos en el capítulo de Arlés acerca del título de la cruz: «Jesús Nazareno, Rey de los judíos». Un hermano de probada virtud llamado Monaldo miró -por inspiración divina- hacia la puerta de la sala del capítulo, y vio con sus ojos corporales al bienaventurado Francisco, que, elevado en el aire y con las manos extendidas en forma de cruz, bendecía a sus hermanos.</vt:lpstr>
      <vt:lpstr>19. Impresión de las llagas. Una mañana de un día próximo a la fiesta de la Exaltación de la Santa Cruz, que se festeja el 14 de septiembre, mientras oraba en uno de los flancos del monte, vio bajar de lo más alto del cielo a un serafín que tenía seis alas tan ígneas como resplandecientes, y apareció entonces entre las alas la efigie de un hombre crucificado, cuyas manos y pies estaban extendidos a modo de cruz y clavados a ella. Dos alas se alzaban sobre la cabeza, dos se extendían para volar y las otras dos restantes cubrían todo su cuerpo.</vt:lpstr>
      <vt:lpstr>20. Muerte de san Francisco. Cuando murió uno de sus hermanos y discípulos, Jacobo de Asís, vio cómo aquella dichosa alma subía derecha al cielo en forma de una estrella muy refulgente, transportada por una blanca nubecilla sobre muchas aguas. Brillaba extraordinariamente, con la blancura de una sublime santidad, y aparecía colmada a raudales de sabiduría y gracia celestiales, por las que mereció el santo varón penetrar en la región de la luz y de la paz, donde descansa eternamente con Cristo.</vt:lpstr>
      <vt:lpstr>21. Aparición a fray Agustín y al obispo de Asís. El hermano Agustín que se encontraba a punto de morir y hacía ya tiempo que había perdido el habla, de pronto exclamó ante los hermanos que le oían: «¡Espérame, Padre, espérame, que ya voy contigo!» Pasmados los hermanos, le preguntaron con quién hablaba de forma tan animada; y él contestó: «Pero ¿no veis a nuestro padre Francisco que se dirige al cielo?» Y al momento aquella santa alma, saliendo de la carne, siguió al Padre santísimo. Al obispo de Asís se le apareció Francisco la noche misma de su tránsito y le dijo: «Mira, dejo el mundo y me voy al cielo». Al levantarse a la mañana siguiente, el obispo refirió a los compañeros la visión que había tenido de noche, y vuelto a Asís comprobó con toda certeza, tras una cuidadosa investigación, que a la misma hora en que se le presentó la visión había volado de este mundo el bienaventurado Padre. </vt:lpstr>
      <vt:lpstr>22. Verificación de las llagas. Jerónimo, un caballero, dudó de las sagradas llagas, movió los clavos y con sus propias manos tocó las manos, los pies y el costado del Santo en presencia de los hermanos y de otros ciudadanos. Desde entonces se convirtió, entre otros, en un testigo cualificado de esta verdad conocida con tanta certeza, y la confirmó bajo juramento poniendo las manos sobre los libros sagrados.  </vt:lpstr>
      <vt:lpstr>23. Llanto de las clarisas. Al pasar por la iglesia de San Damián, donde moraba enclaustrada, junto con otras vírgenes, Clara, se detuvieron allí un poco de tiempo y les presentaron a aquellas vírgenes consagradas el sagrado cuerpo, adornado con las llagas, para que lo vieran y lo besaran. Así se cumplió la promesa que había hecho Francisco a Clara de que, antes de morir ella, lo verían tanto ella como sus hermanas para consuelo suyo.</vt:lpstr>
      <vt:lpstr>24. Canonización de san Francisco. Discutidos los milagros y aprobados por todos, teniendo a su favor el unánime consejo y asentimiento de sus hermanos los cardenales y de todos los prelados que entonces se hallaban en la curia, el papa decretó la canonización. Para ello se trasladó personalmente a la ciudad de Asís, y el domingo día 16 de julio del año 1228 de la encarnación del Señor, en medio de unos solemnísimos actos, inscribió al bienaventurado Padre en el catálogo de los santos.</vt:lpstr>
      <vt:lpstr>25. Aparición a Gregorio IX. Una noche se le apareció a Gregorio IX en sueños el bienaventurado Francisco con una cierta severidad en el rostro, y, reprendiéndole por las perplejidades de su corazón, levantó el brazo derecho, le descubrió la llaga del costado y le pidió una copa para recoger en ella la sangre que abundante manaba de su costado. Le ofreció el sumo pontífice en sueños la copa que le pedía, y parecía llenarse hasta el borde de la sangre que brotaba del costado.</vt:lpstr>
      <vt:lpstr>26. Curación de Juan de Lérida. En Lérida, un devoto de San Francisco, fue herido de muerte. Mientras estaba postrado invocaba frecuentemente el nombre de Francisco. De pronto un hermano entró por la ventana.  Le preguntó el enfermo quién era, y el visitante le contestó que él era Francisco. Al punto se le acercó, le quitó las vendas de las heridas y, según parecía, ungió con un ungüento todas las llagas. Desaparecida la gangrena, restablecida la carne y cicatrizadas las heridas, recobró íntegramente su primitiva salud. Tras esto desapareció el bienaventurado Padre. </vt:lpstr>
      <vt:lpstr>27. Resurrección de una mujer. En la población de Monte Marano, cerca de Benevento, murió una mujer particularmente devota de San Francisco. Durante la noche, reunido el clero para celebrar las exequias y hacer vela cantando salmos, de repente, a la vista de todos, se levantó del túmulo la mujer y llamó a un sacerdote de los presentes y le dijo: «Quiero confesarme, padre; oye mi pecado. Ya muerta, iba a ser encerrada en una cárcel tenebrosa, porque no me había confesado todavía de un pecado que te voy a descubrir. Pero rogó por mí San Francisco, a quien serví con devoción durante mi vida, y se me ha concedido volver ahora al cuerpo, para que, revelando aquel pecado, merezca la vida eterna. Y una vez que confiese mi pecado, en presencia de todos vosotros marcharé al descanso prometido». </vt:lpstr>
      <vt:lpstr>28. Liberación del hereje Pedro. Un hombre llamado Pedro, de la ciudad de Alife, fue acusado de hereje y se puso a orar a San Francisco. Este compadecido, descendió hacia el crepúsculo a la cárcel y  le mandó que se levantase rápidamente, a la presencia del santo varón se desprendían rotas las cadenas de sus pies y que, saltando los clavos, se abrían las puertas de la cárcel, ofreciéndosele franco el camino de la libertad. Pero, libre ya y estupefacto, no acertaba a huir, y gritaba a la puerta, infundiendo el pavor entre todos los custodios. Estos anunciaron al obispo que el preso se hallaba libre de las cadenas; y, después de cerciorarse del asunto, acudió devotamente a la cárcel y reconoció abiertamente el poder de Dios, y allí adoró al Señor.  </vt:lpstr>
      <vt:lpstr>Iglesia Superior.  Escenas del Nuevo Testamento. GIOTTO</vt:lpstr>
      <vt:lpstr>1290s. Giotto. Pentecostés. Iglesia Superior, San Francisco de Asís.</vt:lpstr>
      <vt:lpstr>1290s. Giotto. Ascensión de Cristo. Iglesia Superior, San Francisco de Asís.</vt:lpstr>
      <vt:lpstr>1290s. Giotto. Lamentación. Iglesia Superior, San Francisco de Asís.</vt:lpstr>
      <vt:lpstr>1290s. Giotto. San Pablo. Iglesia Superior, San Francisco de Asís.</vt:lpstr>
      <vt:lpstr>1290s. Giotto. San Pedro. Iglesia Superior, San Francisco de Asís.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Giotto. Iglesia de San Francisco de Asís</dc:title>
  <dc:creator>Miguel Velayos García</dc:creator>
  <cp:lastModifiedBy>Miguel Velayos García</cp:lastModifiedBy>
  <cp:revision>6</cp:revision>
  <dcterms:created xsi:type="dcterms:W3CDTF">2021-04-19T15:13:41Z</dcterms:created>
  <dcterms:modified xsi:type="dcterms:W3CDTF">2021-04-19T15:58:09Z</dcterms:modified>
</cp:coreProperties>
</file>