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59" r:id="rId4"/>
    <p:sldId id="257" r:id="rId5"/>
    <p:sldId id="260" r:id="rId6"/>
    <p:sldId id="261" r:id="rId7"/>
    <p:sldId id="262" r:id="rId8"/>
    <p:sldId id="263" r:id="rId9"/>
    <p:sldId id="265" r:id="rId10"/>
    <p:sldId id="264" r:id="rId11"/>
    <p:sldId id="266" r:id="rId12"/>
    <p:sldId id="267" r:id="rId13"/>
    <p:sldId id="268" r:id="rId14"/>
    <p:sldId id="269" r:id="rId15"/>
    <p:sldId id="270" r:id="rId16"/>
    <p:sldId id="271" r:id="rId17"/>
    <p:sldId id="272" r:id="rId18"/>
    <p:sldId id="284" r:id="rId19"/>
    <p:sldId id="273" r:id="rId20"/>
    <p:sldId id="287" r:id="rId21"/>
    <p:sldId id="288" r:id="rId22"/>
    <p:sldId id="289" r:id="rId23"/>
    <p:sldId id="285" r:id="rId24"/>
    <p:sldId id="286" r:id="rId25"/>
    <p:sldId id="274" r:id="rId26"/>
    <p:sldId id="275" r:id="rId27"/>
    <p:sldId id="276" r:id="rId28"/>
    <p:sldId id="277" r:id="rId29"/>
    <p:sldId id="278" r:id="rId30"/>
    <p:sldId id="290" r:id="rId31"/>
    <p:sldId id="279" r:id="rId32"/>
    <p:sldId id="291" r:id="rId33"/>
    <p:sldId id="292" r:id="rId34"/>
    <p:sldId id="293" r:id="rId35"/>
    <p:sldId id="294" r:id="rId36"/>
    <p:sldId id="280" r:id="rId37"/>
    <p:sldId id="281" r:id="rId38"/>
    <p:sldId id="283" r:id="rId39"/>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69" d="100"/>
          <a:sy n="69" d="100"/>
        </p:scale>
        <p:origin x="696"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649CDC1-2C97-4980-B263-5289A2B52DAF}"/>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385B83EF-C483-4C9B-A8FA-E2928739C6A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1095D4DF-9AC8-44B5-8D3D-3193047B13F2}"/>
              </a:ext>
            </a:extLst>
          </p:cNvPr>
          <p:cNvSpPr>
            <a:spLocks noGrp="1"/>
          </p:cNvSpPr>
          <p:nvPr>
            <p:ph type="dt" sz="half" idx="10"/>
          </p:nvPr>
        </p:nvSpPr>
        <p:spPr/>
        <p:txBody>
          <a:bodyPr/>
          <a:lstStyle/>
          <a:p>
            <a:fld id="{4F67A5AA-19DE-4E29-9EBE-1866368103A1}" type="datetimeFigureOut">
              <a:rPr lang="es-ES" smtClean="0"/>
              <a:t>19/04/2021</a:t>
            </a:fld>
            <a:endParaRPr lang="es-ES"/>
          </a:p>
        </p:txBody>
      </p:sp>
      <p:sp>
        <p:nvSpPr>
          <p:cNvPr id="5" name="Marcador de pie de página 4">
            <a:extLst>
              <a:ext uri="{FF2B5EF4-FFF2-40B4-BE49-F238E27FC236}">
                <a16:creationId xmlns:a16="http://schemas.microsoft.com/office/drawing/2014/main" id="{571677EA-DA5F-4DBE-ACA4-E259D84C7D1F}"/>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9D5209E5-773A-42C5-8255-DF18D4B8106C}"/>
              </a:ext>
            </a:extLst>
          </p:cNvPr>
          <p:cNvSpPr>
            <a:spLocks noGrp="1"/>
          </p:cNvSpPr>
          <p:nvPr>
            <p:ph type="sldNum" sz="quarter" idx="12"/>
          </p:nvPr>
        </p:nvSpPr>
        <p:spPr/>
        <p:txBody>
          <a:bodyPr/>
          <a:lstStyle/>
          <a:p>
            <a:fld id="{7EED2845-0579-4B28-9B69-4B691246A1F2}" type="slidenum">
              <a:rPr lang="es-ES" smtClean="0"/>
              <a:t>‹Nº›</a:t>
            </a:fld>
            <a:endParaRPr lang="es-ES"/>
          </a:p>
        </p:txBody>
      </p:sp>
    </p:spTree>
    <p:extLst>
      <p:ext uri="{BB962C8B-B14F-4D97-AF65-F5344CB8AC3E}">
        <p14:creationId xmlns:p14="http://schemas.microsoft.com/office/powerpoint/2010/main" val="20850214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D156C18-7B21-428D-9FED-8391614508FC}"/>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21D87509-C330-4CB9-A9C5-D7D03DC2C6FA}"/>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178DD777-B4C9-42BB-A154-9F707280C8AC}"/>
              </a:ext>
            </a:extLst>
          </p:cNvPr>
          <p:cNvSpPr>
            <a:spLocks noGrp="1"/>
          </p:cNvSpPr>
          <p:nvPr>
            <p:ph type="dt" sz="half" idx="10"/>
          </p:nvPr>
        </p:nvSpPr>
        <p:spPr/>
        <p:txBody>
          <a:bodyPr/>
          <a:lstStyle/>
          <a:p>
            <a:fld id="{4F67A5AA-19DE-4E29-9EBE-1866368103A1}" type="datetimeFigureOut">
              <a:rPr lang="es-ES" smtClean="0"/>
              <a:t>19/04/2021</a:t>
            </a:fld>
            <a:endParaRPr lang="es-ES"/>
          </a:p>
        </p:txBody>
      </p:sp>
      <p:sp>
        <p:nvSpPr>
          <p:cNvPr id="5" name="Marcador de pie de página 4">
            <a:extLst>
              <a:ext uri="{FF2B5EF4-FFF2-40B4-BE49-F238E27FC236}">
                <a16:creationId xmlns:a16="http://schemas.microsoft.com/office/drawing/2014/main" id="{A54B2062-4CE0-4040-9A69-8E05C8606720}"/>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1B9C38E6-E66C-4647-9309-E2153721F94C}"/>
              </a:ext>
            </a:extLst>
          </p:cNvPr>
          <p:cNvSpPr>
            <a:spLocks noGrp="1"/>
          </p:cNvSpPr>
          <p:nvPr>
            <p:ph type="sldNum" sz="quarter" idx="12"/>
          </p:nvPr>
        </p:nvSpPr>
        <p:spPr/>
        <p:txBody>
          <a:bodyPr/>
          <a:lstStyle/>
          <a:p>
            <a:fld id="{7EED2845-0579-4B28-9B69-4B691246A1F2}" type="slidenum">
              <a:rPr lang="es-ES" smtClean="0"/>
              <a:t>‹Nº›</a:t>
            </a:fld>
            <a:endParaRPr lang="es-ES"/>
          </a:p>
        </p:txBody>
      </p:sp>
    </p:spTree>
    <p:extLst>
      <p:ext uri="{BB962C8B-B14F-4D97-AF65-F5344CB8AC3E}">
        <p14:creationId xmlns:p14="http://schemas.microsoft.com/office/powerpoint/2010/main" val="32835631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4A0BD39-2CC1-407F-ABD6-73757C4FF65A}"/>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F584CFD1-2254-40A9-BE6F-3940E9D295A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097ACAAF-68BF-422E-9076-0E8A7CE4B464}"/>
              </a:ext>
            </a:extLst>
          </p:cNvPr>
          <p:cNvSpPr>
            <a:spLocks noGrp="1"/>
          </p:cNvSpPr>
          <p:nvPr>
            <p:ph type="dt" sz="half" idx="10"/>
          </p:nvPr>
        </p:nvSpPr>
        <p:spPr/>
        <p:txBody>
          <a:bodyPr/>
          <a:lstStyle/>
          <a:p>
            <a:fld id="{4F67A5AA-19DE-4E29-9EBE-1866368103A1}" type="datetimeFigureOut">
              <a:rPr lang="es-ES" smtClean="0"/>
              <a:t>19/04/2021</a:t>
            </a:fld>
            <a:endParaRPr lang="es-ES"/>
          </a:p>
        </p:txBody>
      </p:sp>
      <p:sp>
        <p:nvSpPr>
          <p:cNvPr id="5" name="Marcador de pie de página 4">
            <a:extLst>
              <a:ext uri="{FF2B5EF4-FFF2-40B4-BE49-F238E27FC236}">
                <a16:creationId xmlns:a16="http://schemas.microsoft.com/office/drawing/2014/main" id="{0EBFA57E-7DF3-496A-92D5-FF37310D3138}"/>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9B90A46F-1CC9-4E83-B19C-D9EBCC91D2B8}"/>
              </a:ext>
            </a:extLst>
          </p:cNvPr>
          <p:cNvSpPr>
            <a:spLocks noGrp="1"/>
          </p:cNvSpPr>
          <p:nvPr>
            <p:ph type="sldNum" sz="quarter" idx="12"/>
          </p:nvPr>
        </p:nvSpPr>
        <p:spPr/>
        <p:txBody>
          <a:bodyPr/>
          <a:lstStyle/>
          <a:p>
            <a:fld id="{7EED2845-0579-4B28-9B69-4B691246A1F2}" type="slidenum">
              <a:rPr lang="es-ES" smtClean="0"/>
              <a:t>‹Nº›</a:t>
            </a:fld>
            <a:endParaRPr lang="es-ES"/>
          </a:p>
        </p:txBody>
      </p:sp>
    </p:spTree>
    <p:extLst>
      <p:ext uri="{BB962C8B-B14F-4D97-AF65-F5344CB8AC3E}">
        <p14:creationId xmlns:p14="http://schemas.microsoft.com/office/powerpoint/2010/main" val="11119271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F256440-ABC4-43C2-ADEA-C99EE13274AE}"/>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C549E989-7F31-4C97-B1A7-C79C725ADC87}"/>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C85A0D5D-15BB-4A08-9B46-59B96032C0A0}"/>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3AC196CF-BE2F-4253-90D0-CCA3E74B0F9C}"/>
              </a:ext>
            </a:extLst>
          </p:cNvPr>
          <p:cNvSpPr>
            <a:spLocks noGrp="1"/>
          </p:cNvSpPr>
          <p:nvPr>
            <p:ph type="dt" sz="half" idx="10"/>
          </p:nvPr>
        </p:nvSpPr>
        <p:spPr/>
        <p:txBody>
          <a:bodyPr/>
          <a:lstStyle/>
          <a:p>
            <a:fld id="{4F67A5AA-19DE-4E29-9EBE-1866368103A1}" type="datetimeFigureOut">
              <a:rPr lang="es-ES" smtClean="0"/>
              <a:t>19/04/2021</a:t>
            </a:fld>
            <a:endParaRPr lang="es-ES"/>
          </a:p>
        </p:txBody>
      </p:sp>
      <p:sp>
        <p:nvSpPr>
          <p:cNvPr id="6" name="Marcador de pie de página 5">
            <a:extLst>
              <a:ext uri="{FF2B5EF4-FFF2-40B4-BE49-F238E27FC236}">
                <a16:creationId xmlns:a16="http://schemas.microsoft.com/office/drawing/2014/main" id="{C3F4F7DF-C4D5-422F-81EE-9ECB88930FEF}"/>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B7BE9948-D62C-49B6-8471-77F01E707C87}"/>
              </a:ext>
            </a:extLst>
          </p:cNvPr>
          <p:cNvSpPr>
            <a:spLocks noGrp="1"/>
          </p:cNvSpPr>
          <p:nvPr>
            <p:ph type="sldNum" sz="quarter" idx="12"/>
          </p:nvPr>
        </p:nvSpPr>
        <p:spPr/>
        <p:txBody>
          <a:bodyPr/>
          <a:lstStyle/>
          <a:p>
            <a:fld id="{7EED2845-0579-4B28-9B69-4B691246A1F2}" type="slidenum">
              <a:rPr lang="es-ES" smtClean="0"/>
              <a:t>‹Nº›</a:t>
            </a:fld>
            <a:endParaRPr lang="es-ES"/>
          </a:p>
        </p:txBody>
      </p:sp>
    </p:spTree>
    <p:extLst>
      <p:ext uri="{BB962C8B-B14F-4D97-AF65-F5344CB8AC3E}">
        <p14:creationId xmlns:p14="http://schemas.microsoft.com/office/powerpoint/2010/main" val="40094749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6A6EA76-72FC-45A7-A5CC-3241B4C20B7D}"/>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5B5CB866-67A7-4D3C-9163-11E722D0900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47C56CC0-25EE-4AE4-84D9-C7803BA743D1}"/>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B6E4F4F7-2D04-43DC-9426-11C5174865D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5BF078B6-23CC-4B7B-B6AE-1EFF84C7BF15}"/>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016FD690-66B0-467D-900A-4421B40826EF}"/>
              </a:ext>
            </a:extLst>
          </p:cNvPr>
          <p:cNvSpPr>
            <a:spLocks noGrp="1"/>
          </p:cNvSpPr>
          <p:nvPr>
            <p:ph type="dt" sz="half" idx="10"/>
          </p:nvPr>
        </p:nvSpPr>
        <p:spPr/>
        <p:txBody>
          <a:bodyPr/>
          <a:lstStyle/>
          <a:p>
            <a:fld id="{4F67A5AA-19DE-4E29-9EBE-1866368103A1}" type="datetimeFigureOut">
              <a:rPr lang="es-ES" smtClean="0"/>
              <a:t>19/04/2021</a:t>
            </a:fld>
            <a:endParaRPr lang="es-ES"/>
          </a:p>
        </p:txBody>
      </p:sp>
      <p:sp>
        <p:nvSpPr>
          <p:cNvPr id="8" name="Marcador de pie de página 7">
            <a:extLst>
              <a:ext uri="{FF2B5EF4-FFF2-40B4-BE49-F238E27FC236}">
                <a16:creationId xmlns:a16="http://schemas.microsoft.com/office/drawing/2014/main" id="{B2540DE8-8127-4282-9E30-74EACF3E0432}"/>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43D89E5E-8B19-4605-B6BD-55225E384D50}"/>
              </a:ext>
            </a:extLst>
          </p:cNvPr>
          <p:cNvSpPr>
            <a:spLocks noGrp="1"/>
          </p:cNvSpPr>
          <p:nvPr>
            <p:ph type="sldNum" sz="quarter" idx="12"/>
          </p:nvPr>
        </p:nvSpPr>
        <p:spPr/>
        <p:txBody>
          <a:bodyPr/>
          <a:lstStyle/>
          <a:p>
            <a:fld id="{7EED2845-0579-4B28-9B69-4B691246A1F2}" type="slidenum">
              <a:rPr lang="es-ES" smtClean="0"/>
              <a:t>‹Nº›</a:t>
            </a:fld>
            <a:endParaRPr lang="es-ES"/>
          </a:p>
        </p:txBody>
      </p:sp>
    </p:spTree>
    <p:extLst>
      <p:ext uri="{BB962C8B-B14F-4D97-AF65-F5344CB8AC3E}">
        <p14:creationId xmlns:p14="http://schemas.microsoft.com/office/powerpoint/2010/main" val="8859517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0626ECD-1752-416B-9E2D-642989AE77C8}"/>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F08566B8-7F98-483A-B69F-BDA70D1095C6}"/>
              </a:ext>
            </a:extLst>
          </p:cNvPr>
          <p:cNvSpPr>
            <a:spLocks noGrp="1"/>
          </p:cNvSpPr>
          <p:nvPr>
            <p:ph type="dt" sz="half" idx="10"/>
          </p:nvPr>
        </p:nvSpPr>
        <p:spPr/>
        <p:txBody>
          <a:bodyPr/>
          <a:lstStyle/>
          <a:p>
            <a:fld id="{4F67A5AA-19DE-4E29-9EBE-1866368103A1}" type="datetimeFigureOut">
              <a:rPr lang="es-ES" smtClean="0"/>
              <a:t>19/04/2021</a:t>
            </a:fld>
            <a:endParaRPr lang="es-ES"/>
          </a:p>
        </p:txBody>
      </p:sp>
      <p:sp>
        <p:nvSpPr>
          <p:cNvPr id="4" name="Marcador de pie de página 3">
            <a:extLst>
              <a:ext uri="{FF2B5EF4-FFF2-40B4-BE49-F238E27FC236}">
                <a16:creationId xmlns:a16="http://schemas.microsoft.com/office/drawing/2014/main" id="{1C9C3EB7-5F83-4324-811E-3A33308621CE}"/>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6493C474-5213-4A2E-B054-64DDC17783B0}"/>
              </a:ext>
            </a:extLst>
          </p:cNvPr>
          <p:cNvSpPr>
            <a:spLocks noGrp="1"/>
          </p:cNvSpPr>
          <p:nvPr>
            <p:ph type="sldNum" sz="quarter" idx="12"/>
          </p:nvPr>
        </p:nvSpPr>
        <p:spPr/>
        <p:txBody>
          <a:bodyPr/>
          <a:lstStyle/>
          <a:p>
            <a:fld id="{7EED2845-0579-4B28-9B69-4B691246A1F2}" type="slidenum">
              <a:rPr lang="es-ES" smtClean="0"/>
              <a:t>‹Nº›</a:t>
            </a:fld>
            <a:endParaRPr lang="es-ES"/>
          </a:p>
        </p:txBody>
      </p:sp>
    </p:spTree>
    <p:extLst>
      <p:ext uri="{BB962C8B-B14F-4D97-AF65-F5344CB8AC3E}">
        <p14:creationId xmlns:p14="http://schemas.microsoft.com/office/powerpoint/2010/main" val="2873689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D27BCB54-229A-47DF-AC22-9953DD3718A9}"/>
              </a:ext>
            </a:extLst>
          </p:cNvPr>
          <p:cNvSpPr>
            <a:spLocks noGrp="1"/>
          </p:cNvSpPr>
          <p:nvPr>
            <p:ph type="dt" sz="half" idx="10"/>
          </p:nvPr>
        </p:nvSpPr>
        <p:spPr/>
        <p:txBody>
          <a:bodyPr/>
          <a:lstStyle/>
          <a:p>
            <a:fld id="{4F67A5AA-19DE-4E29-9EBE-1866368103A1}" type="datetimeFigureOut">
              <a:rPr lang="es-ES" smtClean="0"/>
              <a:t>19/04/2021</a:t>
            </a:fld>
            <a:endParaRPr lang="es-ES"/>
          </a:p>
        </p:txBody>
      </p:sp>
      <p:sp>
        <p:nvSpPr>
          <p:cNvPr id="3" name="Marcador de pie de página 2">
            <a:extLst>
              <a:ext uri="{FF2B5EF4-FFF2-40B4-BE49-F238E27FC236}">
                <a16:creationId xmlns:a16="http://schemas.microsoft.com/office/drawing/2014/main" id="{59E539B9-9064-4C55-B7E1-8FA2611F9F5E}"/>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5E4A84B4-F9DD-4E3F-8412-176443EC60CA}"/>
              </a:ext>
            </a:extLst>
          </p:cNvPr>
          <p:cNvSpPr>
            <a:spLocks noGrp="1"/>
          </p:cNvSpPr>
          <p:nvPr>
            <p:ph type="sldNum" sz="quarter" idx="12"/>
          </p:nvPr>
        </p:nvSpPr>
        <p:spPr/>
        <p:txBody>
          <a:bodyPr/>
          <a:lstStyle/>
          <a:p>
            <a:fld id="{7EED2845-0579-4B28-9B69-4B691246A1F2}" type="slidenum">
              <a:rPr lang="es-ES" smtClean="0"/>
              <a:t>‹Nº›</a:t>
            </a:fld>
            <a:endParaRPr lang="es-ES"/>
          </a:p>
        </p:txBody>
      </p:sp>
    </p:spTree>
    <p:extLst>
      <p:ext uri="{BB962C8B-B14F-4D97-AF65-F5344CB8AC3E}">
        <p14:creationId xmlns:p14="http://schemas.microsoft.com/office/powerpoint/2010/main" val="24824718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31E8369-DD7F-4CFB-B774-AEB0273B92E5}"/>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8EE257E8-B551-4D0E-B5A6-B4556CB6BFA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5B75742F-BB9B-4475-BB81-5B7C4ADF4AD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76B6CDD1-5EEA-4688-9693-288D82EC4C91}"/>
              </a:ext>
            </a:extLst>
          </p:cNvPr>
          <p:cNvSpPr>
            <a:spLocks noGrp="1"/>
          </p:cNvSpPr>
          <p:nvPr>
            <p:ph type="dt" sz="half" idx="10"/>
          </p:nvPr>
        </p:nvSpPr>
        <p:spPr/>
        <p:txBody>
          <a:bodyPr/>
          <a:lstStyle/>
          <a:p>
            <a:fld id="{4F67A5AA-19DE-4E29-9EBE-1866368103A1}" type="datetimeFigureOut">
              <a:rPr lang="es-ES" smtClean="0"/>
              <a:t>19/04/2021</a:t>
            </a:fld>
            <a:endParaRPr lang="es-ES"/>
          </a:p>
        </p:txBody>
      </p:sp>
      <p:sp>
        <p:nvSpPr>
          <p:cNvPr id="6" name="Marcador de pie de página 5">
            <a:extLst>
              <a:ext uri="{FF2B5EF4-FFF2-40B4-BE49-F238E27FC236}">
                <a16:creationId xmlns:a16="http://schemas.microsoft.com/office/drawing/2014/main" id="{54939381-231E-448E-837C-3FB6E2A066B4}"/>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158C484F-575F-4E10-BBC2-CE18CE7BF264}"/>
              </a:ext>
            </a:extLst>
          </p:cNvPr>
          <p:cNvSpPr>
            <a:spLocks noGrp="1"/>
          </p:cNvSpPr>
          <p:nvPr>
            <p:ph type="sldNum" sz="quarter" idx="12"/>
          </p:nvPr>
        </p:nvSpPr>
        <p:spPr/>
        <p:txBody>
          <a:bodyPr/>
          <a:lstStyle/>
          <a:p>
            <a:fld id="{7EED2845-0579-4B28-9B69-4B691246A1F2}" type="slidenum">
              <a:rPr lang="es-ES" smtClean="0"/>
              <a:t>‹Nº›</a:t>
            </a:fld>
            <a:endParaRPr lang="es-ES"/>
          </a:p>
        </p:txBody>
      </p:sp>
    </p:spTree>
    <p:extLst>
      <p:ext uri="{BB962C8B-B14F-4D97-AF65-F5344CB8AC3E}">
        <p14:creationId xmlns:p14="http://schemas.microsoft.com/office/powerpoint/2010/main" val="24188290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6C64F25-95F4-4E60-8B0C-C43D6C6BED05}"/>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934AB3CB-7FAA-4009-911B-2D4B39BC677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2A64C871-7BB2-4CC0-9C09-F6438F092C3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09299962-18A7-41AD-B1BC-EC21E1C52050}"/>
              </a:ext>
            </a:extLst>
          </p:cNvPr>
          <p:cNvSpPr>
            <a:spLocks noGrp="1"/>
          </p:cNvSpPr>
          <p:nvPr>
            <p:ph type="dt" sz="half" idx="10"/>
          </p:nvPr>
        </p:nvSpPr>
        <p:spPr/>
        <p:txBody>
          <a:bodyPr/>
          <a:lstStyle/>
          <a:p>
            <a:fld id="{4F67A5AA-19DE-4E29-9EBE-1866368103A1}" type="datetimeFigureOut">
              <a:rPr lang="es-ES" smtClean="0"/>
              <a:t>19/04/2021</a:t>
            </a:fld>
            <a:endParaRPr lang="es-ES"/>
          </a:p>
        </p:txBody>
      </p:sp>
      <p:sp>
        <p:nvSpPr>
          <p:cNvPr id="6" name="Marcador de pie de página 5">
            <a:extLst>
              <a:ext uri="{FF2B5EF4-FFF2-40B4-BE49-F238E27FC236}">
                <a16:creationId xmlns:a16="http://schemas.microsoft.com/office/drawing/2014/main" id="{EE79CDE4-2439-40AA-BB9A-63D6DE84D75E}"/>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9B22BF58-054A-4244-9876-21781D12CFB2}"/>
              </a:ext>
            </a:extLst>
          </p:cNvPr>
          <p:cNvSpPr>
            <a:spLocks noGrp="1"/>
          </p:cNvSpPr>
          <p:nvPr>
            <p:ph type="sldNum" sz="quarter" idx="12"/>
          </p:nvPr>
        </p:nvSpPr>
        <p:spPr/>
        <p:txBody>
          <a:bodyPr/>
          <a:lstStyle/>
          <a:p>
            <a:fld id="{7EED2845-0579-4B28-9B69-4B691246A1F2}" type="slidenum">
              <a:rPr lang="es-ES" smtClean="0"/>
              <a:t>‹Nº›</a:t>
            </a:fld>
            <a:endParaRPr lang="es-ES"/>
          </a:p>
        </p:txBody>
      </p:sp>
    </p:spTree>
    <p:extLst>
      <p:ext uri="{BB962C8B-B14F-4D97-AF65-F5344CB8AC3E}">
        <p14:creationId xmlns:p14="http://schemas.microsoft.com/office/powerpoint/2010/main" val="34980678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872BFC6-38A4-42E2-A66B-0C95C6A94B01}"/>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2045094E-E0F8-4778-9E6E-E56FA8399007}"/>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6C147323-0951-4B69-A47A-BCA2B0EC7F86}"/>
              </a:ext>
            </a:extLst>
          </p:cNvPr>
          <p:cNvSpPr>
            <a:spLocks noGrp="1"/>
          </p:cNvSpPr>
          <p:nvPr>
            <p:ph type="dt" sz="half" idx="10"/>
          </p:nvPr>
        </p:nvSpPr>
        <p:spPr/>
        <p:txBody>
          <a:bodyPr/>
          <a:lstStyle/>
          <a:p>
            <a:fld id="{4F67A5AA-19DE-4E29-9EBE-1866368103A1}" type="datetimeFigureOut">
              <a:rPr lang="es-ES" smtClean="0"/>
              <a:t>19/04/2021</a:t>
            </a:fld>
            <a:endParaRPr lang="es-ES"/>
          </a:p>
        </p:txBody>
      </p:sp>
      <p:sp>
        <p:nvSpPr>
          <p:cNvPr id="5" name="Marcador de pie de página 4">
            <a:extLst>
              <a:ext uri="{FF2B5EF4-FFF2-40B4-BE49-F238E27FC236}">
                <a16:creationId xmlns:a16="http://schemas.microsoft.com/office/drawing/2014/main" id="{16089E19-5B9B-47F0-A4D8-A4674F133DF7}"/>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71FF4D39-75AF-4558-970C-1E68BEC1FE68}"/>
              </a:ext>
            </a:extLst>
          </p:cNvPr>
          <p:cNvSpPr>
            <a:spLocks noGrp="1"/>
          </p:cNvSpPr>
          <p:nvPr>
            <p:ph type="sldNum" sz="quarter" idx="12"/>
          </p:nvPr>
        </p:nvSpPr>
        <p:spPr/>
        <p:txBody>
          <a:bodyPr/>
          <a:lstStyle/>
          <a:p>
            <a:fld id="{7EED2845-0579-4B28-9B69-4B691246A1F2}" type="slidenum">
              <a:rPr lang="es-ES" smtClean="0"/>
              <a:t>‹Nº›</a:t>
            </a:fld>
            <a:endParaRPr lang="es-ES"/>
          </a:p>
        </p:txBody>
      </p:sp>
    </p:spTree>
    <p:extLst>
      <p:ext uri="{BB962C8B-B14F-4D97-AF65-F5344CB8AC3E}">
        <p14:creationId xmlns:p14="http://schemas.microsoft.com/office/powerpoint/2010/main" val="42943744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B446C523-4C3C-4164-BE46-4D5692ECBFDD}"/>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B9D89CE9-68C9-4C76-9D82-88E879DC19C4}"/>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965EC218-8564-4D2F-B4B4-03F224F915AF}"/>
              </a:ext>
            </a:extLst>
          </p:cNvPr>
          <p:cNvSpPr>
            <a:spLocks noGrp="1"/>
          </p:cNvSpPr>
          <p:nvPr>
            <p:ph type="dt" sz="half" idx="10"/>
          </p:nvPr>
        </p:nvSpPr>
        <p:spPr/>
        <p:txBody>
          <a:bodyPr/>
          <a:lstStyle/>
          <a:p>
            <a:fld id="{4F67A5AA-19DE-4E29-9EBE-1866368103A1}" type="datetimeFigureOut">
              <a:rPr lang="es-ES" smtClean="0"/>
              <a:t>19/04/2021</a:t>
            </a:fld>
            <a:endParaRPr lang="es-ES"/>
          </a:p>
        </p:txBody>
      </p:sp>
      <p:sp>
        <p:nvSpPr>
          <p:cNvPr id="5" name="Marcador de pie de página 4">
            <a:extLst>
              <a:ext uri="{FF2B5EF4-FFF2-40B4-BE49-F238E27FC236}">
                <a16:creationId xmlns:a16="http://schemas.microsoft.com/office/drawing/2014/main" id="{9F0900F3-D486-4F7B-8D4F-D3ED3EF0F33A}"/>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E22230C7-E611-4256-93BA-A2ED4FB84AE3}"/>
              </a:ext>
            </a:extLst>
          </p:cNvPr>
          <p:cNvSpPr>
            <a:spLocks noGrp="1"/>
          </p:cNvSpPr>
          <p:nvPr>
            <p:ph type="sldNum" sz="quarter" idx="12"/>
          </p:nvPr>
        </p:nvSpPr>
        <p:spPr/>
        <p:txBody>
          <a:bodyPr/>
          <a:lstStyle/>
          <a:p>
            <a:fld id="{7EED2845-0579-4B28-9B69-4B691246A1F2}" type="slidenum">
              <a:rPr lang="es-ES" smtClean="0"/>
              <a:t>‹Nº›</a:t>
            </a:fld>
            <a:endParaRPr lang="es-ES"/>
          </a:p>
        </p:txBody>
      </p:sp>
    </p:spTree>
    <p:extLst>
      <p:ext uri="{BB962C8B-B14F-4D97-AF65-F5344CB8AC3E}">
        <p14:creationId xmlns:p14="http://schemas.microsoft.com/office/powerpoint/2010/main" val="20204867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61F674A3-1205-4FCC-B898-8CB9805222D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81121C09-082F-4A2D-B9B1-3D78978A6F7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0C86FC7C-8F1C-4DEC-9405-68A118E1954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F67A5AA-19DE-4E29-9EBE-1866368103A1}" type="datetimeFigureOut">
              <a:rPr lang="es-ES" smtClean="0"/>
              <a:t>19/04/2021</a:t>
            </a:fld>
            <a:endParaRPr lang="es-ES"/>
          </a:p>
        </p:txBody>
      </p:sp>
      <p:sp>
        <p:nvSpPr>
          <p:cNvPr id="5" name="Marcador de pie de página 4">
            <a:extLst>
              <a:ext uri="{FF2B5EF4-FFF2-40B4-BE49-F238E27FC236}">
                <a16:creationId xmlns:a16="http://schemas.microsoft.com/office/drawing/2014/main" id="{5A6BB965-E722-435E-AA5A-C6A133ED971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Marcador de número de diapositiva 5">
            <a:extLst>
              <a:ext uri="{FF2B5EF4-FFF2-40B4-BE49-F238E27FC236}">
                <a16:creationId xmlns:a16="http://schemas.microsoft.com/office/drawing/2014/main" id="{AA7400AC-4756-42B7-AF9C-4910FD5E9E9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EED2845-0579-4B28-9B69-4B691246A1F2}" type="slidenum">
              <a:rPr lang="es-ES" smtClean="0"/>
              <a:t>‹Nº›</a:t>
            </a:fld>
            <a:endParaRPr lang="es-ES"/>
          </a:p>
        </p:txBody>
      </p:sp>
    </p:spTree>
    <p:extLst>
      <p:ext uri="{BB962C8B-B14F-4D97-AF65-F5344CB8AC3E}">
        <p14:creationId xmlns:p14="http://schemas.microsoft.com/office/powerpoint/2010/main" val="310882705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AD078CA-1189-4EDF-A9D9-D3B9B031651B}"/>
              </a:ext>
            </a:extLst>
          </p:cNvPr>
          <p:cNvSpPr>
            <a:spLocks noGrp="1"/>
          </p:cNvSpPr>
          <p:nvPr>
            <p:ph type="ctrTitle"/>
          </p:nvPr>
        </p:nvSpPr>
        <p:spPr/>
        <p:txBody>
          <a:bodyPr/>
          <a:lstStyle/>
          <a:p>
            <a:r>
              <a:rPr lang="es-ES" dirty="0"/>
              <a:t>Giotto</a:t>
            </a:r>
          </a:p>
        </p:txBody>
      </p:sp>
      <p:sp>
        <p:nvSpPr>
          <p:cNvPr id="3" name="Subtítulo 2">
            <a:extLst>
              <a:ext uri="{FF2B5EF4-FFF2-40B4-BE49-F238E27FC236}">
                <a16:creationId xmlns:a16="http://schemas.microsoft.com/office/drawing/2014/main" id="{56B05100-61E8-4D17-B971-3D86A2B06AA3}"/>
              </a:ext>
            </a:extLst>
          </p:cNvPr>
          <p:cNvSpPr>
            <a:spLocks noGrp="1"/>
          </p:cNvSpPr>
          <p:nvPr>
            <p:ph type="subTitle" idx="1"/>
          </p:nvPr>
        </p:nvSpPr>
        <p:spPr/>
        <p:txBody>
          <a:bodyPr/>
          <a:lstStyle/>
          <a:p>
            <a:endParaRPr lang="es-ES"/>
          </a:p>
        </p:txBody>
      </p:sp>
    </p:spTree>
    <p:extLst>
      <p:ext uri="{BB962C8B-B14F-4D97-AF65-F5344CB8AC3E}">
        <p14:creationId xmlns:p14="http://schemas.microsoft.com/office/powerpoint/2010/main" val="6840349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6EE1FFE-D670-427A-8B86-A518BFB9A7B2}"/>
              </a:ext>
            </a:extLst>
          </p:cNvPr>
          <p:cNvSpPr>
            <a:spLocks noGrp="1"/>
          </p:cNvSpPr>
          <p:nvPr>
            <p:ph type="title"/>
          </p:nvPr>
        </p:nvSpPr>
        <p:spPr/>
        <p:txBody>
          <a:bodyPr/>
          <a:lstStyle/>
          <a:p>
            <a:endParaRPr lang="es-ES"/>
          </a:p>
        </p:txBody>
      </p:sp>
      <p:sp>
        <p:nvSpPr>
          <p:cNvPr id="3" name="Marcador de contenido 2">
            <a:extLst>
              <a:ext uri="{FF2B5EF4-FFF2-40B4-BE49-F238E27FC236}">
                <a16:creationId xmlns:a16="http://schemas.microsoft.com/office/drawing/2014/main" id="{B9BEB75E-0FD3-407E-97BD-DE6D7DAD0339}"/>
              </a:ext>
            </a:extLst>
          </p:cNvPr>
          <p:cNvSpPr>
            <a:spLocks noGrp="1"/>
          </p:cNvSpPr>
          <p:nvPr>
            <p:ph idx="1"/>
          </p:nvPr>
        </p:nvSpPr>
        <p:spPr/>
        <p:txBody>
          <a:bodyPr>
            <a:normAutofit fontScale="92500" lnSpcReduction="10000"/>
          </a:bodyPr>
          <a:lstStyle/>
          <a:p>
            <a:r>
              <a:rPr lang="es-ES" b="0" i="0" dirty="0">
                <a:solidFill>
                  <a:srgbClr val="000000"/>
                </a:solidFill>
                <a:effectLst/>
                <a:latin typeface="Roboto"/>
              </a:rPr>
              <a:t>Pinturas sobre paneles de GIOTTO Hay evidencias tempranas de la pintura sobre tabla de Giotto. Estos paneles fueron ejecutados hacia 1300 y revelan signos de haber estudiado la escultura florentina contemporánea. En comparación con sus trabajos anteriores, el mejor desarrollo del espacio y el uso más lógico de la perspectiva coherente son nuevos en todos los paneles posteriores. Recibió numerosos encargos de retablos que ejecutó con su taller. Tanto las obras de su taller como las de sus alumnos, y las ejecutadas por su propia mano, dan testimonio de su actividad. Sin embargo, la mayoría de las pinturas sobre paneles ya no se pueden ver en su contexto original. En su mayor parte fueron despedazados, y las pocas piezas individuales que quedan están esparcidas por los museos del mundo. </a:t>
            </a:r>
            <a:endParaRPr lang="es-ES" dirty="0"/>
          </a:p>
        </p:txBody>
      </p:sp>
    </p:spTree>
    <p:extLst>
      <p:ext uri="{BB962C8B-B14F-4D97-AF65-F5344CB8AC3E}">
        <p14:creationId xmlns:p14="http://schemas.microsoft.com/office/powerpoint/2010/main" val="192787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BD5E950-9AD3-4D63-927E-4734D476E0CE}"/>
              </a:ext>
            </a:extLst>
          </p:cNvPr>
          <p:cNvSpPr>
            <a:spLocks noGrp="1"/>
          </p:cNvSpPr>
          <p:nvPr>
            <p:ph type="title"/>
          </p:nvPr>
        </p:nvSpPr>
        <p:spPr/>
        <p:txBody>
          <a:bodyPr/>
          <a:lstStyle/>
          <a:p>
            <a:r>
              <a:rPr lang="es-ES" b="0" i="0" dirty="0">
                <a:solidFill>
                  <a:srgbClr val="000000"/>
                </a:solidFill>
                <a:effectLst/>
                <a:latin typeface="Roboto"/>
              </a:rPr>
              <a:t>Pinturas del Crucifijo de GIOTTO</a:t>
            </a:r>
            <a:endParaRPr lang="es-ES" dirty="0"/>
          </a:p>
        </p:txBody>
      </p:sp>
      <p:sp>
        <p:nvSpPr>
          <p:cNvPr id="3" name="Marcador de contenido 2">
            <a:extLst>
              <a:ext uri="{FF2B5EF4-FFF2-40B4-BE49-F238E27FC236}">
                <a16:creationId xmlns:a16="http://schemas.microsoft.com/office/drawing/2014/main" id="{B4A30A22-6166-453D-8845-8134AB867BA1}"/>
              </a:ext>
            </a:extLst>
          </p:cNvPr>
          <p:cNvSpPr>
            <a:spLocks noGrp="1"/>
          </p:cNvSpPr>
          <p:nvPr>
            <p:ph idx="1"/>
          </p:nvPr>
        </p:nvSpPr>
        <p:spPr/>
        <p:txBody>
          <a:bodyPr/>
          <a:lstStyle/>
          <a:p>
            <a:r>
              <a:rPr lang="es-ES" b="0" i="0" dirty="0">
                <a:solidFill>
                  <a:srgbClr val="000000"/>
                </a:solidFill>
                <a:effectLst/>
                <a:latin typeface="Roboto"/>
              </a:rPr>
              <a:t>Siguiendo una tradición bizantina, Giotto pintó tres crucifijos en paneles con forma, el más antiguo, el de Santa Maria Novella en Florencia, se convirtió en un prototipo para artistas contemporáneos y posteriores. </a:t>
            </a:r>
          </a:p>
          <a:p>
            <a:r>
              <a:rPr lang="es-ES" b="0" i="0" dirty="0">
                <a:solidFill>
                  <a:srgbClr val="000000"/>
                </a:solidFill>
                <a:effectLst/>
                <a:latin typeface="Roboto"/>
              </a:rPr>
              <a:t>Aunque se debate la atribución de los crucifijos en </a:t>
            </a:r>
            <a:r>
              <a:rPr lang="es-ES" b="0" i="0" dirty="0" err="1">
                <a:solidFill>
                  <a:srgbClr val="000000"/>
                </a:solidFill>
                <a:effectLst/>
                <a:latin typeface="Roboto"/>
              </a:rPr>
              <a:t>Rimini</a:t>
            </a:r>
            <a:r>
              <a:rPr lang="es-ES" b="0" i="0" dirty="0">
                <a:solidFill>
                  <a:srgbClr val="000000"/>
                </a:solidFill>
                <a:effectLst/>
                <a:latin typeface="Roboto"/>
              </a:rPr>
              <a:t> y Padua, la mayoría de los expertos los atribuye a Giotto con posible contribución de los asistentes. </a:t>
            </a:r>
            <a:endParaRPr lang="es-ES" dirty="0"/>
          </a:p>
        </p:txBody>
      </p:sp>
    </p:spTree>
    <p:extLst>
      <p:ext uri="{BB962C8B-B14F-4D97-AF65-F5344CB8AC3E}">
        <p14:creationId xmlns:p14="http://schemas.microsoft.com/office/powerpoint/2010/main" val="25156521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95E6BF7-8BFB-4F9F-BDBE-5D88B0E77E43}"/>
              </a:ext>
            </a:extLst>
          </p:cNvPr>
          <p:cNvSpPr>
            <a:spLocks noGrp="1"/>
          </p:cNvSpPr>
          <p:nvPr>
            <p:ph type="title"/>
          </p:nvPr>
        </p:nvSpPr>
        <p:spPr>
          <a:xfrm>
            <a:off x="429491" y="365125"/>
            <a:ext cx="6151418" cy="5287530"/>
          </a:xfrm>
        </p:spPr>
        <p:txBody>
          <a:bodyPr anchor="t">
            <a:normAutofit/>
          </a:bodyPr>
          <a:lstStyle/>
          <a:p>
            <a:r>
              <a:rPr lang="es-ES" sz="3200" b="1" dirty="0"/>
              <a:t>1290 - 1300. Giotto. Crucifijo. Santa Maria Novella, Florencia.</a:t>
            </a:r>
          </a:p>
        </p:txBody>
      </p:sp>
      <p:pic>
        <p:nvPicPr>
          <p:cNvPr id="5" name="Marcador de contenido 4">
            <a:extLst>
              <a:ext uri="{FF2B5EF4-FFF2-40B4-BE49-F238E27FC236}">
                <a16:creationId xmlns:a16="http://schemas.microsoft.com/office/drawing/2014/main" id="{70A0F232-DA46-4F10-9E06-E9CC434E0962}"/>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899564" y="-2565"/>
            <a:ext cx="5292436" cy="6860565"/>
          </a:xfrm>
        </p:spPr>
      </p:pic>
    </p:spTree>
    <p:extLst>
      <p:ext uri="{BB962C8B-B14F-4D97-AF65-F5344CB8AC3E}">
        <p14:creationId xmlns:p14="http://schemas.microsoft.com/office/powerpoint/2010/main" val="20474096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95E6BF7-8BFB-4F9F-BDBE-5D88B0E77E43}"/>
              </a:ext>
            </a:extLst>
          </p:cNvPr>
          <p:cNvSpPr>
            <a:spLocks noGrp="1"/>
          </p:cNvSpPr>
          <p:nvPr>
            <p:ph type="title"/>
          </p:nvPr>
        </p:nvSpPr>
        <p:spPr>
          <a:xfrm>
            <a:off x="429491" y="365125"/>
            <a:ext cx="6151418" cy="5287530"/>
          </a:xfrm>
        </p:spPr>
        <p:txBody>
          <a:bodyPr anchor="t">
            <a:normAutofit/>
          </a:bodyPr>
          <a:lstStyle/>
          <a:p>
            <a:r>
              <a:rPr lang="it-IT" sz="3200" b="1" dirty="0"/>
              <a:t>1300 - 1315. Giotto. Crucifijo. Ognissanti, Florencia.</a:t>
            </a:r>
            <a:endParaRPr lang="es-ES" sz="3200" b="1" dirty="0"/>
          </a:p>
        </p:txBody>
      </p:sp>
      <p:pic>
        <p:nvPicPr>
          <p:cNvPr id="7" name="Imagen 6">
            <a:extLst>
              <a:ext uri="{FF2B5EF4-FFF2-40B4-BE49-F238E27FC236}">
                <a16:creationId xmlns:a16="http://schemas.microsoft.com/office/drawing/2014/main" id="{E633FFD9-9CBD-46F1-BC0D-8E0CCF30153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49241" y="138545"/>
            <a:ext cx="5442759" cy="6719455"/>
          </a:xfrm>
          <a:prstGeom prst="rect">
            <a:avLst/>
          </a:prstGeom>
        </p:spPr>
      </p:pic>
    </p:spTree>
    <p:extLst>
      <p:ext uri="{BB962C8B-B14F-4D97-AF65-F5344CB8AC3E}">
        <p14:creationId xmlns:p14="http://schemas.microsoft.com/office/powerpoint/2010/main" val="7600899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95E6BF7-8BFB-4F9F-BDBE-5D88B0E77E43}"/>
              </a:ext>
            </a:extLst>
          </p:cNvPr>
          <p:cNvSpPr>
            <a:spLocks noGrp="1"/>
          </p:cNvSpPr>
          <p:nvPr>
            <p:ph type="title"/>
          </p:nvPr>
        </p:nvSpPr>
        <p:spPr>
          <a:xfrm>
            <a:off x="429491" y="365125"/>
            <a:ext cx="6151418" cy="5287530"/>
          </a:xfrm>
        </p:spPr>
        <p:txBody>
          <a:bodyPr anchor="t">
            <a:normAutofit/>
          </a:bodyPr>
          <a:lstStyle/>
          <a:p>
            <a:r>
              <a:rPr lang="it-IT" sz="3200" b="1" dirty="0"/>
              <a:t>1300 - 1317. Giotto. Crucifijo. Templo Malatestiano, Rimini.</a:t>
            </a:r>
            <a:endParaRPr lang="es-ES" sz="3200" b="1" dirty="0"/>
          </a:p>
        </p:txBody>
      </p:sp>
      <p:pic>
        <p:nvPicPr>
          <p:cNvPr id="4" name="Imagen 3">
            <a:extLst>
              <a:ext uri="{FF2B5EF4-FFF2-40B4-BE49-F238E27FC236}">
                <a16:creationId xmlns:a16="http://schemas.microsoft.com/office/drawing/2014/main" id="{1D3A19DE-F5F6-4CE6-B8A2-6BC24706EB9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15200" y="-24384"/>
            <a:ext cx="4876800" cy="6882384"/>
          </a:xfrm>
          <a:prstGeom prst="rect">
            <a:avLst/>
          </a:prstGeom>
        </p:spPr>
      </p:pic>
    </p:spTree>
    <p:extLst>
      <p:ext uri="{BB962C8B-B14F-4D97-AF65-F5344CB8AC3E}">
        <p14:creationId xmlns:p14="http://schemas.microsoft.com/office/powerpoint/2010/main" val="10402070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95E6BF7-8BFB-4F9F-BDBE-5D88B0E77E43}"/>
              </a:ext>
            </a:extLst>
          </p:cNvPr>
          <p:cNvSpPr>
            <a:spLocks noGrp="1"/>
          </p:cNvSpPr>
          <p:nvPr>
            <p:ph type="title"/>
          </p:nvPr>
        </p:nvSpPr>
        <p:spPr>
          <a:xfrm>
            <a:off x="429491" y="365125"/>
            <a:ext cx="6151418" cy="5287530"/>
          </a:xfrm>
        </p:spPr>
        <p:txBody>
          <a:bodyPr anchor="t">
            <a:normAutofit/>
          </a:bodyPr>
          <a:lstStyle/>
          <a:p>
            <a:r>
              <a:rPr lang="it-IT" sz="3200" b="1" dirty="0"/>
              <a:t>1317. Giotto. Crucifijo. Museo Civico, Padua.</a:t>
            </a:r>
            <a:endParaRPr lang="es-ES" sz="3200" b="1" dirty="0"/>
          </a:p>
        </p:txBody>
      </p:sp>
      <p:pic>
        <p:nvPicPr>
          <p:cNvPr id="4" name="Imagen 3">
            <a:extLst>
              <a:ext uri="{FF2B5EF4-FFF2-40B4-BE49-F238E27FC236}">
                <a16:creationId xmlns:a16="http://schemas.microsoft.com/office/drawing/2014/main" id="{36CC539F-D58D-4BCA-A2D5-45432CC12A1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04364" y="-7572"/>
            <a:ext cx="4987636" cy="6865572"/>
          </a:xfrm>
          <a:prstGeom prst="rect">
            <a:avLst/>
          </a:prstGeom>
        </p:spPr>
      </p:pic>
    </p:spTree>
    <p:extLst>
      <p:ext uri="{BB962C8B-B14F-4D97-AF65-F5344CB8AC3E}">
        <p14:creationId xmlns:p14="http://schemas.microsoft.com/office/powerpoint/2010/main" val="36997220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95E6BF7-8BFB-4F9F-BDBE-5D88B0E77E43}"/>
              </a:ext>
            </a:extLst>
          </p:cNvPr>
          <p:cNvSpPr>
            <a:spLocks noGrp="1"/>
          </p:cNvSpPr>
          <p:nvPr>
            <p:ph type="title"/>
          </p:nvPr>
        </p:nvSpPr>
        <p:spPr>
          <a:xfrm>
            <a:off x="429491" y="365125"/>
            <a:ext cx="5334000" cy="5287530"/>
          </a:xfrm>
        </p:spPr>
        <p:txBody>
          <a:bodyPr anchor="t">
            <a:normAutofit/>
          </a:bodyPr>
          <a:lstStyle/>
          <a:p>
            <a:r>
              <a:rPr lang="es-ES" sz="3200" b="1" dirty="0"/>
              <a:t>1330s. Giotto. Crucifijo. </a:t>
            </a:r>
            <a:br>
              <a:rPr lang="es-ES" sz="3200" b="1" dirty="0"/>
            </a:br>
            <a:r>
              <a:rPr lang="es-ES" sz="3200" b="1" dirty="0"/>
              <a:t>San Felice, Florencia.</a:t>
            </a:r>
          </a:p>
        </p:txBody>
      </p:sp>
      <p:pic>
        <p:nvPicPr>
          <p:cNvPr id="4" name="Imagen 3">
            <a:extLst>
              <a:ext uri="{FF2B5EF4-FFF2-40B4-BE49-F238E27FC236}">
                <a16:creationId xmlns:a16="http://schemas.microsoft.com/office/drawing/2014/main" id="{BD1A6A84-8634-419E-ADB5-7DF2BDFA4D7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02807" y="0"/>
            <a:ext cx="6161484" cy="6858000"/>
          </a:xfrm>
          <a:prstGeom prst="rect">
            <a:avLst/>
          </a:prstGeom>
        </p:spPr>
      </p:pic>
    </p:spTree>
    <p:extLst>
      <p:ext uri="{BB962C8B-B14F-4D97-AF65-F5344CB8AC3E}">
        <p14:creationId xmlns:p14="http://schemas.microsoft.com/office/powerpoint/2010/main" val="2400615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3BE88F6-3898-4850-9B02-98F7F469FD79}"/>
              </a:ext>
            </a:extLst>
          </p:cNvPr>
          <p:cNvSpPr>
            <a:spLocks noGrp="1"/>
          </p:cNvSpPr>
          <p:nvPr>
            <p:ph type="title"/>
          </p:nvPr>
        </p:nvSpPr>
        <p:spPr/>
        <p:txBody>
          <a:bodyPr/>
          <a:lstStyle/>
          <a:p>
            <a:r>
              <a:rPr lang="es-ES" dirty="0">
                <a:solidFill>
                  <a:srgbClr val="000000"/>
                </a:solidFill>
                <a:latin typeface="Roboto"/>
              </a:rPr>
              <a:t>P</a:t>
            </a:r>
            <a:r>
              <a:rPr lang="es-ES" b="0" i="0" dirty="0">
                <a:solidFill>
                  <a:srgbClr val="000000"/>
                </a:solidFill>
                <a:effectLst/>
                <a:latin typeface="Roboto"/>
              </a:rPr>
              <a:t>aneles varios. GIOTTO</a:t>
            </a:r>
            <a:endParaRPr lang="es-ES" dirty="0"/>
          </a:p>
        </p:txBody>
      </p:sp>
      <p:sp>
        <p:nvSpPr>
          <p:cNvPr id="3" name="Marcador de contenido 2">
            <a:extLst>
              <a:ext uri="{FF2B5EF4-FFF2-40B4-BE49-F238E27FC236}">
                <a16:creationId xmlns:a16="http://schemas.microsoft.com/office/drawing/2014/main" id="{6C251772-F3D9-48EC-B67F-2ECB545F9E43}"/>
              </a:ext>
            </a:extLst>
          </p:cNvPr>
          <p:cNvSpPr>
            <a:spLocks noGrp="1"/>
          </p:cNvSpPr>
          <p:nvPr>
            <p:ph idx="1"/>
          </p:nvPr>
        </p:nvSpPr>
        <p:spPr/>
        <p:txBody>
          <a:bodyPr/>
          <a:lstStyle/>
          <a:p>
            <a:r>
              <a:rPr lang="es-ES" b="0" i="0" dirty="0">
                <a:solidFill>
                  <a:srgbClr val="000000"/>
                </a:solidFill>
                <a:effectLst/>
                <a:latin typeface="Roboto"/>
              </a:rPr>
              <a:t>Las pinturas sobre tabla ejecutadas hacia 1300 muestran una intensidad de mirada de las figuras que es común a todos. También es común a las pinturas de panel el esfuerzo visible realizado por el artista para lograr una naturalidad, una calidad de pintura nueva y más refinada, y una representación del espacio lógicamente coherente. </a:t>
            </a:r>
          </a:p>
          <a:p>
            <a:r>
              <a:rPr lang="es-ES" b="0" i="0" dirty="0">
                <a:solidFill>
                  <a:srgbClr val="000000"/>
                </a:solidFill>
                <a:effectLst/>
                <a:latin typeface="Roboto"/>
              </a:rPr>
              <a:t>El último panel descrito como la Virgen </a:t>
            </a:r>
            <a:r>
              <a:rPr lang="es-ES" b="0" i="0" dirty="0" err="1">
                <a:solidFill>
                  <a:srgbClr val="000000"/>
                </a:solidFill>
                <a:effectLst/>
                <a:latin typeface="Roboto"/>
              </a:rPr>
              <a:t>Ognissanti</a:t>
            </a:r>
            <a:r>
              <a:rPr lang="es-ES" b="0" i="0" dirty="0">
                <a:solidFill>
                  <a:srgbClr val="000000"/>
                </a:solidFill>
                <a:effectLst/>
                <a:latin typeface="Roboto"/>
              </a:rPr>
              <a:t> después de la iglesia en la que se instaló originalmente, tiene la misma fuerza de representación que los frescos de Padua. </a:t>
            </a:r>
            <a:endParaRPr lang="es-ES" dirty="0"/>
          </a:p>
        </p:txBody>
      </p:sp>
    </p:spTree>
    <p:extLst>
      <p:ext uri="{BB962C8B-B14F-4D97-AF65-F5344CB8AC3E}">
        <p14:creationId xmlns:p14="http://schemas.microsoft.com/office/powerpoint/2010/main" val="19178999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95E6BF7-8BFB-4F9F-BDBE-5D88B0E77E43}"/>
              </a:ext>
            </a:extLst>
          </p:cNvPr>
          <p:cNvSpPr>
            <a:spLocks noGrp="1"/>
          </p:cNvSpPr>
          <p:nvPr>
            <p:ph type="title"/>
          </p:nvPr>
        </p:nvSpPr>
        <p:spPr>
          <a:xfrm>
            <a:off x="429491" y="365125"/>
            <a:ext cx="7370618" cy="6257348"/>
          </a:xfrm>
        </p:spPr>
        <p:txBody>
          <a:bodyPr anchor="t">
            <a:normAutofit/>
          </a:bodyPr>
          <a:lstStyle/>
          <a:p>
            <a:r>
              <a:rPr lang="es-ES" sz="3200" b="1" dirty="0"/>
              <a:t>1295 - 1300. Giotto. Virgen. </a:t>
            </a:r>
            <a:br>
              <a:rPr lang="es-ES" sz="3200" b="1" dirty="0"/>
            </a:br>
            <a:r>
              <a:rPr lang="es-ES" sz="3200" b="1" dirty="0"/>
              <a:t>Santo Stefano al Ponte, Florencia.</a:t>
            </a:r>
          </a:p>
        </p:txBody>
      </p:sp>
      <p:pic>
        <p:nvPicPr>
          <p:cNvPr id="4" name="Imagen 3">
            <a:extLst>
              <a:ext uri="{FF2B5EF4-FFF2-40B4-BE49-F238E27FC236}">
                <a16:creationId xmlns:a16="http://schemas.microsoft.com/office/drawing/2014/main" id="{401D960B-9565-4E8B-B0ED-9DFBF38B4E1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659093" y="12269"/>
            <a:ext cx="3532907" cy="6845731"/>
          </a:xfrm>
          <a:prstGeom prst="rect">
            <a:avLst/>
          </a:prstGeom>
        </p:spPr>
      </p:pic>
    </p:spTree>
    <p:extLst>
      <p:ext uri="{BB962C8B-B14F-4D97-AF65-F5344CB8AC3E}">
        <p14:creationId xmlns:p14="http://schemas.microsoft.com/office/powerpoint/2010/main" val="36992467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95E6BF7-8BFB-4F9F-BDBE-5D88B0E77E43}"/>
              </a:ext>
            </a:extLst>
          </p:cNvPr>
          <p:cNvSpPr>
            <a:spLocks noGrp="1"/>
          </p:cNvSpPr>
          <p:nvPr>
            <p:ph type="title"/>
          </p:nvPr>
        </p:nvSpPr>
        <p:spPr>
          <a:xfrm>
            <a:off x="429491" y="365125"/>
            <a:ext cx="7218218" cy="6257348"/>
          </a:xfrm>
        </p:spPr>
        <p:txBody>
          <a:bodyPr anchor="t">
            <a:normAutofit/>
          </a:bodyPr>
          <a:lstStyle/>
          <a:p>
            <a:r>
              <a:rPr lang="es-ES" sz="3200" b="1" dirty="0"/>
              <a:t>1297. Giotto. Virgen. </a:t>
            </a:r>
            <a:br>
              <a:rPr lang="es-ES" sz="3200" b="1" dirty="0"/>
            </a:br>
            <a:r>
              <a:rPr lang="es-ES" sz="3200" b="1" dirty="0"/>
              <a:t>Colección privada.</a:t>
            </a:r>
          </a:p>
        </p:txBody>
      </p:sp>
      <p:pic>
        <p:nvPicPr>
          <p:cNvPr id="4" name="Imagen 3">
            <a:extLst>
              <a:ext uri="{FF2B5EF4-FFF2-40B4-BE49-F238E27FC236}">
                <a16:creationId xmlns:a16="http://schemas.microsoft.com/office/drawing/2014/main" id="{E2220614-3B35-4104-9132-21F4593DF4B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10293" y="0"/>
            <a:ext cx="4181707" cy="6858000"/>
          </a:xfrm>
          <a:prstGeom prst="rect">
            <a:avLst/>
          </a:prstGeom>
        </p:spPr>
      </p:pic>
    </p:spTree>
    <p:extLst>
      <p:ext uri="{BB962C8B-B14F-4D97-AF65-F5344CB8AC3E}">
        <p14:creationId xmlns:p14="http://schemas.microsoft.com/office/powerpoint/2010/main" val="31871091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95E6BF7-8BFB-4F9F-BDBE-5D88B0E77E43}"/>
              </a:ext>
            </a:extLst>
          </p:cNvPr>
          <p:cNvSpPr>
            <a:spLocks noGrp="1"/>
          </p:cNvSpPr>
          <p:nvPr>
            <p:ph type="title"/>
          </p:nvPr>
        </p:nvSpPr>
        <p:spPr>
          <a:xfrm>
            <a:off x="429490" y="365125"/>
            <a:ext cx="7606145" cy="6257348"/>
          </a:xfrm>
        </p:spPr>
        <p:txBody>
          <a:bodyPr anchor="t">
            <a:normAutofit/>
          </a:bodyPr>
          <a:lstStyle/>
          <a:p>
            <a:r>
              <a:rPr lang="es-ES" sz="3200" b="1" dirty="0"/>
              <a:t>1300. Giotto. </a:t>
            </a:r>
            <a:br>
              <a:rPr lang="es-ES" sz="3200" b="1" dirty="0"/>
            </a:br>
            <a:r>
              <a:rPr lang="es-ES" sz="3200" b="1" dirty="0"/>
              <a:t>Estigmatización de San Francisco. </a:t>
            </a:r>
            <a:br>
              <a:rPr lang="es-ES" sz="3200" b="1" dirty="0"/>
            </a:br>
            <a:r>
              <a:rPr lang="es-ES" sz="3200" b="1" dirty="0"/>
              <a:t>Museo del Louvre.</a:t>
            </a:r>
          </a:p>
        </p:txBody>
      </p:sp>
      <p:pic>
        <p:nvPicPr>
          <p:cNvPr id="4" name="Imagen 3">
            <a:extLst>
              <a:ext uri="{FF2B5EF4-FFF2-40B4-BE49-F238E27FC236}">
                <a16:creationId xmlns:a16="http://schemas.microsoft.com/office/drawing/2014/main" id="{48157D70-5087-4722-8670-21B70A13888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92836" y="9262"/>
            <a:ext cx="3699164" cy="6848738"/>
          </a:xfrm>
          <a:prstGeom prst="rect">
            <a:avLst/>
          </a:prstGeom>
        </p:spPr>
      </p:pic>
    </p:spTree>
    <p:extLst>
      <p:ext uri="{BB962C8B-B14F-4D97-AF65-F5344CB8AC3E}">
        <p14:creationId xmlns:p14="http://schemas.microsoft.com/office/powerpoint/2010/main" val="284839859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95E6BF7-8BFB-4F9F-BDBE-5D88B0E77E43}"/>
              </a:ext>
            </a:extLst>
          </p:cNvPr>
          <p:cNvSpPr>
            <a:spLocks noGrp="1"/>
          </p:cNvSpPr>
          <p:nvPr>
            <p:ph type="title"/>
          </p:nvPr>
        </p:nvSpPr>
        <p:spPr>
          <a:xfrm>
            <a:off x="997527" y="365125"/>
            <a:ext cx="10363200" cy="1164254"/>
          </a:xfrm>
        </p:spPr>
        <p:txBody>
          <a:bodyPr anchor="t">
            <a:normAutofit/>
          </a:bodyPr>
          <a:lstStyle/>
          <a:p>
            <a:pPr algn="ctr"/>
            <a:r>
              <a:rPr lang="es-ES" sz="3200" b="1" dirty="0"/>
              <a:t>1300 - 1302. Giotto. Políptico Badia. Virgen y Santos. Uffizi.</a:t>
            </a:r>
          </a:p>
        </p:txBody>
      </p:sp>
      <p:pic>
        <p:nvPicPr>
          <p:cNvPr id="4" name="Imagen 3">
            <a:extLst>
              <a:ext uri="{FF2B5EF4-FFF2-40B4-BE49-F238E27FC236}">
                <a16:creationId xmlns:a16="http://schemas.microsoft.com/office/drawing/2014/main" id="{CBA3B923-6134-4352-B316-38CBCBA33D5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529379"/>
            <a:ext cx="12192000" cy="5328621"/>
          </a:xfrm>
          <a:prstGeom prst="rect">
            <a:avLst/>
          </a:prstGeom>
        </p:spPr>
      </p:pic>
    </p:spTree>
    <p:extLst>
      <p:ext uri="{BB962C8B-B14F-4D97-AF65-F5344CB8AC3E}">
        <p14:creationId xmlns:p14="http://schemas.microsoft.com/office/powerpoint/2010/main" val="26134294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95E6BF7-8BFB-4F9F-BDBE-5D88B0E77E43}"/>
              </a:ext>
            </a:extLst>
          </p:cNvPr>
          <p:cNvSpPr>
            <a:spLocks noGrp="1"/>
          </p:cNvSpPr>
          <p:nvPr>
            <p:ph type="title"/>
          </p:nvPr>
        </p:nvSpPr>
        <p:spPr>
          <a:xfrm>
            <a:off x="429490" y="365125"/>
            <a:ext cx="7079673" cy="6257348"/>
          </a:xfrm>
        </p:spPr>
        <p:txBody>
          <a:bodyPr anchor="t">
            <a:normAutofit/>
          </a:bodyPr>
          <a:lstStyle/>
          <a:p>
            <a:r>
              <a:rPr lang="it-IT" sz="3200" b="1" dirty="0"/>
              <a:t>1300 - 1305. Giotto. </a:t>
            </a:r>
            <a:br>
              <a:rPr lang="it-IT" sz="3200" b="1" dirty="0"/>
            </a:br>
            <a:r>
              <a:rPr lang="it-IT" sz="3200" b="1" dirty="0"/>
              <a:t>Madonna in Maestà (Ognissanti). Uffizi.</a:t>
            </a:r>
            <a:endParaRPr lang="es-ES" sz="3200" b="1" dirty="0"/>
          </a:p>
        </p:txBody>
      </p:sp>
      <p:pic>
        <p:nvPicPr>
          <p:cNvPr id="4" name="Imagen 3">
            <a:extLst>
              <a:ext uri="{FF2B5EF4-FFF2-40B4-BE49-F238E27FC236}">
                <a16:creationId xmlns:a16="http://schemas.microsoft.com/office/drawing/2014/main" id="{08CE055C-0BCD-4C48-991B-FBCC8882805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70006" y="0"/>
            <a:ext cx="4521994" cy="6858000"/>
          </a:xfrm>
          <a:prstGeom prst="rect">
            <a:avLst/>
          </a:prstGeom>
        </p:spPr>
      </p:pic>
    </p:spTree>
    <p:extLst>
      <p:ext uri="{BB962C8B-B14F-4D97-AF65-F5344CB8AC3E}">
        <p14:creationId xmlns:p14="http://schemas.microsoft.com/office/powerpoint/2010/main" val="128986926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95E6BF7-8BFB-4F9F-BDBE-5D88B0E77E43}"/>
              </a:ext>
            </a:extLst>
          </p:cNvPr>
          <p:cNvSpPr>
            <a:spLocks noGrp="1"/>
          </p:cNvSpPr>
          <p:nvPr>
            <p:ph type="title"/>
          </p:nvPr>
        </p:nvSpPr>
        <p:spPr>
          <a:xfrm>
            <a:off x="110836" y="365125"/>
            <a:ext cx="2092037" cy="6257348"/>
          </a:xfrm>
        </p:spPr>
        <p:txBody>
          <a:bodyPr anchor="t">
            <a:normAutofit/>
          </a:bodyPr>
          <a:lstStyle/>
          <a:p>
            <a:r>
              <a:rPr lang="es-ES" sz="3200" b="1" dirty="0"/>
              <a:t>1330 - 1335. Giotto. Políptico. Virgen y Santos. Pinacoteca </a:t>
            </a:r>
            <a:r>
              <a:rPr lang="es-ES" sz="3200" b="1" dirty="0" err="1"/>
              <a:t>Nazionale</a:t>
            </a:r>
            <a:r>
              <a:rPr lang="es-ES" sz="3200" b="1" dirty="0"/>
              <a:t>, Bolonia.</a:t>
            </a:r>
          </a:p>
        </p:txBody>
      </p:sp>
      <p:pic>
        <p:nvPicPr>
          <p:cNvPr id="4" name="Imagen 3">
            <a:extLst>
              <a:ext uri="{FF2B5EF4-FFF2-40B4-BE49-F238E27FC236}">
                <a16:creationId xmlns:a16="http://schemas.microsoft.com/office/drawing/2014/main" id="{A899EB86-81F7-4E43-BE81-8B644C7F6D0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22591" y="221672"/>
            <a:ext cx="9869409" cy="6636327"/>
          </a:xfrm>
          <a:prstGeom prst="rect">
            <a:avLst/>
          </a:prstGeom>
        </p:spPr>
      </p:pic>
    </p:spTree>
    <p:extLst>
      <p:ext uri="{BB962C8B-B14F-4D97-AF65-F5344CB8AC3E}">
        <p14:creationId xmlns:p14="http://schemas.microsoft.com/office/powerpoint/2010/main" val="390646251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95E6BF7-8BFB-4F9F-BDBE-5D88B0E77E43}"/>
              </a:ext>
            </a:extLst>
          </p:cNvPr>
          <p:cNvSpPr>
            <a:spLocks noGrp="1"/>
          </p:cNvSpPr>
          <p:nvPr>
            <p:ph type="title"/>
          </p:nvPr>
        </p:nvSpPr>
        <p:spPr>
          <a:xfrm>
            <a:off x="429491" y="365125"/>
            <a:ext cx="6497782" cy="6257348"/>
          </a:xfrm>
        </p:spPr>
        <p:txBody>
          <a:bodyPr anchor="t">
            <a:normAutofit/>
          </a:bodyPr>
          <a:lstStyle/>
          <a:p>
            <a:r>
              <a:rPr lang="fr-FR" sz="3200" b="1" dirty="0"/>
              <a:t>1330s. Giotto. </a:t>
            </a:r>
            <a:r>
              <a:rPr lang="fr-FR" sz="3200" b="1" dirty="0" err="1"/>
              <a:t>Crucifixión</a:t>
            </a:r>
            <a:r>
              <a:rPr lang="fr-FR" sz="3200" b="1" dirty="0"/>
              <a:t>. </a:t>
            </a:r>
            <a:br>
              <a:rPr lang="fr-FR" sz="3200" b="1" dirty="0"/>
            </a:br>
            <a:r>
              <a:rPr lang="fr-FR" sz="3200" b="1" dirty="0"/>
              <a:t>Musées Municipaux, Strasbourg.</a:t>
            </a:r>
            <a:endParaRPr lang="es-ES" sz="3200" b="1" dirty="0"/>
          </a:p>
        </p:txBody>
      </p:sp>
      <p:pic>
        <p:nvPicPr>
          <p:cNvPr id="4" name="Imagen 3">
            <a:extLst>
              <a:ext uri="{FF2B5EF4-FFF2-40B4-BE49-F238E27FC236}">
                <a16:creationId xmlns:a16="http://schemas.microsoft.com/office/drawing/2014/main" id="{46143CB6-F42F-4DF2-9AC0-9EAB24DA3C0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58264" y="0"/>
            <a:ext cx="4733736" cy="6858000"/>
          </a:xfrm>
          <a:prstGeom prst="rect">
            <a:avLst/>
          </a:prstGeom>
        </p:spPr>
      </p:pic>
    </p:spTree>
    <p:extLst>
      <p:ext uri="{BB962C8B-B14F-4D97-AF65-F5344CB8AC3E}">
        <p14:creationId xmlns:p14="http://schemas.microsoft.com/office/powerpoint/2010/main" val="105478352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95E6BF7-8BFB-4F9F-BDBE-5D88B0E77E43}"/>
              </a:ext>
            </a:extLst>
          </p:cNvPr>
          <p:cNvSpPr>
            <a:spLocks noGrp="1"/>
          </p:cNvSpPr>
          <p:nvPr>
            <p:ph type="title"/>
          </p:nvPr>
        </p:nvSpPr>
        <p:spPr>
          <a:xfrm>
            <a:off x="429491" y="365125"/>
            <a:ext cx="7162800" cy="6257348"/>
          </a:xfrm>
        </p:spPr>
        <p:txBody>
          <a:bodyPr anchor="t">
            <a:normAutofit/>
          </a:bodyPr>
          <a:lstStyle/>
          <a:p>
            <a:r>
              <a:rPr lang="es-ES" sz="3200" b="1" dirty="0"/>
              <a:t>1330s. Giotto. Crucifixión. </a:t>
            </a:r>
            <a:br>
              <a:rPr lang="es-ES" sz="3200" b="1" dirty="0"/>
            </a:br>
            <a:r>
              <a:rPr lang="es-ES" sz="3200" b="1" dirty="0"/>
              <a:t>Staatliche </a:t>
            </a:r>
            <a:r>
              <a:rPr lang="es-ES" sz="3200" b="1" dirty="0" err="1"/>
              <a:t>Museen</a:t>
            </a:r>
            <a:r>
              <a:rPr lang="es-ES" sz="3200" b="1" dirty="0"/>
              <a:t>, Berlín.</a:t>
            </a:r>
          </a:p>
        </p:txBody>
      </p:sp>
      <p:pic>
        <p:nvPicPr>
          <p:cNvPr id="4" name="Imagen 3">
            <a:extLst>
              <a:ext uri="{FF2B5EF4-FFF2-40B4-BE49-F238E27FC236}">
                <a16:creationId xmlns:a16="http://schemas.microsoft.com/office/drawing/2014/main" id="{AACC3036-1A59-4A98-8E13-392A925FE66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91055" y="20"/>
            <a:ext cx="4100945" cy="6857980"/>
          </a:xfrm>
          <a:prstGeom prst="rect">
            <a:avLst/>
          </a:prstGeom>
        </p:spPr>
      </p:pic>
    </p:spTree>
    <p:extLst>
      <p:ext uri="{BB962C8B-B14F-4D97-AF65-F5344CB8AC3E}">
        <p14:creationId xmlns:p14="http://schemas.microsoft.com/office/powerpoint/2010/main" val="5010490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18C4AFA-63AE-42E7-8510-C79D223AD070}"/>
              </a:ext>
            </a:extLst>
          </p:cNvPr>
          <p:cNvSpPr>
            <a:spLocks noGrp="1"/>
          </p:cNvSpPr>
          <p:nvPr>
            <p:ph type="title"/>
          </p:nvPr>
        </p:nvSpPr>
        <p:spPr/>
        <p:txBody>
          <a:bodyPr>
            <a:normAutofit/>
          </a:bodyPr>
          <a:lstStyle/>
          <a:p>
            <a:pPr algn="ctr"/>
            <a:r>
              <a:rPr lang="es-ES" sz="3600" b="0" i="0" dirty="0">
                <a:solidFill>
                  <a:srgbClr val="000000"/>
                </a:solidFill>
                <a:effectLst/>
                <a:latin typeface="Roboto"/>
              </a:rPr>
              <a:t>Paneles de un políptico desmembrado. GIOTTO</a:t>
            </a:r>
            <a:endParaRPr lang="es-ES" sz="3600" dirty="0"/>
          </a:p>
        </p:txBody>
      </p:sp>
      <p:sp>
        <p:nvSpPr>
          <p:cNvPr id="3" name="Marcador de contenido 2">
            <a:extLst>
              <a:ext uri="{FF2B5EF4-FFF2-40B4-BE49-F238E27FC236}">
                <a16:creationId xmlns:a16="http://schemas.microsoft.com/office/drawing/2014/main" id="{1DFFBEDF-9D25-4EEB-8575-68FF144D5322}"/>
              </a:ext>
            </a:extLst>
          </p:cNvPr>
          <p:cNvSpPr>
            <a:spLocks noGrp="1"/>
          </p:cNvSpPr>
          <p:nvPr>
            <p:ph idx="1"/>
          </p:nvPr>
        </p:nvSpPr>
        <p:spPr/>
        <p:txBody>
          <a:bodyPr/>
          <a:lstStyle/>
          <a:p>
            <a:r>
              <a:rPr lang="es-ES" b="0" i="0" dirty="0">
                <a:solidFill>
                  <a:srgbClr val="000000"/>
                </a:solidFill>
                <a:effectLst/>
                <a:latin typeface="Roboto"/>
              </a:rPr>
              <a:t>Según algunos estudiosos, los paneles mostrados en esta página pertenecían a un retablo alado que Giotto y su taller realizaron para la Santa Croce de Florencia. </a:t>
            </a:r>
          </a:p>
          <a:p>
            <a:r>
              <a:rPr lang="es-ES" b="0" i="0" dirty="0">
                <a:solidFill>
                  <a:srgbClr val="000000"/>
                </a:solidFill>
                <a:effectLst/>
                <a:latin typeface="Roboto"/>
              </a:rPr>
              <a:t>Esta suposición e incluso la atribución a Giotto se debate. </a:t>
            </a:r>
          </a:p>
          <a:p>
            <a:r>
              <a:rPr lang="es-ES" b="0" i="0" dirty="0">
                <a:solidFill>
                  <a:srgbClr val="000000"/>
                </a:solidFill>
                <a:effectLst/>
                <a:latin typeface="Roboto"/>
              </a:rPr>
              <a:t>Sin embargo, la Virgen en Washington y los tres santos en el Museo </a:t>
            </a:r>
            <a:r>
              <a:rPr lang="es-ES" b="0" i="0" dirty="0" err="1">
                <a:solidFill>
                  <a:srgbClr val="000000"/>
                </a:solidFill>
                <a:effectLst/>
                <a:latin typeface="Roboto"/>
              </a:rPr>
              <a:t>Horne</a:t>
            </a:r>
            <a:r>
              <a:rPr lang="es-ES" b="0" i="0" dirty="0">
                <a:solidFill>
                  <a:srgbClr val="000000"/>
                </a:solidFill>
                <a:effectLst/>
                <a:latin typeface="Roboto"/>
              </a:rPr>
              <a:t> y en </a:t>
            </a:r>
            <a:r>
              <a:rPr lang="es-ES" b="0" i="0" dirty="0" err="1">
                <a:solidFill>
                  <a:srgbClr val="000000"/>
                </a:solidFill>
                <a:effectLst/>
                <a:latin typeface="Roboto"/>
              </a:rPr>
              <a:t>Châalis</a:t>
            </a:r>
            <a:r>
              <a:rPr lang="es-ES" b="0" i="0" dirty="0">
                <a:solidFill>
                  <a:srgbClr val="000000"/>
                </a:solidFill>
                <a:effectLst/>
                <a:latin typeface="Roboto"/>
              </a:rPr>
              <a:t> forman un grupo, mientras que los siete paneles de tamaño similar que se encuentran en varios museos forman otro. </a:t>
            </a:r>
            <a:endParaRPr lang="es-ES" dirty="0"/>
          </a:p>
        </p:txBody>
      </p:sp>
    </p:spTree>
    <p:extLst>
      <p:ext uri="{BB962C8B-B14F-4D97-AF65-F5344CB8AC3E}">
        <p14:creationId xmlns:p14="http://schemas.microsoft.com/office/powerpoint/2010/main" val="262638109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95E6BF7-8BFB-4F9F-BDBE-5D88B0E77E43}"/>
              </a:ext>
            </a:extLst>
          </p:cNvPr>
          <p:cNvSpPr>
            <a:spLocks noGrp="1"/>
          </p:cNvSpPr>
          <p:nvPr>
            <p:ph type="title"/>
          </p:nvPr>
        </p:nvSpPr>
        <p:spPr>
          <a:xfrm>
            <a:off x="429491" y="365125"/>
            <a:ext cx="6456218" cy="6257348"/>
          </a:xfrm>
        </p:spPr>
        <p:txBody>
          <a:bodyPr anchor="t">
            <a:normAutofit/>
          </a:bodyPr>
          <a:lstStyle/>
          <a:p>
            <a:r>
              <a:rPr lang="en-US" sz="3200" b="1" dirty="0"/>
              <a:t>1320 - 1330. Giotto. Virgen con Niño. National Gallery of Art, Washington.</a:t>
            </a:r>
            <a:endParaRPr lang="es-ES" sz="3200" b="1" dirty="0"/>
          </a:p>
        </p:txBody>
      </p:sp>
      <p:pic>
        <p:nvPicPr>
          <p:cNvPr id="4" name="Imagen 3">
            <a:extLst>
              <a:ext uri="{FF2B5EF4-FFF2-40B4-BE49-F238E27FC236}">
                <a16:creationId xmlns:a16="http://schemas.microsoft.com/office/drawing/2014/main" id="{3DBED7F6-DADE-4E40-A2B5-79F6AAA3BF8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79673" y="50063"/>
            <a:ext cx="5112327" cy="6807937"/>
          </a:xfrm>
          <a:prstGeom prst="rect">
            <a:avLst/>
          </a:prstGeom>
        </p:spPr>
      </p:pic>
    </p:spTree>
    <p:extLst>
      <p:ext uri="{BB962C8B-B14F-4D97-AF65-F5344CB8AC3E}">
        <p14:creationId xmlns:p14="http://schemas.microsoft.com/office/powerpoint/2010/main" val="413270447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95E6BF7-8BFB-4F9F-BDBE-5D88B0E77E43}"/>
              </a:ext>
            </a:extLst>
          </p:cNvPr>
          <p:cNvSpPr>
            <a:spLocks noGrp="1"/>
          </p:cNvSpPr>
          <p:nvPr>
            <p:ph type="title"/>
          </p:nvPr>
        </p:nvSpPr>
        <p:spPr>
          <a:xfrm>
            <a:off x="429490" y="365125"/>
            <a:ext cx="6927273" cy="6257348"/>
          </a:xfrm>
        </p:spPr>
        <p:txBody>
          <a:bodyPr anchor="t">
            <a:normAutofit/>
          </a:bodyPr>
          <a:lstStyle/>
          <a:p>
            <a:r>
              <a:rPr lang="es-ES" sz="3200" b="1" dirty="0"/>
              <a:t>1320 - 1330. Giotto. San Juan Evangelista. Musée </a:t>
            </a:r>
            <a:r>
              <a:rPr lang="es-ES" sz="3200" b="1" dirty="0" err="1"/>
              <a:t>Jacquemart</a:t>
            </a:r>
            <a:r>
              <a:rPr lang="es-ES" sz="3200" b="1" dirty="0"/>
              <a:t>-André, </a:t>
            </a:r>
            <a:r>
              <a:rPr lang="es-ES" sz="3200" b="1" dirty="0" err="1"/>
              <a:t>Chaalis</a:t>
            </a:r>
            <a:r>
              <a:rPr lang="es-ES" sz="3200" b="1" dirty="0"/>
              <a:t>.</a:t>
            </a:r>
          </a:p>
        </p:txBody>
      </p:sp>
      <p:pic>
        <p:nvPicPr>
          <p:cNvPr id="4" name="Imagen 3">
            <a:extLst>
              <a:ext uri="{FF2B5EF4-FFF2-40B4-BE49-F238E27FC236}">
                <a16:creationId xmlns:a16="http://schemas.microsoft.com/office/drawing/2014/main" id="{57AE80EB-2BC4-46B8-A611-DB22D9C5CD4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83143" y="0"/>
            <a:ext cx="4408857" cy="6852695"/>
          </a:xfrm>
          <a:prstGeom prst="rect">
            <a:avLst/>
          </a:prstGeom>
        </p:spPr>
      </p:pic>
    </p:spTree>
    <p:extLst>
      <p:ext uri="{BB962C8B-B14F-4D97-AF65-F5344CB8AC3E}">
        <p14:creationId xmlns:p14="http://schemas.microsoft.com/office/powerpoint/2010/main" val="419001618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95E6BF7-8BFB-4F9F-BDBE-5D88B0E77E43}"/>
              </a:ext>
            </a:extLst>
          </p:cNvPr>
          <p:cNvSpPr>
            <a:spLocks noGrp="1"/>
          </p:cNvSpPr>
          <p:nvPr>
            <p:ph type="title"/>
          </p:nvPr>
        </p:nvSpPr>
        <p:spPr>
          <a:xfrm>
            <a:off x="429490" y="365125"/>
            <a:ext cx="6788727" cy="6257348"/>
          </a:xfrm>
        </p:spPr>
        <p:txBody>
          <a:bodyPr anchor="t">
            <a:normAutofit/>
          </a:bodyPr>
          <a:lstStyle/>
          <a:p>
            <a:r>
              <a:rPr lang="es-ES" sz="3200" b="1" dirty="0"/>
              <a:t>1320 - 1330. Giotto. San Esteban. </a:t>
            </a:r>
            <a:br>
              <a:rPr lang="es-ES" sz="3200" b="1" dirty="0"/>
            </a:br>
            <a:r>
              <a:rPr lang="es-ES" sz="3200" b="1" dirty="0"/>
              <a:t>Museo </a:t>
            </a:r>
            <a:r>
              <a:rPr lang="es-ES" sz="3200" b="1" dirty="0" err="1"/>
              <a:t>Horne</a:t>
            </a:r>
            <a:r>
              <a:rPr lang="es-ES" sz="3200" b="1" dirty="0"/>
              <a:t>, Florencia.</a:t>
            </a:r>
          </a:p>
        </p:txBody>
      </p:sp>
      <p:pic>
        <p:nvPicPr>
          <p:cNvPr id="4" name="Imagen 3">
            <a:extLst>
              <a:ext uri="{FF2B5EF4-FFF2-40B4-BE49-F238E27FC236}">
                <a16:creationId xmlns:a16="http://schemas.microsoft.com/office/drawing/2014/main" id="{DC880C8B-9D52-483D-A91B-9A4BCCFBED5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72400" y="-17546"/>
            <a:ext cx="4419600" cy="6937891"/>
          </a:xfrm>
          <a:prstGeom prst="rect">
            <a:avLst/>
          </a:prstGeom>
        </p:spPr>
      </p:pic>
    </p:spTree>
    <p:extLst>
      <p:ext uri="{BB962C8B-B14F-4D97-AF65-F5344CB8AC3E}">
        <p14:creationId xmlns:p14="http://schemas.microsoft.com/office/powerpoint/2010/main" val="248698133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95E6BF7-8BFB-4F9F-BDBE-5D88B0E77E43}"/>
              </a:ext>
            </a:extLst>
          </p:cNvPr>
          <p:cNvSpPr>
            <a:spLocks noGrp="1"/>
          </p:cNvSpPr>
          <p:nvPr>
            <p:ph type="title"/>
          </p:nvPr>
        </p:nvSpPr>
        <p:spPr>
          <a:xfrm>
            <a:off x="429491" y="365125"/>
            <a:ext cx="6553200" cy="6257348"/>
          </a:xfrm>
        </p:spPr>
        <p:txBody>
          <a:bodyPr anchor="t">
            <a:normAutofit/>
          </a:bodyPr>
          <a:lstStyle/>
          <a:p>
            <a:r>
              <a:rPr lang="es-ES" sz="3200" b="1" dirty="0"/>
              <a:t>1320 - 1330. Giotto. San Lorenzo. Musée </a:t>
            </a:r>
            <a:r>
              <a:rPr lang="es-ES" sz="3200" b="1" dirty="0" err="1"/>
              <a:t>Jacquemart</a:t>
            </a:r>
            <a:r>
              <a:rPr lang="es-ES" sz="3200" b="1" dirty="0"/>
              <a:t>-André, </a:t>
            </a:r>
            <a:r>
              <a:rPr lang="es-ES" sz="3200" b="1" dirty="0" err="1"/>
              <a:t>Chaalis</a:t>
            </a:r>
            <a:r>
              <a:rPr lang="es-ES" sz="3200" b="1" dirty="0"/>
              <a:t>.</a:t>
            </a:r>
          </a:p>
        </p:txBody>
      </p:sp>
      <p:pic>
        <p:nvPicPr>
          <p:cNvPr id="4" name="Imagen 3">
            <a:extLst>
              <a:ext uri="{FF2B5EF4-FFF2-40B4-BE49-F238E27FC236}">
                <a16:creationId xmlns:a16="http://schemas.microsoft.com/office/drawing/2014/main" id="{7F6590DF-59FD-4E32-B093-EF90ECB70E0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07645" y="0"/>
            <a:ext cx="4684355" cy="6858791"/>
          </a:xfrm>
          <a:prstGeom prst="rect">
            <a:avLst/>
          </a:prstGeom>
        </p:spPr>
      </p:pic>
    </p:spTree>
    <p:extLst>
      <p:ext uri="{BB962C8B-B14F-4D97-AF65-F5344CB8AC3E}">
        <p14:creationId xmlns:p14="http://schemas.microsoft.com/office/powerpoint/2010/main" val="190109604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95E6BF7-8BFB-4F9F-BDBE-5D88B0E77E43}"/>
              </a:ext>
            </a:extLst>
          </p:cNvPr>
          <p:cNvSpPr>
            <a:spLocks noGrp="1"/>
          </p:cNvSpPr>
          <p:nvPr>
            <p:ph type="title"/>
          </p:nvPr>
        </p:nvSpPr>
        <p:spPr>
          <a:xfrm>
            <a:off x="429490" y="365125"/>
            <a:ext cx="4696691" cy="6257348"/>
          </a:xfrm>
        </p:spPr>
        <p:txBody>
          <a:bodyPr anchor="t">
            <a:normAutofit/>
          </a:bodyPr>
          <a:lstStyle/>
          <a:p>
            <a:r>
              <a:rPr lang="es-ES" sz="3200" b="1" dirty="0"/>
              <a:t>1320 - 1330. Giotto. Adoración de los Magos. MET.</a:t>
            </a:r>
          </a:p>
        </p:txBody>
      </p:sp>
      <p:pic>
        <p:nvPicPr>
          <p:cNvPr id="4" name="Imagen 3">
            <a:extLst>
              <a:ext uri="{FF2B5EF4-FFF2-40B4-BE49-F238E27FC236}">
                <a16:creationId xmlns:a16="http://schemas.microsoft.com/office/drawing/2014/main" id="{45CE22C5-640A-483A-BE3C-3779DDCFC61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62755" y="0"/>
            <a:ext cx="6829245" cy="6858000"/>
          </a:xfrm>
          <a:prstGeom prst="rect">
            <a:avLst/>
          </a:prstGeom>
        </p:spPr>
      </p:pic>
    </p:spTree>
    <p:extLst>
      <p:ext uri="{BB962C8B-B14F-4D97-AF65-F5344CB8AC3E}">
        <p14:creationId xmlns:p14="http://schemas.microsoft.com/office/powerpoint/2010/main" val="73452508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95E6BF7-8BFB-4F9F-BDBE-5D88B0E77E43}"/>
              </a:ext>
            </a:extLst>
          </p:cNvPr>
          <p:cNvSpPr>
            <a:spLocks noGrp="1"/>
          </p:cNvSpPr>
          <p:nvPr>
            <p:ph type="title"/>
          </p:nvPr>
        </p:nvSpPr>
        <p:spPr>
          <a:xfrm>
            <a:off x="429490" y="365125"/>
            <a:ext cx="4918917" cy="6257348"/>
          </a:xfrm>
        </p:spPr>
        <p:txBody>
          <a:bodyPr anchor="t">
            <a:normAutofit/>
          </a:bodyPr>
          <a:lstStyle/>
          <a:p>
            <a:r>
              <a:rPr lang="es-ES" sz="3200" b="1" dirty="0"/>
              <a:t>1320 - 1330. Giotto. Presentación en el Templo. Isabella Stewart Gardner Museum, Boston.</a:t>
            </a:r>
          </a:p>
        </p:txBody>
      </p:sp>
      <p:pic>
        <p:nvPicPr>
          <p:cNvPr id="4" name="Imagen 3">
            <a:extLst>
              <a:ext uri="{FF2B5EF4-FFF2-40B4-BE49-F238E27FC236}">
                <a16:creationId xmlns:a16="http://schemas.microsoft.com/office/drawing/2014/main" id="{26CE522C-5188-4045-8AAF-DCEB2958FB1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48408" y="0"/>
            <a:ext cx="6843592" cy="6858000"/>
          </a:xfrm>
          <a:prstGeom prst="rect">
            <a:avLst/>
          </a:prstGeom>
        </p:spPr>
      </p:pic>
    </p:spTree>
    <p:extLst>
      <p:ext uri="{BB962C8B-B14F-4D97-AF65-F5344CB8AC3E}">
        <p14:creationId xmlns:p14="http://schemas.microsoft.com/office/powerpoint/2010/main" val="186762492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95E6BF7-8BFB-4F9F-BDBE-5D88B0E77E43}"/>
              </a:ext>
            </a:extLst>
          </p:cNvPr>
          <p:cNvSpPr>
            <a:spLocks noGrp="1"/>
          </p:cNvSpPr>
          <p:nvPr>
            <p:ph type="title"/>
          </p:nvPr>
        </p:nvSpPr>
        <p:spPr>
          <a:xfrm>
            <a:off x="429490" y="365125"/>
            <a:ext cx="4599709" cy="6257348"/>
          </a:xfrm>
        </p:spPr>
        <p:txBody>
          <a:bodyPr anchor="t">
            <a:normAutofit/>
          </a:bodyPr>
          <a:lstStyle/>
          <a:p>
            <a:r>
              <a:rPr lang="it-IT" sz="3200" b="1" dirty="0"/>
              <a:t>1320 - 1330. Giotto. </a:t>
            </a:r>
            <a:br>
              <a:rPr lang="it-IT" sz="3200" b="1" dirty="0"/>
            </a:br>
            <a:r>
              <a:rPr lang="it-IT" sz="3200" b="1" dirty="0"/>
              <a:t>Última Cena. </a:t>
            </a:r>
            <a:br>
              <a:rPr lang="it-IT" sz="3200" b="1" dirty="0"/>
            </a:br>
            <a:r>
              <a:rPr lang="it-IT" sz="3200" b="1" dirty="0"/>
              <a:t>Alte Pinakothek, Munich.</a:t>
            </a:r>
            <a:endParaRPr lang="es-ES" sz="3200" b="1" dirty="0"/>
          </a:p>
        </p:txBody>
      </p:sp>
      <p:pic>
        <p:nvPicPr>
          <p:cNvPr id="4" name="Imagen 3">
            <a:extLst>
              <a:ext uri="{FF2B5EF4-FFF2-40B4-BE49-F238E27FC236}">
                <a16:creationId xmlns:a16="http://schemas.microsoft.com/office/drawing/2014/main" id="{5B7BFE55-B536-426A-9C9E-01F43BFE57B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94423" y="0"/>
            <a:ext cx="6797577" cy="6858000"/>
          </a:xfrm>
          <a:prstGeom prst="rect">
            <a:avLst/>
          </a:prstGeom>
        </p:spPr>
      </p:pic>
    </p:spTree>
    <p:extLst>
      <p:ext uri="{BB962C8B-B14F-4D97-AF65-F5344CB8AC3E}">
        <p14:creationId xmlns:p14="http://schemas.microsoft.com/office/powerpoint/2010/main" val="332028796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95E6BF7-8BFB-4F9F-BDBE-5D88B0E77E43}"/>
              </a:ext>
            </a:extLst>
          </p:cNvPr>
          <p:cNvSpPr>
            <a:spLocks noGrp="1"/>
          </p:cNvSpPr>
          <p:nvPr>
            <p:ph type="title"/>
          </p:nvPr>
        </p:nvSpPr>
        <p:spPr>
          <a:xfrm>
            <a:off x="429491" y="365125"/>
            <a:ext cx="4627418" cy="6257348"/>
          </a:xfrm>
        </p:spPr>
        <p:txBody>
          <a:bodyPr anchor="t">
            <a:normAutofit/>
          </a:bodyPr>
          <a:lstStyle/>
          <a:p>
            <a:r>
              <a:rPr lang="it-IT" sz="3200" b="1" dirty="0"/>
              <a:t>1320 - 1330. Giotto. Crucifixión. </a:t>
            </a:r>
            <a:br>
              <a:rPr lang="it-IT" sz="3200" b="1" dirty="0"/>
            </a:br>
            <a:r>
              <a:rPr lang="it-IT" sz="3200" b="1" dirty="0"/>
              <a:t>Alte Pinakothek, Munich.</a:t>
            </a:r>
            <a:endParaRPr lang="es-ES" sz="3200" b="1" dirty="0"/>
          </a:p>
        </p:txBody>
      </p:sp>
      <p:pic>
        <p:nvPicPr>
          <p:cNvPr id="4" name="Imagen 3">
            <a:extLst>
              <a:ext uri="{FF2B5EF4-FFF2-40B4-BE49-F238E27FC236}">
                <a16:creationId xmlns:a16="http://schemas.microsoft.com/office/drawing/2014/main" id="{74923800-7AF3-42D6-86C7-5A097F125AD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26380" y="0"/>
            <a:ext cx="6865620" cy="6858000"/>
          </a:xfrm>
          <a:prstGeom prst="rect">
            <a:avLst/>
          </a:prstGeom>
        </p:spPr>
      </p:pic>
    </p:spTree>
    <p:extLst>
      <p:ext uri="{BB962C8B-B14F-4D97-AF65-F5344CB8AC3E}">
        <p14:creationId xmlns:p14="http://schemas.microsoft.com/office/powerpoint/2010/main" val="10834485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95E6BF7-8BFB-4F9F-BDBE-5D88B0E77E43}"/>
              </a:ext>
            </a:extLst>
          </p:cNvPr>
          <p:cNvSpPr>
            <a:spLocks noGrp="1"/>
          </p:cNvSpPr>
          <p:nvPr>
            <p:ph type="title"/>
          </p:nvPr>
        </p:nvSpPr>
        <p:spPr>
          <a:xfrm>
            <a:off x="290945" y="365125"/>
            <a:ext cx="5093218" cy="6257348"/>
          </a:xfrm>
        </p:spPr>
        <p:txBody>
          <a:bodyPr anchor="t">
            <a:normAutofit/>
          </a:bodyPr>
          <a:lstStyle/>
          <a:p>
            <a:r>
              <a:rPr lang="it-IT" sz="3200" b="1" dirty="0"/>
              <a:t>1320 - 1330. Giotto. Enterramiento. </a:t>
            </a:r>
            <a:br>
              <a:rPr lang="it-IT" sz="3200" b="1" dirty="0"/>
            </a:br>
            <a:r>
              <a:rPr lang="it-IT" sz="3200" b="1" dirty="0"/>
              <a:t>Berenson Collection, Settignano.</a:t>
            </a:r>
            <a:endParaRPr lang="es-ES" sz="3200" b="1" dirty="0"/>
          </a:p>
        </p:txBody>
      </p:sp>
      <p:pic>
        <p:nvPicPr>
          <p:cNvPr id="4" name="Imagen 3">
            <a:extLst>
              <a:ext uri="{FF2B5EF4-FFF2-40B4-BE49-F238E27FC236}">
                <a16:creationId xmlns:a16="http://schemas.microsoft.com/office/drawing/2014/main" id="{DE2F191E-64F2-4FF8-8F92-67AC9A09777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84163" y="0"/>
            <a:ext cx="6807837" cy="6858000"/>
          </a:xfrm>
          <a:prstGeom prst="rect">
            <a:avLst/>
          </a:prstGeom>
        </p:spPr>
      </p:pic>
    </p:spTree>
    <p:extLst>
      <p:ext uri="{BB962C8B-B14F-4D97-AF65-F5344CB8AC3E}">
        <p14:creationId xmlns:p14="http://schemas.microsoft.com/office/powerpoint/2010/main" val="55287366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95E6BF7-8BFB-4F9F-BDBE-5D88B0E77E43}"/>
              </a:ext>
            </a:extLst>
          </p:cNvPr>
          <p:cNvSpPr>
            <a:spLocks noGrp="1"/>
          </p:cNvSpPr>
          <p:nvPr>
            <p:ph type="title"/>
          </p:nvPr>
        </p:nvSpPr>
        <p:spPr>
          <a:xfrm>
            <a:off x="429491" y="365125"/>
            <a:ext cx="4821382" cy="6257348"/>
          </a:xfrm>
        </p:spPr>
        <p:txBody>
          <a:bodyPr anchor="t">
            <a:normAutofit/>
          </a:bodyPr>
          <a:lstStyle/>
          <a:p>
            <a:r>
              <a:rPr lang="it-IT" sz="3200" b="1" dirty="0"/>
              <a:t>1320 - 1330. Giotto. Descenso al Limbo. </a:t>
            </a:r>
            <a:br>
              <a:rPr lang="it-IT" sz="3200" b="1" dirty="0"/>
            </a:br>
            <a:r>
              <a:rPr lang="it-IT" sz="3200" b="1" dirty="0"/>
              <a:t>Alte Pinakothek, Munich.</a:t>
            </a:r>
            <a:endParaRPr lang="es-ES" sz="3200" b="1" dirty="0"/>
          </a:p>
        </p:txBody>
      </p:sp>
      <p:pic>
        <p:nvPicPr>
          <p:cNvPr id="4" name="Imagen 3">
            <a:extLst>
              <a:ext uri="{FF2B5EF4-FFF2-40B4-BE49-F238E27FC236}">
                <a16:creationId xmlns:a16="http://schemas.microsoft.com/office/drawing/2014/main" id="{D5EDCBAD-EDF1-4076-8BB2-9DB43EA8CDA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81896" y="0"/>
            <a:ext cx="6710104" cy="6851073"/>
          </a:xfrm>
          <a:prstGeom prst="rect">
            <a:avLst/>
          </a:prstGeom>
        </p:spPr>
      </p:pic>
    </p:spTree>
    <p:extLst>
      <p:ext uri="{BB962C8B-B14F-4D97-AF65-F5344CB8AC3E}">
        <p14:creationId xmlns:p14="http://schemas.microsoft.com/office/powerpoint/2010/main" val="404554877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95E6BF7-8BFB-4F9F-BDBE-5D88B0E77E43}"/>
              </a:ext>
            </a:extLst>
          </p:cNvPr>
          <p:cNvSpPr>
            <a:spLocks noGrp="1"/>
          </p:cNvSpPr>
          <p:nvPr>
            <p:ph type="title"/>
          </p:nvPr>
        </p:nvSpPr>
        <p:spPr>
          <a:xfrm>
            <a:off x="429490" y="365125"/>
            <a:ext cx="4946073" cy="6257348"/>
          </a:xfrm>
        </p:spPr>
        <p:txBody>
          <a:bodyPr anchor="t">
            <a:normAutofit/>
          </a:bodyPr>
          <a:lstStyle/>
          <a:p>
            <a:r>
              <a:rPr lang="es-ES" sz="3200" b="1" dirty="0"/>
              <a:t>1320 - 1330. Giotto. Pentecostés. </a:t>
            </a:r>
            <a:br>
              <a:rPr lang="es-ES" sz="3200" b="1" dirty="0"/>
            </a:br>
            <a:r>
              <a:rPr lang="es-ES" sz="3200" b="1" dirty="0"/>
              <a:t>National Gallery, Londres.</a:t>
            </a:r>
          </a:p>
        </p:txBody>
      </p:sp>
      <p:pic>
        <p:nvPicPr>
          <p:cNvPr id="4" name="Imagen 3">
            <a:extLst>
              <a:ext uri="{FF2B5EF4-FFF2-40B4-BE49-F238E27FC236}">
                <a16:creationId xmlns:a16="http://schemas.microsoft.com/office/drawing/2014/main" id="{C15878B3-9DC2-49C9-9EC4-3F454FD924A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70707" y="0"/>
            <a:ext cx="6617970" cy="6858000"/>
          </a:xfrm>
          <a:prstGeom prst="rect">
            <a:avLst/>
          </a:prstGeom>
        </p:spPr>
      </p:pic>
    </p:spTree>
    <p:extLst>
      <p:ext uri="{BB962C8B-B14F-4D97-AF65-F5344CB8AC3E}">
        <p14:creationId xmlns:p14="http://schemas.microsoft.com/office/powerpoint/2010/main" val="205652190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AFD3AB1-D45A-4ACB-9173-780E53F67DDA}"/>
              </a:ext>
            </a:extLst>
          </p:cNvPr>
          <p:cNvSpPr>
            <a:spLocks noGrp="1"/>
          </p:cNvSpPr>
          <p:nvPr>
            <p:ph type="title"/>
          </p:nvPr>
        </p:nvSpPr>
        <p:spPr/>
        <p:txBody>
          <a:bodyPr/>
          <a:lstStyle/>
          <a:p>
            <a:r>
              <a:rPr lang="es-ES" b="0" i="0" dirty="0">
                <a:solidFill>
                  <a:srgbClr val="000000"/>
                </a:solidFill>
                <a:effectLst/>
                <a:latin typeface="Roboto"/>
              </a:rPr>
              <a:t>El retablo de </a:t>
            </a:r>
            <a:r>
              <a:rPr lang="es-ES" b="0" i="0" dirty="0" err="1">
                <a:solidFill>
                  <a:srgbClr val="000000"/>
                </a:solidFill>
                <a:effectLst/>
                <a:latin typeface="Roboto"/>
              </a:rPr>
              <a:t>Stefaneschi</a:t>
            </a:r>
            <a:r>
              <a:rPr lang="es-ES" dirty="0">
                <a:solidFill>
                  <a:srgbClr val="000000"/>
                </a:solidFill>
                <a:latin typeface="Roboto"/>
              </a:rPr>
              <a:t>. </a:t>
            </a:r>
            <a:r>
              <a:rPr lang="es-ES" b="0" i="0" dirty="0">
                <a:solidFill>
                  <a:srgbClr val="000000"/>
                </a:solidFill>
                <a:effectLst/>
                <a:latin typeface="Roboto"/>
              </a:rPr>
              <a:t>GIOTTO</a:t>
            </a:r>
            <a:endParaRPr lang="es-ES" dirty="0"/>
          </a:p>
        </p:txBody>
      </p:sp>
      <p:sp>
        <p:nvSpPr>
          <p:cNvPr id="3" name="Marcador de contenido 2">
            <a:extLst>
              <a:ext uri="{FF2B5EF4-FFF2-40B4-BE49-F238E27FC236}">
                <a16:creationId xmlns:a16="http://schemas.microsoft.com/office/drawing/2014/main" id="{E37E6B98-13B6-4E31-87CF-3A1F532AF832}"/>
              </a:ext>
            </a:extLst>
          </p:cNvPr>
          <p:cNvSpPr>
            <a:spLocks noGrp="1"/>
          </p:cNvSpPr>
          <p:nvPr>
            <p:ph idx="1"/>
          </p:nvPr>
        </p:nvSpPr>
        <p:spPr/>
        <p:txBody>
          <a:bodyPr>
            <a:normAutofit fontScale="62500" lnSpcReduction="20000"/>
          </a:bodyPr>
          <a:lstStyle/>
          <a:p>
            <a:r>
              <a:rPr lang="es-ES" b="0" i="0" dirty="0">
                <a:solidFill>
                  <a:srgbClr val="000000"/>
                </a:solidFill>
                <a:effectLst/>
                <a:latin typeface="Roboto"/>
              </a:rPr>
              <a:t>Pocos años después de la creación de la </a:t>
            </a:r>
            <a:r>
              <a:rPr lang="es-ES" b="0" i="0" dirty="0" err="1">
                <a:solidFill>
                  <a:srgbClr val="000000"/>
                </a:solidFill>
                <a:effectLst/>
                <a:latin typeface="Roboto"/>
              </a:rPr>
              <a:t>Maestà</a:t>
            </a:r>
            <a:r>
              <a:rPr lang="es-ES" b="0" i="0" dirty="0">
                <a:solidFill>
                  <a:srgbClr val="000000"/>
                </a:solidFill>
                <a:effectLst/>
                <a:latin typeface="Roboto"/>
              </a:rPr>
              <a:t> florentina, el cardenal Jacopo </a:t>
            </a:r>
            <a:r>
              <a:rPr lang="es-ES" b="0" i="0" dirty="0" err="1">
                <a:solidFill>
                  <a:srgbClr val="000000"/>
                </a:solidFill>
                <a:effectLst/>
                <a:latin typeface="Roboto"/>
              </a:rPr>
              <a:t>Stefaneschi</a:t>
            </a:r>
            <a:r>
              <a:rPr lang="es-ES" b="0" i="0" dirty="0">
                <a:solidFill>
                  <a:srgbClr val="000000"/>
                </a:solidFill>
                <a:effectLst/>
                <a:latin typeface="Roboto"/>
              </a:rPr>
              <a:t> encargó un gran retablo con Giotto. </a:t>
            </a:r>
            <a:r>
              <a:rPr lang="es-ES" b="0" i="0" dirty="0" err="1">
                <a:solidFill>
                  <a:srgbClr val="000000"/>
                </a:solidFill>
                <a:effectLst/>
                <a:latin typeface="Roboto"/>
              </a:rPr>
              <a:t>Stefaneschi</a:t>
            </a:r>
            <a:r>
              <a:rPr lang="es-ES" b="0" i="0" dirty="0">
                <a:solidFill>
                  <a:srgbClr val="000000"/>
                </a:solidFill>
                <a:effectLst/>
                <a:latin typeface="Roboto"/>
              </a:rPr>
              <a:t>, que provenía de una familia romana muy respetada, puede haber oído hablar de la magnificencia de la Virgen </a:t>
            </a:r>
            <a:r>
              <a:rPr lang="es-ES" b="0" i="0" dirty="0" err="1">
                <a:solidFill>
                  <a:srgbClr val="000000"/>
                </a:solidFill>
                <a:effectLst/>
                <a:latin typeface="Roboto"/>
              </a:rPr>
              <a:t>Ognissanti</a:t>
            </a:r>
            <a:r>
              <a:rPr lang="es-ES" b="0" i="0" dirty="0">
                <a:solidFill>
                  <a:srgbClr val="000000"/>
                </a:solidFill>
                <a:effectLst/>
                <a:latin typeface="Roboto"/>
              </a:rPr>
              <a:t> y, por lo tanto, haber conocido al artista florentino. También puede haber sido informado de las habilidades de Giotto por su pariente lejano Enrico Scrovegni; además de lo cual, probablemente estaba familiarizado con los frescos de Asís, para la elección de un Papa, en la que estuvo presente </a:t>
            </a:r>
            <a:r>
              <a:rPr lang="es-ES" b="0" i="0" dirty="0" err="1">
                <a:solidFill>
                  <a:srgbClr val="000000"/>
                </a:solidFill>
                <a:effectLst/>
                <a:latin typeface="Roboto"/>
              </a:rPr>
              <a:t>Stefaneschi</a:t>
            </a:r>
            <a:r>
              <a:rPr lang="es-ES" b="0" i="0" dirty="0">
                <a:solidFill>
                  <a:srgbClr val="000000"/>
                </a:solidFill>
                <a:effectLst/>
                <a:latin typeface="Roboto"/>
              </a:rPr>
              <a:t>, había tenido lugar en Perugia, que está muy cerca de Asís. En el momento en que Giotto recibió el encargo, probablemente en 1313, la sede papal y, por lo tanto, la residencia de los cardenales, ya no estaba en Italia, sino en Aviñón en Francia. Este siguió siendo el caso hasta 1376, aunque los cardenales romanos en particular luchaban por regresar del "exilio" a su sede tradicional en Roma. Debido a esta situación, la donación de un retablo que se iba a instalar en la iglesia papal más importante de San Pedro de Roma, el edificio que precedió al actual San Pedro, adquiere un significado político. Su donación subraya la determinación de </a:t>
            </a:r>
            <a:r>
              <a:rPr lang="es-ES" b="0" i="0" dirty="0" err="1">
                <a:solidFill>
                  <a:srgbClr val="000000"/>
                </a:solidFill>
                <a:effectLst/>
                <a:latin typeface="Roboto"/>
              </a:rPr>
              <a:t>Stefaneschi</a:t>
            </a:r>
            <a:r>
              <a:rPr lang="es-ES" b="0" i="0" dirty="0">
                <a:solidFill>
                  <a:srgbClr val="000000"/>
                </a:solidFill>
                <a:effectLst/>
                <a:latin typeface="Roboto"/>
              </a:rPr>
              <a:t> y de los otros cardenales romanos de regresar, y expresa su preocupación por la iglesia conmemorativa de San Pedro. El tríptico, pintado por ambos lados, se encuentra actualmente en la Pinacoteca del Vaticano. Según los hallazgos de las últimas investigaciones, probablemente se encontraba originalmente en la antigua catedral de San Pedro en el altar del canónigo frente a la pared del arco triunfal sur. </a:t>
            </a:r>
            <a:br>
              <a:rPr lang="en-US" dirty="0"/>
            </a:br>
            <a:endParaRPr lang="es-ES" dirty="0"/>
          </a:p>
        </p:txBody>
      </p:sp>
    </p:spTree>
    <p:extLst>
      <p:ext uri="{BB962C8B-B14F-4D97-AF65-F5344CB8AC3E}">
        <p14:creationId xmlns:p14="http://schemas.microsoft.com/office/powerpoint/2010/main" val="25067661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95E6BF7-8BFB-4F9F-BDBE-5D88B0E77E43}"/>
              </a:ext>
            </a:extLst>
          </p:cNvPr>
          <p:cNvSpPr>
            <a:spLocks noGrp="1"/>
          </p:cNvSpPr>
          <p:nvPr>
            <p:ph type="title"/>
          </p:nvPr>
        </p:nvSpPr>
        <p:spPr>
          <a:xfrm>
            <a:off x="429491" y="365125"/>
            <a:ext cx="3103418" cy="6257348"/>
          </a:xfrm>
        </p:spPr>
        <p:txBody>
          <a:bodyPr anchor="t">
            <a:normAutofit/>
          </a:bodyPr>
          <a:lstStyle/>
          <a:p>
            <a:r>
              <a:rPr lang="it-IT" sz="3200" b="1" dirty="0"/>
              <a:t>1330. Giotto. Altar Stefaneschi. Pinacoteca Vaticana.</a:t>
            </a:r>
            <a:endParaRPr lang="es-ES" sz="3200" b="1" dirty="0"/>
          </a:p>
        </p:txBody>
      </p:sp>
      <p:pic>
        <p:nvPicPr>
          <p:cNvPr id="4" name="Imagen 3">
            <a:extLst>
              <a:ext uri="{FF2B5EF4-FFF2-40B4-BE49-F238E27FC236}">
                <a16:creationId xmlns:a16="http://schemas.microsoft.com/office/drawing/2014/main" id="{E3185ADD-8C13-41B7-9745-52503269991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93895" y="0"/>
            <a:ext cx="7698105" cy="6858000"/>
          </a:xfrm>
          <a:prstGeom prst="rect">
            <a:avLst/>
          </a:prstGeom>
        </p:spPr>
      </p:pic>
    </p:spTree>
    <p:extLst>
      <p:ext uri="{BB962C8B-B14F-4D97-AF65-F5344CB8AC3E}">
        <p14:creationId xmlns:p14="http://schemas.microsoft.com/office/powerpoint/2010/main" val="279931355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95E6BF7-8BFB-4F9F-BDBE-5D88B0E77E43}"/>
              </a:ext>
            </a:extLst>
          </p:cNvPr>
          <p:cNvSpPr>
            <a:spLocks noGrp="1"/>
          </p:cNvSpPr>
          <p:nvPr>
            <p:ph type="title"/>
          </p:nvPr>
        </p:nvSpPr>
        <p:spPr>
          <a:xfrm>
            <a:off x="429491" y="365125"/>
            <a:ext cx="5510456" cy="6257348"/>
          </a:xfrm>
        </p:spPr>
        <p:txBody>
          <a:bodyPr anchor="t">
            <a:normAutofit/>
          </a:bodyPr>
          <a:lstStyle/>
          <a:p>
            <a:r>
              <a:rPr lang="it-IT" sz="3200" b="1" dirty="0"/>
              <a:t>1330. Giotto. Altar Stefaneschi. Martirio de San Pedro. Pinacoteca Vaticana.</a:t>
            </a:r>
            <a:endParaRPr lang="es-ES" sz="3200" b="1" dirty="0"/>
          </a:p>
        </p:txBody>
      </p:sp>
      <p:pic>
        <p:nvPicPr>
          <p:cNvPr id="4" name="Imagen 3">
            <a:extLst>
              <a:ext uri="{FF2B5EF4-FFF2-40B4-BE49-F238E27FC236}">
                <a16:creationId xmlns:a16="http://schemas.microsoft.com/office/drawing/2014/main" id="{6B67615E-59A3-4B72-9A02-4EDAE231DAD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52054" y="0"/>
            <a:ext cx="5939946" cy="6858000"/>
          </a:xfrm>
          <a:prstGeom prst="rect">
            <a:avLst/>
          </a:prstGeom>
        </p:spPr>
      </p:pic>
    </p:spTree>
    <p:extLst>
      <p:ext uri="{BB962C8B-B14F-4D97-AF65-F5344CB8AC3E}">
        <p14:creationId xmlns:p14="http://schemas.microsoft.com/office/powerpoint/2010/main" val="99972322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95E6BF7-8BFB-4F9F-BDBE-5D88B0E77E43}"/>
              </a:ext>
            </a:extLst>
          </p:cNvPr>
          <p:cNvSpPr>
            <a:spLocks noGrp="1"/>
          </p:cNvSpPr>
          <p:nvPr>
            <p:ph type="title"/>
          </p:nvPr>
        </p:nvSpPr>
        <p:spPr>
          <a:xfrm>
            <a:off x="429490" y="365125"/>
            <a:ext cx="7439891" cy="6257348"/>
          </a:xfrm>
        </p:spPr>
        <p:txBody>
          <a:bodyPr anchor="t">
            <a:normAutofit/>
          </a:bodyPr>
          <a:lstStyle/>
          <a:p>
            <a:r>
              <a:rPr lang="it-IT" sz="3200" b="1" dirty="0"/>
              <a:t>1330. Giotto. Altar Stefaneschi. </a:t>
            </a:r>
            <a:br>
              <a:rPr lang="it-IT" sz="3200" b="1" dirty="0"/>
            </a:br>
            <a:r>
              <a:rPr lang="it-IT" sz="3200" b="1" dirty="0"/>
              <a:t>Martirio de San Pablo. Pinacoteca Vaticana.</a:t>
            </a:r>
            <a:endParaRPr lang="es-ES" sz="3200" b="1" dirty="0"/>
          </a:p>
        </p:txBody>
      </p:sp>
      <p:pic>
        <p:nvPicPr>
          <p:cNvPr id="4" name="Imagen 3">
            <a:extLst>
              <a:ext uri="{FF2B5EF4-FFF2-40B4-BE49-F238E27FC236}">
                <a16:creationId xmlns:a16="http://schemas.microsoft.com/office/drawing/2014/main" id="{937AF8C0-9D70-4BFB-BCC1-6E4A54B2C40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783782" y="167406"/>
            <a:ext cx="3408218" cy="6690594"/>
          </a:xfrm>
          <a:prstGeom prst="rect">
            <a:avLst/>
          </a:prstGeom>
        </p:spPr>
      </p:pic>
    </p:spTree>
    <p:extLst>
      <p:ext uri="{BB962C8B-B14F-4D97-AF65-F5344CB8AC3E}">
        <p14:creationId xmlns:p14="http://schemas.microsoft.com/office/powerpoint/2010/main" val="277485875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95E6BF7-8BFB-4F9F-BDBE-5D88B0E77E43}"/>
              </a:ext>
            </a:extLst>
          </p:cNvPr>
          <p:cNvSpPr>
            <a:spLocks noGrp="1"/>
          </p:cNvSpPr>
          <p:nvPr>
            <p:ph type="title"/>
          </p:nvPr>
        </p:nvSpPr>
        <p:spPr>
          <a:xfrm>
            <a:off x="429491" y="365125"/>
            <a:ext cx="3103418" cy="6257348"/>
          </a:xfrm>
        </p:spPr>
        <p:txBody>
          <a:bodyPr anchor="t">
            <a:normAutofit/>
          </a:bodyPr>
          <a:lstStyle/>
          <a:p>
            <a:r>
              <a:rPr lang="it-IT" sz="3200" b="1" dirty="0"/>
              <a:t>1330. Giotto. Altar Stefaneschi. Reverso. San Pedro entronado y Santos. Pinacoteca Vaticana.</a:t>
            </a:r>
            <a:endParaRPr lang="es-ES" sz="3200" b="1" dirty="0"/>
          </a:p>
        </p:txBody>
      </p:sp>
      <p:pic>
        <p:nvPicPr>
          <p:cNvPr id="4" name="Imagen 3">
            <a:extLst>
              <a:ext uri="{FF2B5EF4-FFF2-40B4-BE49-F238E27FC236}">
                <a16:creationId xmlns:a16="http://schemas.microsoft.com/office/drawing/2014/main" id="{A0660746-6621-4C2A-AE22-E6F68D3B933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04231" y="365125"/>
            <a:ext cx="8687769" cy="5950527"/>
          </a:xfrm>
          <a:prstGeom prst="rect">
            <a:avLst/>
          </a:prstGeom>
        </p:spPr>
      </p:pic>
    </p:spTree>
    <p:extLst>
      <p:ext uri="{BB962C8B-B14F-4D97-AF65-F5344CB8AC3E}">
        <p14:creationId xmlns:p14="http://schemas.microsoft.com/office/powerpoint/2010/main" val="378849912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C729335-2492-4DEF-8EB4-CFC80CE6B100}"/>
              </a:ext>
            </a:extLst>
          </p:cNvPr>
          <p:cNvSpPr>
            <a:spLocks noGrp="1"/>
          </p:cNvSpPr>
          <p:nvPr>
            <p:ph type="title"/>
          </p:nvPr>
        </p:nvSpPr>
        <p:spPr/>
        <p:txBody>
          <a:bodyPr/>
          <a:lstStyle/>
          <a:p>
            <a:r>
              <a:rPr lang="es-ES" b="0" i="0" dirty="0">
                <a:solidFill>
                  <a:srgbClr val="000000"/>
                </a:solidFill>
                <a:effectLst/>
                <a:latin typeface="Roboto"/>
              </a:rPr>
              <a:t>El Políptico de </a:t>
            </a:r>
            <a:r>
              <a:rPr lang="es-ES" b="0" i="0" dirty="0" err="1">
                <a:solidFill>
                  <a:srgbClr val="000000"/>
                </a:solidFill>
                <a:effectLst/>
                <a:latin typeface="Roboto"/>
              </a:rPr>
              <a:t>Baroncelli</a:t>
            </a:r>
            <a:r>
              <a:rPr lang="es-ES" b="0" i="0" dirty="0">
                <a:solidFill>
                  <a:srgbClr val="000000"/>
                </a:solidFill>
                <a:effectLst/>
                <a:latin typeface="Roboto"/>
              </a:rPr>
              <a:t>. GIOTTO</a:t>
            </a:r>
            <a:endParaRPr lang="es-ES" dirty="0"/>
          </a:p>
        </p:txBody>
      </p:sp>
      <p:sp>
        <p:nvSpPr>
          <p:cNvPr id="3" name="Marcador de contenido 2">
            <a:extLst>
              <a:ext uri="{FF2B5EF4-FFF2-40B4-BE49-F238E27FC236}">
                <a16:creationId xmlns:a16="http://schemas.microsoft.com/office/drawing/2014/main" id="{80938EB5-6C9A-41B5-9F77-B9CD20C96625}"/>
              </a:ext>
            </a:extLst>
          </p:cNvPr>
          <p:cNvSpPr>
            <a:spLocks noGrp="1"/>
          </p:cNvSpPr>
          <p:nvPr>
            <p:ph idx="1"/>
          </p:nvPr>
        </p:nvSpPr>
        <p:spPr/>
        <p:txBody>
          <a:bodyPr>
            <a:normAutofit fontScale="70000" lnSpcReduction="20000"/>
          </a:bodyPr>
          <a:lstStyle/>
          <a:p>
            <a:r>
              <a:rPr lang="es-ES" b="0" i="0" dirty="0">
                <a:solidFill>
                  <a:srgbClr val="000000"/>
                </a:solidFill>
                <a:effectLst/>
                <a:latin typeface="Roboto"/>
              </a:rPr>
              <a:t>Representa el pico de las pinturas de panel del período tardío de Giotto, y es la única obra que aún se encuentra en su lugar original. </a:t>
            </a:r>
          </a:p>
          <a:p>
            <a:r>
              <a:rPr lang="es-ES" b="0" i="0" dirty="0">
                <a:solidFill>
                  <a:srgbClr val="000000"/>
                </a:solidFill>
                <a:effectLst/>
                <a:latin typeface="Roboto"/>
              </a:rPr>
              <a:t>El nombre deriva de la familia </a:t>
            </a:r>
            <a:r>
              <a:rPr lang="es-ES" b="0" i="0" dirty="0" err="1">
                <a:solidFill>
                  <a:srgbClr val="000000"/>
                </a:solidFill>
                <a:effectLst/>
                <a:latin typeface="Roboto"/>
              </a:rPr>
              <a:t>Baroncelli</a:t>
            </a:r>
            <a:r>
              <a:rPr lang="es-ES" b="0" i="0" dirty="0">
                <a:solidFill>
                  <a:srgbClr val="000000"/>
                </a:solidFill>
                <a:effectLst/>
                <a:latin typeface="Roboto"/>
              </a:rPr>
              <a:t>, que encargó el retablo en 1327 para la capilla donada por ellos y dedicada a la Virgen de la Anunciación en la iglesia franciscana de Santa Croce de Florencia. La capilla fue decorada entre 1328 y 1335 por Taddeo </a:t>
            </a:r>
            <a:r>
              <a:rPr lang="es-ES" b="0" i="0" dirty="0" err="1">
                <a:solidFill>
                  <a:srgbClr val="000000"/>
                </a:solidFill>
                <a:effectLst/>
                <a:latin typeface="Roboto"/>
              </a:rPr>
              <a:t>Gaddi</a:t>
            </a:r>
            <a:r>
              <a:rPr lang="es-ES" b="0" i="0" dirty="0">
                <a:solidFill>
                  <a:srgbClr val="000000"/>
                </a:solidFill>
                <a:effectLst/>
                <a:latin typeface="Roboto"/>
              </a:rPr>
              <a:t>, alumno de Giotto. El retablo, algo mutilado y con un marco del siglo XV, aún hoy adorna esta capilla. Cuando se rediseñó el marco, se utilizaron partes del marco antiguo para fortalecer su parte trasera. Una reconstrucción ha demostrado que los cinco paneles estaban originalmente divididos por pilastras anchas plateadas, por lo que los paneles de la predela y el altar encajaban exactamente. Los cinco paneles se componen como un espacio pictórico continuo. Estamos ante un cielo cuya perspectiva no es distinta y cuyo ancho se abre con un coro de figuras celestiales en los paneles laterales que parecen no tener fin. Las filas de figuras se apiñan para formar una asamblea radiante y de colores brillantes, observando la solemne ocasión en que la Virgen es coronada Reina del Cielo por su hijo y brindando acompañamiento musical. El panel central, donde las figuras principales están retratadas en una escala algo mayor, logra desarrollar el espacio con un poco más de claridad. </a:t>
            </a:r>
            <a:endParaRPr lang="es-ES" dirty="0"/>
          </a:p>
        </p:txBody>
      </p:sp>
    </p:spTree>
    <p:extLst>
      <p:ext uri="{BB962C8B-B14F-4D97-AF65-F5344CB8AC3E}">
        <p14:creationId xmlns:p14="http://schemas.microsoft.com/office/powerpoint/2010/main" val="293163711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95E6BF7-8BFB-4F9F-BDBE-5D88B0E77E43}"/>
              </a:ext>
            </a:extLst>
          </p:cNvPr>
          <p:cNvSpPr>
            <a:spLocks noGrp="1"/>
          </p:cNvSpPr>
          <p:nvPr>
            <p:ph type="title"/>
          </p:nvPr>
        </p:nvSpPr>
        <p:spPr>
          <a:xfrm>
            <a:off x="429491" y="365125"/>
            <a:ext cx="1981200" cy="6257348"/>
          </a:xfrm>
        </p:spPr>
        <p:txBody>
          <a:bodyPr anchor="t">
            <a:normAutofit/>
          </a:bodyPr>
          <a:lstStyle/>
          <a:p>
            <a:r>
              <a:rPr lang="it-IT" sz="3200" b="1" dirty="0"/>
              <a:t>1334. Giotto. Políptico Baroncelli. Capilla Baroncelli, Santa Croce, Florencia.</a:t>
            </a:r>
            <a:endParaRPr lang="es-ES" sz="3200" b="1" dirty="0"/>
          </a:p>
        </p:txBody>
      </p:sp>
      <p:pic>
        <p:nvPicPr>
          <p:cNvPr id="4" name="Imagen 3">
            <a:extLst>
              <a:ext uri="{FF2B5EF4-FFF2-40B4-BE49-F238E27FC236}">
                <a16:creationId xmlns:a16="http://schemas.microsoft.com/office/drawing/2014/main" id="{72C1D1B9-EA86-469F-B17E-BD7D903AC33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07673" y="723859"/>
            <a:ext cx="9876908" cy="5413703"/>
          </a:xfrm>
          <a:prstGeom prst="rect">
            <a:avLst/>
          </a:prstGeom>
        </p:spPr>
      </p:pic>
    </p:spTree>
    <p:extLst>
      <p:ext uri="{BB962C8B-B14F-4D97-AF65-F5344CB8AC3E}">
        <p14:creationId xmlns:p14="http://schemas.microsoft.com/office/powerpoint/2010/main" val="263725599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95E6BF7-8BFB-4F9F-BDBE-5D88B0E77E43}"/>
              </a:ext>
            </a:extLst>
          </p:cNvPr>
          <p:cNvSpPr>
            <a:spLocks noGrp="1"/>
          </p:cNvSpPr>
          <p:nvPr>
            <p:ph type="title"/>
          </p:nvPr>
        </p:nvSpPr>
        <p:spPr>
          <a:xfrm>
            <a:off x="429490" y="365125"/>
            <a:ext cx="6082145" cy="6257348"/>
          </a:xfrm>
        </p:spPr>
        <p:txBody>
          <a:bodyPr anchor="t">
            <a:normAutofit/>
          </a:bodyPr>
          <a:lstStyle/>
          <a:p>
            <a:r>
              <a:rPr lang="es-ES" sz="3200" b="1" dirty="0"/>
              <a:t>1334. Giotto. Políptico </a:t>
            </a:r>
            <a:r>
              <a:rPr lang="es-ES" sz="3200" b="1" dirty="0" err="1"/>
              <a:t>Baroncelli</a:t>
            </a:r>
            <a:r>
              <a:rPr lang="es-ES" sz="3200" b="1" dirty="0"/>
              <a:t>. Coronación de la Virgen. </a:t>
            </a:r>
            <a:br>
              <a:rPr lang="es-ES" sz="3200" b="1" dirty="0"/>
            </a:br>
            <a:r>
              <a:rPr lang="es-ES" sz="3200" b="1" dirty="0"/>
              <a:t>Capilla </a:t>
            </a:r>
            <a:r>
              <a:rPr lang="es-ES" sz="3200" b="1" dirty="0" err="1"/>
              <a:t>Baroncelli</a:t>
            </a:r>
            <a:r>
              <a:rPr lang="es-ES" sz="3200" b="1" dirty="0"/>
              <a:t>, Santa Croce, Florencia.</a:t>
            </a:r>
          </a:p>
        </p:txBody>
      </p:sp>
      <p:pic>
        <p:nvPicPr>
          <p:cNvPr id="4" name="Imagen 3">
            <a:extLst>
              <a:ext uri="{FF2B5EF4-FFF2-40B4-BE49-F238E27FC236}">
                <a16:creationId xmlns:a16="http://schemas.microsoft.com/office/drawing/2014/main" id="{75706DE2-A0C8-4202-95C3-C8480A13349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79673" y="-94765"/>
            <a:ext cx="5112327" cy="6952765"/>
          </a:xfrm>
          <a:prstGeom prst="rect">
            <a:avLst/>
          </a:prstGeom>
        </p:spPr>
      </p:pic>
    </p:spTree>
    <p:extLst>
      <p:ext uri="{BB962C8B-B14F-4D97-AF65-F5344CB8AC3E}">
        <p14:creationId xmlns:p14="http://schemas.microsoft.com/office/powerpoint/2010/main" val="289807827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95E6BF7-8BFB-4F9F-BDBE-5D88B0E77E43}"/>
              </a:ext>
            </a:extLst>
          </p:cNvPr>
          <p:cNvSpPr>
            <a:spLocks noGrp="1"/>
          </p:cNvSpPr>
          <p:nvPr>
            <p:ph type="title"/>
          </p:nvPr>
        </p:nvSpPr>
        <p:spPr>
          <a:xfrm>
            <a:off x="429491" y="365125"/>
            <a:ext cx="3103418" cy="6257348"/>
          </a:xfrm>
        </p:spPr>
        <p:txBody>
          <a:bodyPr anchor="t">
            <a:normAutofit/>
          </a:bodyPr>
          <a:lstStyle/>
          <a:p>
            <a:endParaRPr lang="es-ES" sz="3200" b="1" dirty="0"/>
          </a:p>
        </p:txBody>
      </p:sp>
    </p:spTree>
    <p:extLst>
      <p:ext uri="{BB962C8B-B14F-4D97-AF65-F5344CB8AC3E}">
        <p14:creationId xmlns:p14="http://schemas.microsoft.com/office/powerpoint/2010/main" val="2466153192"/>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39</TotalTime>
  <Words>1395</Words>
  <Application>Microsoft Office PowerPoint</Application>
  <PresentationFormat>Panorámica</PresentationFormat>
  <Paragraphs>47</Paragraphs>
  <Slides>38</Slides>
  <Notes>0</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38</vt:i4>
      </vt:variant>
    </vt:vector>
  </HeadingPairs>
  <TitlesOfParts>
    <vt:vector size="43" baseType="lpstr">
      <vt:lpstr>Arial</vt:lpstr>
      <vt:lpstr>Calibri</vt:lpstr>
      <vt:lpstr>Calibri Light</vt:lpstr>
      <vt:lpstr>Roboto</vt:lpstr>
      <vt:lpstr>Tema de Office</vt:lpstr>
      <vt:lpstr>Giotto</vt:lpstr>
      <vt:lpstr>Presentación de PowerPoint</vt:lpstr>
      <vt:lpstr>Pinturas del Crucifijo de GIOTTO</vt:lpstr>
      <vt:lpstr>1290 - 1300. Giotto. Crucifijo. Santa Maria Novella, Florencia.</vt:lpstr>
      <vt:lpstr>1300 - 1315. Giotto. Crucifijo. Ognissanti, Florencia.</vt:lpstr>
      <vt:lpstr>1300 - 1317. Giotto. Crucifijo. Templo Malatestiano, Rimini.</vt:lpstr>
      <vt:lpstr>1317. Giotto. Crucifijo. Museo Civico, Padua.</vt:lpstr>
      <vt:lpstr>1330s. Giotto. Crucifijo.  San Felice, Florencia.</vt:lpstr>
      <vt:lpstr>Paneles varios. GIOTTO</vt:lpstr>
      <vt:lpstr>1295 - 1300. Giotto. Virgen.  Santo Stefano al Ponte, Florencia.</vt:lpstr>
      <vt:lpstr>1297. Giotto. Virgen.  Colección privada.</vt:lpstr>
      <vt:lpstr>1300. Giotto.  Estigmatización de San Francisco.  Museo del Louvre.</vt:lpstr>
      <vt:lpstr>1300 - 1302. Giotto. Políptico Badia. Virgen y Santos. Uffizi.</vt:lpstr>
      <vt:lpstr>1300 - 1305. Giotto.  Madonna in Maestà (Ognissanti). Uffizi.</vt:lpstr>
      <vt:lpstr>1330 - 1335. Giotto. Políptico. Virgen y Santos. Pinacoteca Nazionale, Bolonia.</vt:lpstr>
      <vt:lpstr>1330s. Giotto. Crucifixión.  Musées Municipaux, Strasbourg.</vt:lpstr>
      <vt:lpstr>1330s. Giotto. Crucifixión.  Staatliche Museen, Berlín.</vt:lpstr>
      <vt:lpstr>Paneles de un políptico desmembrado. GIOTTO</vt:lpstr>
      <vt:lpstr>1320 - 1330. Giotto. Virgen con Niño. National Gallery of Art, Washington.</vt:lpstr>
      <vt:lpstr>1320 - 1330. Giotto. San Juan Evangelista. Musée Jacquemart-André, Chaalis.</vt:lpstr>
      <vt:lpstr>1320 - 1330. Giotto. San Esteban.  Museo Horne, Florencia.</vt:lpstr>
      <vt:lpstr>1320 - 1330. Giotto. San Lorenzo. Musée Jacquemart-André, Chaalis.</vt:lpstr>
      <vt:lpstr>1320 - 1330. Giotto. Adoración de los Magos. MET.</vt:lpstr>
      <vt:lpstr>1320 - 1330. Giotto. Presentación en el Templo. Isabella Stewart Gardner Museum, Boston.</vt:lpstr>
      <vt:lpstr>1320 - 1330. Giotto.  Última Cena.  Alte Pinakothek, Munich.</vt:lpstr>
      <vt:lpstr>1320 - 1330. Giotto. Crucifixión.  Alte Pinakothek, Munich.</vt:lpstr>
      <vt:lpstr>1320 - 1330. Giotto. Enterramiento.  Berenson Collection, Settignano.</vt:lpstr>
      <vt:lpstr>1320 - 1330. Giotto. Descenso al Limbo.  Alte Pinakothek, Munich.</vt:lpstr>
      <vt:lpstr>1320 - 1330. Giotto. Pentecostés.  National Gallery, Londres.</vt:lpstr>
      <vt:lpstr>El retablo de Stefaneschi. GIOTTO</vt:lpstr>
      <vt:lpstr>1330. Giotto. Altar Stefaneschi. Pinacoteca Vaticana.</vt:lpstr>
      <vt:lpstr>1330. Giotto. Altar Stefaneschi. Martirio de San Pedro. Pinacoteca Vaticana.</vt:lpstr>
      <vt:lpstr>1330. Giotto. Altar Stefaneschi.  Martirio de San Pablo. Pinacoteca Vaticana.</vt:lpstr>
      <vt:lpstr>1330. Giotto. Altar Stefaneschi. Reverso. San Pedro entronado y Santos. Pinacoteca Vaticana.</vt:lpstr>
      <vt:lpstr>El Políptico de Baroncelli. GIOTTO</vt:lpstr>
      <vt:lpstr>1334. Giotto. Políptico Baroncelli. Capilla Baroncelli, Santa Croce, Florencia.</vt:lpstr>
      <vt:lpstr>1334. Giotto. Políptico Baroncelli. Coronación de la Virgen.  Capilla Baroncelli, Santa Croce, Florencia.</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Giotto</dc:title>
  <dc:creator>Miguel Velayos García</dc:creator>
  <cp:lastModifiedBy>Miguel Velayos García</cp:lastModifiedBy>
  <cp:revision>5</cp:revision>
  <dcterms:created xsi:type="dcterms:W3CDTF">2021-04-19T16:17:34Z</dcterms:created>
  <dcterms:modified xsi:type="dcterms:W3CDTF">2021-04-19T17:03:44Z</dcterms:modified>
</cp:coreProperties>
</file>