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9" r:id="rId3"/>
    <p:sldId id="309" r:id="rId4"/>
    <p:sldId id="260" r:id="rId5"/>
    <p:sldId id="316" r:id="rId6"/>
    <p:sldId id="317" r:id="rId7"/>
    <p:sldId id="310" r:id="rId8"/>
    <p:sldId id="319" r:id="rId9"/>
    <p:sldId id="311" r:id="rId10"/>
    <p:sldId id="314" r:id="rId11"/>
    <p:sldId id="318" r:id="rId1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3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A12DA0-FA78-40D1-ABB5-05198830BFA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4BF3809B-30A6-4B92-A704-DA24AC1999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DB1F714-EC2C-4296-98CD-C27141AD3A73}"/>
              </a:ext>
            </a:extLst>
          </p:cNvPr>
          <p:cNvSpPr>
            <a:spLocks noGrp="1"/>
          </p:cNvSpPr>
          <p:nvPr>
            <p:ph type="dt" sz="half" idx="10"/>
          </p:nvPr>
        </p:nvSpPr>
        <p:spPr/>
        <p:txBody>
          <a:bodyPr/>
          <a:lstStyle/>
          <a:p>
            <a:fld id="{BD6517F5-3550-4145-849F-F3E194A9FBBE}" type="datetimeFigureOut">
              <a:rPr lang="es-ES" smtClean="0"/>
              <a:t>03/02/2021</a:t>
            </a:fld>
            <a:endParaRPr lang="es-ES"/>
          </a:p>
        </p:txBody>
      </p:sp>
      <p:sp>
        <p:nvSpPr>
          <p:cNvPr id="5" name="Marcador de pie de página 4">
            <a:extLst>
              <a:ext uri="{FF2B5EF4-FFF2-40B4-BE49-F238E27FC236}">
                <a16:creationId xmlns:a16="http://schemas.microsoft.com/office/drawing/2014/main" id="{D1A1EF1D-0343-47ED-994D-C335B3BCEC5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F201EF0-D0F2-4D40-9999-70A1F7DA758B}"/>
              </a:ext>
            </a:extLst>
          </p:cNvPr>
          <p:cNvSpPr>
            <a:spLocks noGrp="1"/>
          </p:cNvSpPr>
          <p:nvPr>
            <p:ph type="sldNum" sz="quarter" idx="12"/>
          </p:nvPr>
        </p:nvSpPr>
        <p:spPr/>
        <p:txBody>
          <a:bodyPr/>
          <a:lstStyle/>
          <a:p>
            <a:fld id="{1274DC78-C19A-49B0-875C-1A20D05C0CC9}" type="slidenum">
              <a:rPr lang="es-ES" smtClean="0"/>
              <a:t>‹Nº›</a:t>
            </a:fld>
            <a:endParaRPr lang="es-ES"/>
          </a:p>
        </p:txBody>
      </p:sp>
    </p:spTree>
    <p:extLst>
      <p:ext uri="{BB962C8B-B14F-4D97-AF65-F5344CB8AC3E}">
        <p14:creationId xmlns:p14="http://schemas.microsoft.com/office/powerpoint/2010/main" val="545578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BFD1B3-EDE8-4D2D-B312-10473A24A95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6F33964-6EE6-495E-BAA1-385CCE4AD48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8717DEA-1070-42DC-8323-970C4587A469}"/>
              </a:ext>
            </a:extLst>
          </p:cNvPr>
          <p:cNvSpPr>
            <a:spLocks noGrp="1"/>
          </p:cNvSpPr>
          <p:nvPr>
            <p:ph type="dt" sz="half" idx="10"/>
          </p:nvPr>
        </p:nvSpPr>
        <p:spPr/>
        <p:txBody>
          <a:bodyPr/>
          <a:lstStyle/>
          <a:p>
            <a:fld id="{BD6517F5-3550-4145-849F-F3E194A9FBBE}" type="datetimeFigureOut">
              <a:rPr lang="es-ES" smtClean="0"/>
              <a:t>03/02/2021</a:t>
            </a:fld>
            <a:endParaRPr lang="es-ES"/>
          </a:p>
        </p:txBody>
      </p:sp>
      <p:sp>
        <p:nvSpPr>
          <p:cNvPr id="5" name="Marcador de pie de página 4">
            <a:extLst>
              <a:ext uri="{FF2B5EF4-FFF2-40B4-BE49-F238E27FC236}">
                <a16:creationId xmlns:a16="http://schemas.microsoft.com/office/drawing/2014/main" id="{433AD04C-A703-4D66-AE76-B1D675F991D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8EF7D2E-2B7C-43B1-A0F7-87ECE7DC6A43}"/>
              </a:ext>
            </a:extLst>
          </p:cNvPr>
          <p:cNvSpPr>
            <a:spLocks noGrp="1"/>
          </p:cNvSpPr>
          <p:nvPr>
            <p:ph type="sldNum" sz="quarter" idx="12"/>
          </p:nvPr>
        </p:nvSpPr>
        <p:spPr/>
        <p:txBody>
          <a:bodyPr/>
          <a:lstStyle/>
          <a:p>
            <a:fld id="{1274DC78-C19A-49B0-875C-1A20D05C0CC9}" type="slidenum">
              <a:rPr lang="es-ES" smtClean="0"/>
              <a:t>‹Nº›</a:t>
            </a:fld>
            <a:endParaRPr lang="es-ES"/>
          </a:p>
        </p:txBody>
      </p:sp>
    </p:spTree>
    <p:extLst>
      <p:ext uri="{BB962C8B-B14F-4D97-AF65-F5344CB8AC3E}">
        <p14:creationId xmlns:p14="http://schemas.microsoft.com/office/powerpoint/2010/main" val="3976577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1BB20C-E6A8-4473-A483-93638D802BD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B39BFE6-0C2E-4CCC-9D8C-7F8D969442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001F45B-BA1D-40FB-BB36-601E8E18DE9D}"/>
              </a:ext>
            </a:extLst>
          </p:cNvPr>
          <p:cNvSpPr>
            <a:spLocks noGrp="1"/>
          </p:cNvSpPr>
          <p:nvPr>
            <p:ph type="dt" sz="half" idx="10"/>
          </p:nvPr>
        </p:nvSpPr>
        <p:spPr/>
        <p:txBody>
          <a:bodyPr/>
          <a:lstStyle/>
          <a:p>
            <a:fld id="{BD6517F5-3550-4145-849F-F3E194A9FBBE}" type="datetimeFigureOut">
              <a:rPr lang="es-ES" smtClean="0"/>
              <a:t>03/02/2021</a:t>
            </a:fld>
            <a:endParaRPr lang="es-ES"/>
          </a:p>
        </p:txBody>
      </p:sp>
      <p:sp>
        <p:nvSpPr>
          <p:cNvPr id="5" name="Marcador de pie de página 4">
            <a:extLst>
              <a:ext uri="{FF2B5EF4-FFF2-40B4-BE49-F238E27FC236}">
                <a16:creationId xmlns:a16="http://schemas.microsoft.com/office/drawing/2014/main" id="{F6BFCEA7-40E3-4B90-856B-E29962A0E8A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CB72044-4C57-4694-95D4-579FCFCBB7A6}"/>
              </a:ext>
            </a:extLst>
          </p:cNvPr>
          <p:cNvSpPr>
            <a:spLocks noGrp="1"/>
          </p:cNvSpPr>
          <p:nvPr>
            <p:ph type="sldNum" sz="quarter" idx="12"/>
          </p:nvPr>
        </p:nvSpPr>
        <p:spPr/>
        <p:txBody>
          <a:bodyPr/>
          <a:lstStyle/>
          <a:p>
            <a:fld id="{1274DC78-C19A-49B0-875C-1A20D05C0CC9}" type="slidenum">
              <a:rPr lang="es-ES" smtClean="0"/>
              <a:t>‹Nº›</a:t>
            </a:fld>
            <a:endParaRPr lang="es-ES"/>
          </a:p>
        </p:txBody>
      </p:sp>
    </p:spTree>
    <p:extLst>
      <p:ext uri="{BB962C8B-B14F-4D97-AF65-F5344CB8AC3E}">
        <p14:creationId xmlns:p14="http://schemas.microsoft.com/office/powerpoint/2010/main" val="714783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916DA8-2F85-4DAF-9077-872AB2EAA7B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8DDC443-3A48-4D1C-BCE3-CCC444E3B7E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489E5BB-BE25-46D2-A6B5-23F49C1381B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E9D52F0-9319-40D8-ABB6-8B38DF20C870}"/>
              </a:ext>
            </a:extLst>
          </p:cNvPr>
          <p:cNvSpPr>
            <a:spLocks noGrp="1"/>
          </p:cNvSpPr>
          <p:nvPr>
            <p:ph type="dt" sz="half" idx="10"/>
          </p:nvPr>
        </p:nvSpPr>
        <p:spPr/>
        <p:txBody>
          <a:bodyPr/>
          <a:lstStyle/>
          <a:p>
            <a:fld id="{BD6517F5-3550-4145-849F-F3E194A9FBBE}" type="datetimeFigureOut">
              <a:rPr lang="es-ES" smtClean="0"/>
              <a:t>03/02/2021</a:t>
            </a:fld>
            <a:endParaRPr lang="es-ES"/>
          </a:p>
        </p:txBody>
      </p:sp>
      <p:sp>
        <p:nvSpPr>
          <p:cNvPr id="6" name="Marcador de pie de página 5">
            <a:extLst>
              <a:ext uri="{FF2B5EF4-FFF2-40B4-BE49-F238E27FC236}">
                <a16:creationId xmlns:a16="http://schemas.microsoft.com/office/drawing/2014/main" id="{D293C006-B927-4243-910A-4DCDF4E1F25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8F0355E-2C72-4561-9C48-3354F7436165}"/>
              </a:ext>
            </a:extLst>
          </p:cNvPr>
          <p:cNvSpPr>
            <a:spLocks noGrp="1"/>
          </p:cNvSpPr>
          <p:nvPr>
            <p:ph type="sldNum" sz="quarter" idx="12"/>
          </p:nvPr>
        </p:nvSpPr>
        <p:spPr/>
        <p:txBody>
          <a:bodyPr/>
          <a:lstStyle/>
          <a:p>
            <a:fld id="{1274DC78-C19A-49B0-875C-1A20D05C0CC9}" type="slidenum">
              <a:rPr lang="es-ES" smtClean="0"/>
              <a:t>‹Nº›</a:t>
            </a:fld>
            <a:endParaRPr lang="es-ES"/>
          </a:p>
        </p:txBody>
      </p:sp>
    </p:spTree>
    <p:extLst>
      <p:ext uri="{BB962C8B-B14F-4D97-AF65-F5344CB8AC3E}">
        <p14:creationId xmlns:p14="http://schemas.microsoft.com/office/powerpoint/2010/main" val="2207756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9B9D04-419A-4365-8DFB-404A12235C83}"/>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6A6C99B-331C-4318-A7DD-844C87C710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814E815-E745-40E5-B7EC-C2E3A8B61E9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CA7450A-D775-4ADA-A539-4DF57816B1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C4E4ED4-E093-474E-B833-F0E42A1459F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ABDB98B6-68B6-40B7-B5ED-0BA3809885BF}"/>
              </a:ext>
            </a:extLst>
          </p:cNvPr>
          <p:cNvSpPr>
            <a:spLocks noGrp="1"/>
          </p:cNvSpPr>
          <p:nvPr>
            <p:ph type="dt" sz="half" idx="10"/>
          </p:nvPr>
        </p:nvSpPr>
        <p:spPr/>
        <p:txBody>
          <a:bodyPr/>
          <a:lstStyle/>
          <a:p>
            <a:fld id="{BD6517F5-3550-4145-849F-F3E194A9FBBE}" type="datetimeFigureOut">
              <a:rPr lang="es-ES" smtClean="0"/>
              <a:t>03/02/2021</a:t>
            </a:fld>
            <a:endParaRPr lang="es-ES"/>
          </a:p>
        </p:txBody>
      </p:sp>
      <p:sp>
        <p:nvSpPr>
          <p:cNvPr id="8" name="Marcador de pie de página 7">
            <a:extLst>
              <a:ext uri="{FF2B5EF4-FFF2-40B4-BE49-F238E27FC236}">
                <a16:creationId xmlns:a16="http://schemas.microsoft.com/office/drawing/2014/main" id="{16B2783F-94AD-413D-A227-422322AC55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9AD0A987-02C5-479B-8A76-8A4430DFCB0A}"/>
              </a:ext>
            </a:extLst>
          </p:cNvPr>
          <p:cNvSpPr>
            <a:spLocks noGrp="1"/>
          </p:cNvSpPr>
          <p:nvPr>
            <p:ph type="sldNum" sz="quarter" idx="12"/>
          </p:nvPr>
        </p:nvSpPr>
        <p:spPr/>
        <p:txBody>
          <a:bodyPr/>
          <a:lstStyle/>
          <a:p>
            <a:fld id="{1274DC78-C19A-49B0-875C-1A20D05C0CC9}" type="slidenum">
              <a:rPr lang="es-ES" smtClean="0"/>
              <a:t>‹Nº›</a:t>
            </a:fld>
            <a:endParaRPr lang="es-ES"/>
          </a:p>
        </p:txBody>
      </p:sp>
    </p:spTree>
    <p:extLst>
      <p:ext uri="{BB962C8B-B14F-4D97-AF65-F5344CB8AC3E}">
        <p14:creationId xmlns:p14="http://schemas.microsoft.com/office/powerpoint/2010/main" val="1251222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681358-74D1-423C-9AAE-C8B32E724DE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B325DDB-FCD2-4230-A417-7AF4BC157D83}"/>
              </a:ext>
            </a:extLst>
          </p:cNvPr>
          <p:cNvSpPr>
            <a:spLocks noGrp="1"/>
          </p:cNvSpPr>
          <p:nvPr>
            <p:ph type="dt" sz="half" idx="10"/>
          </p:nvPr>
        </p:nvSpPr>
        <p:spPr/>
        <p:txBody>
          <a:bodyPr/>
          <a:lstStyle/>
          <a:p>
            <a:fld id="{BD6517F5-3550-4145-849F-F3E194A9FBBE}" type="datetimeFigureOut">
              <a:rPr lang="es-ES" smtClean="0"/>
              <a:t>03/02/2021</a:t>
            </a:fld>
            <a:endParaRPr lang="es-ES"/>
          </a:p>
        </p:txBody>
      </p:sp>
      <p:sp>
        <p:nvSpPr>
          <p:cNvPr id="4" name="Marcador de pie de página 3">
            <a:extLst>
              <a:ext uri="{FF2B5EF4-FFF2-40B4-BE49-F238E27FC236}">
                <a16:creationId xmlns:a16="http://schemas.microsoft.com/office/drawing/2014/main" id="{2A0F8EDE-601F-406F-AF23-F67D4E3BDA7A}"/>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F234AE6B-51D1-4A19-A501-BAC0EAE41950}"/>
              </a:ext>
            </a:extLst>
          </p:cNvPr>
          <p:cNvSpPr>
            <a:spLocks noGrp="1"/>
          </p:cNvSpPr>
          <p:nvPr>
            <p:ph type="sldNum" sz="quarter" idx="12"/>
          </p:nvPr>
        </p:nvSpPr>
        <p:spPr/>
        <p:txBody>
          <a:bodyPr/>
          <a:lstStyle/>
          <a:p>
            <a:fld id="{1274DC78-C19A-49B0-875C-1A20D05C0CC9}" type="slidenum">
              <a:rPr lang="es-ES" smtClean="0"/>
              <a:t>‹Nº›</a:t>
            </a:fld>
            <a:endParaRPr lang="es-ES"/>
          </a:p>
        </p:txBody>
      </p:sp>
    </p:spTree>
    <p:extLst>
      <p:ext uri="{BB962C8B-B14F-4D97-AF65-F5344CB8AC3E}">
        <p14:creationId xmlns:p14="http://schemas.microsoft.com/office/powerpoint/2010/main" val="1201750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2EF372C-3467-4AC8-BAC1-A9E4E7B68DAB}"/>
              </a:ext>
            </a:extLst>
          </p:cNvPr>
          <p:cNvSpPr>
            <a:spLocks noGrp="1"/>
          </p:cNvSpPr>
          <p:nvPr>
            <p:ph type="dt" sz="half" idx="10"/>
          </p:nvPr>
        </p:nvSpPr>
        <p:spPr/>
        <p:txBody>
          <a:bodyPr/>
          <a:lstStyle/>
          <a:p>
            <a:fld id="{BD6517F5-3550-4145-849F-F3E194A9FBBE}" type="datetimeFigureOut">
              <a:rPr lang="es-ES" smtClean="0"/>
              <a:t>03/02/2021</a:t>
            </a:fld>
            <a:endParaRPr lang="es-ES"/>
          </a:p>
        </p:txBody>
      </p:sp>
      <p:sp>
        <p:nvSpPr>
          <p:cNvPr id="3" name="Marcador de pie de página 2">
            <a:extLst>
              <a:ext uri="{FF2B5EF4-FFF2-40B4-BE49-F238E27FC236}">
                <a16:creationId xmlns:a16="http://schemas.microsoft.com/office/drawing/2014/main" id="{351D54F4-EE55-4B2A-9C82-61091A438D0E}"/>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D8EC5ADB-02D5-415E-B685-65F8BF7E44A0}"/>
              </a:ext>
            </a:extLst>
          </p:cNvPr>
          <p:cNvSpPr>
            <a:spLocks noGrp="1"/>
          </p:cNvSpPr>
          <p:nvPr>
            <p:ph type="sldNum" sz="quarter" idx="12"/>
          </p:nvPr>
        </p:nvSpPr>
        <p:spPr/>
        <p:txBody>
          <a:bodyPr/>
          <a:lstStyle/>
          <a:p>
            <a:fld id="{1274DC78-C19A-49B0-875C-1A20D05C0CC9}" type="slidenum">
              <a:rPr lang="es-ES" smtClean="0"/>
              <a:t>‹Nº›</a:t>
            </a:fld>
            <a:endParaRPr lang="es-ES"/>
          </a:p>
        </p:txBody>
      </p:sp>
    </p:spTree>
    <p:extLst>
      <p:ext uri="{BB962C8B-B14F-4D97-AF65-F5344CB8AC3E}">
        <p14:creationId xmlns:p14="http://schemas.microsoft.com/office/powerpoint/2010/main" val="189705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CBACAE-0BDE-4857-B67A-8AF605A73F3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7683408-2D0D-4CB8-A88A-BD9B714469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DB3BCB8B-A4D0-48E3-A6AB-E89681F49D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8F3B344-5A9C-4A57-8D14-BA8D70A07EAA}"/>
              </a:ext>
            </a:extLst>
          </p:cNvPr>
          <p:cNvSpPr>
            <a:spLocks noGrp="1"/>
          </p:cNvSpPr>
          <p:nvPr>
            <p:ph type="dt" sz="half" idx="10"/>
          </p:nvPr>
        </p:nvSpPr>
        <p:spPr/>
        <p:txBody>
          <a:bodyPr/>
          <a:lstStyle/>
          <a:p>
            <a:fld id="{BD6517F5-3550-4145-849F-F3E194A9FBBE}" type="datetimeFigureOut">
              <a:rPr lang="es-ES" smtClean="0"/>
              <a:t>03/02/2021</a:t>
            </a:fld>
            <a:endParaRPr lang="es-ES"/>
          </a:p>
        </p:txBody>
      </p:sp>
      <p:sp>
        <p:nvSpPr>
          <p:cNvPr id="6" name="Marcador de pie de página 5">
            <a:extLst>
              <a:ext uri="{FF2B5EF4-FFF2-40B4-BE49-F238E27FC236}">
                <a16:creationId xmlns:a16="http://schemas.microsoft.com/office/drawing/2014/main" id="{0BE973C1-C158-4F80-A3AB-FFB95FF5AF8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7785F89-99CE-4A0A-A911-3A49E1ACE4D3}"/>
              </a:ext>
            </a:extLst>
          </p:cNvPr>
          <p:cNvSpPr>
            <a:spLocks noGrp="1"/>
          </p:cNvSpPr>
          <p:nvPr>
            <p:ph type="sldNum" sz="quarter" idx="12"/>
          </p:nvPr>
        </p:nvSpPr>
        <p:spPr/>
        <p:txBody>
          <a:bodyPr/>
          <a:lstStyle/>
          <a:p>
            <a:fld id="{1274DC78-C19A-49B0-875C-1A20D05C0CC9}" type="slidenum">
              <a:rPr lang="es-ES" smtClean="0"/>
              <a:t>‹Nº›</a:t>
            </a:fld>
            <a:endParaRPr lang="es-ES"/>
          </a:p>
        </p:txBody>
      </p:sp>
    </p:spTree>
    <p:extLst>
      <p:ext uri="{BB962C8B-B14F-4D97-AF65-F5344CB8AC3E}">
        <p14:creationId xmlns:p14="http://schemas.microsoft.com/office/powerpoint/2010/main" val="514194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64276D-F99D-4C65-B047-16B75C491E2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CAD05AA8-CA7D-4ED1-8365-5F08B0CFE8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E35DE9F0-2BFB-45FB-9205-42669B6187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E2CD1F3-99F5-41B8-9890-77A2B8D6D7AC}"/>
              </a:ext>
            </a:extLst>
          </p:cNvPr>
          <p:cNvSpPr>
            <a:spLocks noGrp="1"/>
          </p:cNvSpPr>
          <p:nvPr>
            <p:ph type="dt" sz="half" idx="10"/>
          </p:nvPr>
        </p:nvSpPr>
        <p:spPr/>
        <p:txBody>
          <a:bodyPr/>
          <a:lstStyle/>
          <a:p>
            <a:fld id="{BD6517F5-3550-4145-849F-F3E194A9FBBE}" type="datetimeFigureOut">
              <a:rPr lang="es-ES" smtClean="0"/>
              <a:t>03/02/2021</a:t>
            </a:fld>
            <a:endParaRPr lang="es-ES"/>
          </a:p>
        </p:txBody>
      </p:sp>
      <p:sp>
        <p:nvSpPr>
          <p:cNvPr id="6" name="Marcador de pie de página 5">
            <a:extLst>
              <a:ext uri="{FF2B5EF4-FFF2-40B4-BE49-F238E27FC236}">
                <a16:creationId xmlns:a16="http://schemas.microsoft.com/office/drawing/2014/main" id="{3358B863-CF45-463B-B2B4-F9CE29BA020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49D2894-62D9-4A4C-818C-BA26EA7E807F}"/>
              </a:ext>
            </a:extLst>
          </p:cNvPr>
          <p:cNvSpPr>
            <a:spLocks noGrp="1"/>
          </p:cNvSpPr>
          <p:nvPr>
            <p:ph type="sldNum" sz="quarter" idx="12"/>
          </p:nvPr>
        </p:nvSpPr>
        <p:spPr/>
        <p:txBody>
          <a:bodyPr/>
          <a:lstStyle/>
          <a:p>
            <a:fld id="{1274DC78-C19A-49B0-875C-1A20D05C0CC9}" type="slidenum">
              <a:rPr lang="es-ES" smtClean="0"/>
              <a:t>‹Nº›</a:t>
            </a:fld>
            <a:endParaRPr lang="es-ES"/>
          </a:p>
        </p:txBody>
      </p:sp>
    </p:spTree>
    <p:extLst>
      <p:ext uri="{BB962C8B-B14F-4D97-AF65-F5344CB8AC3E}">
        <p14:creationId xmlns:p14="http://schemas.microsoft.com/office/powerpoint/2010/main" val="1698422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8D4D3B-ACBB-4A16-B160-C8A9270AAC6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102C6DE-19C5-4123-972D-4B4A9DF8C17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6BD55AD-0762-43D4-8045-8A659680149D}"/>
              </a:ext>
            </a:extLst>
          </p:cNvPr>
          <p:cNvSpPr>
            <a:spLocks noGrp="1"/>
          </p:cNvSpPr>
          <p:nvPr>
            <p:ph type="dt" sz="half" idx="10"/>
          </p:nvPr>
        </p:nvSpPr>
        <p:spPr/>
        <p:txBody>
          <a:bodyPr/>
          <a:lstStyle/>
          <a:p>
            <a:fld id="{BD6517F5-3550-4145-849F-F3E194A9FBBE}" type="datetimeFigureOut">
              <a:rPr lang="es-ES" smtClean="0"/>
              <a:t>03/02/2021</a:t>
            </a:fld>
            <a:endParaRPr lang="es-ES"/>
          </a:p>
        </p:txBody>
      </p:sp>
      <p:sp>
        <p:nvSpPr>
          <p:cNvPr id="5" name="Marcador de pie de página 4">
            <a:extLst>
              <a:ext uri="{FF2B5EF4-FFF2-40B4-BE49-F238E27FC236}">
                <a16:creationId xmlns:a16="http://schemas.microsoft.com/office/drawing/2014/main" id="{F230AC78-159F-4BDE-AF2B-88DA7BD3799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0FE5D3A-4697-4F85-BDEF-4F11B4D90A1F}"/>
              </a:ext>
            </a:extLst>
          </p:cNvPr>
          <p:cNvSpPr>
            <a:spLocks noGrp="1"/>
          </p:cNvSpPr>
          <p:nvPr>
            <p:ph type="sldNum" sz="quarter" idx="12"/>
          </p:nvPr>
        </p:nvSpPr>
        <p:spPr/>
        <p:txBody>
          <a:bodyPr/>
          <a:lstStyle/>
          <a:p>
            <a:fld id="{1274DC78-C19A-49B0-875C-1A20D05C0CC9}" type="slidenum">
              <a:rPr lang="es-ES" smtClean="0"/>
              <a:t>‹Nº›</a:t>
            </a:fld>
            <a:endParaRPr lang="es-ES"/>
          </a:p>
        </p:txBody>
      </p:sp>
    </p:spTree>
    <p:extLst>
      <p:ext uri="{BB962C8B-B14F-4D97-AF65-F5344CB8AC3E}">
        <p14:creationId xmlns:p14="http://schemas.microsoft.com/office/powerpoint/2010/main" val="1448592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2E46289-1BA0-4D67-B129-A56D31CFC46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2E302D7-99A7-41F9-B332-C6C7B2447AA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6A7DED9-D07D-4DFC-A57D-C1B6DAE6CE76}"/>
              </a:ext>
            </a:extLst>
          </p:cNvPr>
          <p:cNvSpPr>
            <a:spLocks noGrp="1"/>
          </p:cNvSpPr>
          <p:nvPr>
            <p:ph type="dt" sz="half" idx="10"/>
          </p:nvPr>
        </p:nvSpPr>
        <p:spPr/>
        <p:txBody>
          <a:bodyPr/>
          <a:lstStyle/>
          <a:p>
            <a:fld id="{BD6517F5-3550-4145-849F-F3E194A9FBBE}" type="datetimeFigureOut">
              <a:rPr lang="es-ES" smtClean="0"/>
              <a:t>03/02/2021</a:t>
            </a:fld>
            <a:endParaRPr lang="es-ES"/>
          </a:p>
        </p:txBody>
      </p:sp>
      <p:sp>
        <p:nvSpPr>
          <p:cNvPr id="5" name="Marcador de pie de página 4">
            <a:extLst>
              <a:ext uri="{FF2B5EF4-FFF2-40B4-BE49-F238E27FC236}">
                <a16:creationId xmlns:a16="http://schemas.microsoft.com/office/drawing/2014/main" id="{10A9C7D1-F50B-4E39-94C5-79F528367E9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B8E2A1-8F27-4D86-8D2C-6A0E2DA2724F}"/>
              </a:ext>
            </a:extLst>
          </p:cNvPr>
          <p:cNvSpPr>
            <a:spLocks noGrp="1"/>
          </p:cNvSpPr>
          <p:nvPr>
            <p:ph type="sldNum" sz="quarter" idx="12"/>
          </p:nvPr>
        </p:nvSpPr>
        <p:spPr/>
        <p:txBody>
          <a:bodyPr/>
          <a:lstStyle/>
          <a:p>
            <a:fld id="{1274DC78-C19A-49B0-875C-1A20D05C0CC9}" type="slidenum">
              <a:rPr lang="es-ES" smtClean="0"/>
              <a:t>‹Nº›</a:t>
            </a:fld>
            <a:endParaRPr lang="es-ES"/>
          </a:p>
        </p:txBody>
      </p:sp>
    </p:spTree>
    <p:extLst>
      <p:ext uri="{BB962C8B-B14F-4D97-AF65-F5344CB8AC3E}">
        <p14:creationId xmlns:p14="http://schemas.microsoft.com/office/powerpoint/2010/main" val="3838501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F1A9DCF-C032-4066-A07D-901EBB1829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0D3F5A2-B622-4590-BED4-13F3633291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2D69F29-02BD-426B-B8B7-DF9E998068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6517F5-3550-4145-849F-F3E194A9FBBE}" type="datetimeFigureOut">
              <a:rPr lang="es-ES" smtClean="0"/>
              <a:t>03/02/2021</a:t>
            </a:fld>
            <a:endParaRPr lang="es-ES"/>
          </a:p>
        </p:txBody>
      </p:sp>
      <p:sp>
        <p:nvSpPr>
          <p:cNvPr id="5" name="Marcador de pie de página 4">
            <a:extLst>
              <a:ext uri="{FF2B5EF4-FFF2-40B4-BE49-F238E27FC236}">
                <a16:creationId xmlns:a16="http://schemas.microsoft.com/office/drawing/2014/main" id="{8D726BDC-6ECD-4F97-803B-C9469E1991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5735845-496A-4A5D-A065-4DB0678DDA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74DC78-C19A-49B0-875C-1A20D05C0CC9}" type="slidenum">
              <a:rPr lang="es-ES" smtClean="0"/>
              <a:t>‹Nº›</a:t>
            </a:fld>
            <a:endParaRPr lang="es-ES"/>
          </a:p>
        </p:txBody>
      </p:sp>
    </p:spTree>
    <p:extLst>
      <p:ext uri="{BB962C8B-B14F-4D97-AF65-F5344CB8AC3E}">
        <p14:creationId xmlns:p14="http://schemas.microsoft.com/office/powerpoint/2010/main" val="30052595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artbible.info/art/large/585.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hyperlink" Target="https://es.wikipedia.org/wiki/Demetrio_Calcocondila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archivio.smn.it/polis/loosen2.ht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archivio.smn.it/polis/loosen2.ht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9D69C4-8091-439A-A6FE-B7ACAB9F26E9}"/>
              </a:ext>
            </a:extLst>
          </p:cNvPr>
          <p:cNvSpPr>
            <a:spLocks noGrp="1"/>
          </p:cNvSpPr>
          <p:nvPr>
            <p:ph type="ctrTitle"/>
          </p:nvPr>
        </p:nvSpPr>
        <p:spPr/>
        <p:txBody>
          <a:bodyPr>
            <a:normAutofit/>
          </a:bodyPr>
          <a:lstStyle/>
          <a:p>
            <a:r>
              <a:rPr lang="es-ES" b="1" dirty="0" err="1"/>
              <a:t>Ghirlandaio</a:t>
            </a:r>
            <a:r>
              <a:rPr lang="es-ES" b="1" dirty="0"/>
              <a:t>.</a:t>
            </a:r>
            <a:br>
              <a:rPr lang="es-ES" b="1" dirty="0"/>
            </a:br>
            <a:r>
              <a:rPr lang="es-ES" sz="6000" b="1" dirty="0"/>
              <a:t>Aparición del Ángel a Zacarías</a:t>
            </a:r>
            <a:endParaRPr lang="es-ES" b="1" dirty="0"/>
          </a:p>
        </p:txBody>
      </p:sp>
      <p:sp>
        <p:nvSpPr>
          <p:cNvPr id="4" name="Subtítulo 3">
            <a:extLst>
              <a:ext uri="{FF2B5EF4-FFF2-40B4-BE49-F238E27FC236}">
                <a16:creationId xmlns:a16="http://schemas.microsoft.com/office/drawing/2014/main" id="{BD17F395-77A0-41FC-A418-15A4C5AA314A}"/>
              </a:ext>
            </a:extLst>
          </p:cNvPr>
          <p:cNvSpPr>
            <a:spLocks noGrp="1"/>
          </p:cNvSpPr>
          <p:nvPr>
            <p:ph type="subTitle" idx="1"/>
          </p:nvPr>
        </p:nvSpPr>
        <p:spPr/>
        <p:txBody>
          <a:bodyPr>
            <a:normAutofit/>
          </a:bodyPr>
          <a:lstStyle/>
          <a:p>
            <a:r>
              <a:rPr lang="es-ES" sz="3200" b="1" dirty="0"/>
              <a:t>1486- 1490.</a:t>
            </a:r>
          </a:p>
          <a:p>
            <a:r>
              <a:rPr lang="es-ES" sz="3200" b="1" dirty="0"/>
              <a:t>Florencia. Santa María Novella.</a:t>
            </a:r>
          </a:p>
        </p:txBody>
      </p:sp>
    </p:spTree>
    <p:extLst>
      <p:ext uri="{BB962C8B-B14F-4D97-AF65-F5344CB8AC3E}">
        <p14:creationId xmlns:p14="http://schemas.microsoft.com/office/powerpoint/2010/main" val="563889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p:nvPr/>
        </p:nvPicPr>
        <p:blipFill>
          <a:blip r:embed="rId2" cstate="print">
            <a:extLst>
              <a:ext uri="{28A0092B-C50C-407E-A947-70E740481C1C}">
                <a14:useLocalDpi xmlns:a14="http://schemas.microsoft.com/office/drawing/2010/main" val="0"/>
              </a:ext>
            </a:extLst>
          </a:blip>
          <a:stretch>
            <a:fillRect/>
          </a:stretch>
        </p:blipFill>
        <p:spPr>
          <a:xfrm>
            <a:off x="1386349" y="0"/>
            <a:ext cx="9768348"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93173" y="324465"/>
            <a:ext cx="11061291" cy="6253316"/>
          </a:xfrm>
        </p:spPr>
        <p:txBody>
          <a:bodyPr>
            <a:normAutofit fontScale="85000" lnSpcReduction="20000"/>
          </a:bodyPr>
          <a:lstStyle/>
          <a:p>
            <a:r>
              <a:rPr lang="es-ES" dirty="0"/>
              <a:t>El viejo sacerdote Zacarías (Zacarías) está haciendo sus deberes en el templo cuando de repente el ángel Gabriel aparece a su lado. Gabriel le dice a Zacharias que pronto se convertirá en el padre de un hijo que debe llamarse Juan. El viejo pide una señal ya que le cuesta creerle al ángel. Gabriel le dice que no podrá hablar hasta que nazca su hijo. Cuando sale del templo, Zacarías se queda mudo.</a:t>
            </a:r>
          </a:p>
          <a:p>
            <a:endParaRPr lang="es-ES" dirty="0"/>
          </a:p>
          <a:p>
            <a:r>
              <a:rPr lang="es-ES" dirty="0" err="1"/>
              <a:t>Ghirlandaio</a:t>
            </a:r>
            <a:r>
              <a:rPr lang="es-ES" dirty="0"/>
              <a:t> convirtió el templo judío en una iglesia renacentista típica. </a:t>
            </a:r>
          </a:p>
          <a:p>
            <a:endParaRPr lang="es-ES" dirty="0"/>
          </a:p>
          <a:p>
            <a:r>
              <a:rPr lang="es-ES" dirty="0"/>
              <a:t>Las numerosas figuras son representantes del gobierno de Florencia o de la familia </a:t>
            </a:r>
            <a:r>
              <a:rPr lang="es-ES" dirty="0" err="1"/>
              <a:t>Tornabuoni</a:t>
            </a:r>
            <a:r>
              <a:rPr lang="es-ES" dirty="0"/>
              <a:t>. La posición extraña de los dos grupos principales sugiere que el gobierno y la familia querían más personas en la pintura de las que </a:t>
            </a:r>
            <a:r>
              <a:rPr lang="es-ES" dirty="0" err="1"/>
              <a:t>Ghirlandaio</a:t>
            </a:r>
            <a:r>
              <a:rPr lang="es-ES" dirty="0"/>
              <a:t> podía manejar adecuadamente.</a:t>
            </a:r>
          </a:p>
          <a:p>
            <a:r>
              <a:rPr lang="es-ES" dirty="0"/>
              <a:t>Podemos interpretar la asistencia de todas las personas en relación con esta escena bíblica de acuerdo con el Evangelio de Lucas 1: 11: …… "toda la multitud de personas oraba afuera a la hora del incienso". (Ross 1983, 105)</a:t>
            </a:r>
          </a:p>
          <a:p>
            <a:endParaRPr lang="es-ES" dirty="0"/>
          </a:p>
          <a:p>
            <a:r>
              <a:rPr lang="es-ES" dirty="0"/>
              <a:t>Este fresco es parte de la serie que </a:t>
            </a:r>
            <a:r>
              <a:rPr lang="es-ES" dirty="0" err="1"/>
              <a:t>Ghirlandaio</a:t>
            </a:r>
            <a:r>
              <a:rPr lang="es-ES" dirty="0"/>
              <a:t> realizó en la capilla de la familia </a:t>
            </a:r>
            <a:r>
              <a:rPr lang="es-ES" dirty="0" err="1"/>
              <a:t>Tornabuoni</a:t>
            </a:r>
            <a:r>
              <a:rPr lang="es-ES" dirty="0"/>
              <a:t> en la iglesia de Santa </a:t>
            </a:r>
            <a:r>
              <a:rPr lang="es-ES" dirty="0" err="1"/>
              <a:t>Maria</a:t>
            </a:r>
            <a:r>
              <a:rPr lang="es-ES" dirty="0"/>
              <a:t> </a:t>
            </a:r>
            <a:r>
              <a:rPr lang="es-ES" dirty="0" err="1"/>
              <a:t>Novella</a:t>
            </a:r>
            <a:r>
              <a:rPr lang="es-ES" dirty="0"/>
              <a:t> en Florencia. Todas las obras de esta serie son sobre la vida de Juan el Bautista.</a:t>
            </a:r>
          </a:p>
          <a:p>
            <a:r>
              <a:rPr lang="es-ES" sz="2800" dirty="0">
                <a:hlinkClick r:id="rId2"/>
              </a:rPr>
              <a:t>https://www.artbible.info/art/large/585.html</a:t>
            </a:r>
            <a:endParaRPr lang="es-E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5"/>
            <a:ext cx="10515600" cy="608269"/>
          </a:xfrm>
        </p:spPr>
        <p:txBody>
          <a:bodyPr>
            <a:noAutofit/>
          </a:bodyPr>
          <a:lstStyle/>
          <a:p>
            <a:pPr algn="ctr"/>
            <a:r>
              <a:rPr lang="es-ES" sz="2400" dirty="0"/>
              <a:t>Detalle del grupo de humanistas en (</a:t>
            </a:r>
            <a:r>
              <a:rPr lang="es-ES" sz="2400" dirty="0" err="1"/>
              <a:t>Poliziano</a:t>
            </a:r>
            <a:r>
              <a:rPr lang="es-ES" sz="2400" dirty="0"/>
              <a:t>, </a:t>
            </a:r>
            <a:r>
              <a:rPr lang="es-ES" sz="2400" dirty="0" err="1"/>
              <a:t>Landino</a:t>
            </a:r>
            <a:r>
              <a:rPr lang="es-ES" sz="2400" dirty="0"/>
              <a:t>, Ficino y </a:t>
            </a:r>
            <a:r>
              <a:rPr lang="es-ES" sz="2400" dirty="0" err="1"/>
              <a:t>Becci</a:t>
            </a:r>
            <a:r>
              <a:rPr lang="es-ES" sz="2400" dirty="0"/>
              <a:t>)</a:t>
            </a:r>
          </a:p>
        </p:txBody>
      </p:sp>
      <p:pic>
        <p:nvPicPr>
          <p:cNvPr id="3" name="image6.jpeg"/>
          <p:cNvPicPr/>
          <p:nvPr/>
        </p:nvPicPr>
        <p:blipFill>
          <a:blip r:embed="rId2" cstate="print"/>
          <a:stretch>
            <a:fillRect/>
          </a:stretch>
        </p:blipFill>
        <p:spPr>
          <a:xfrm>
            <a:off x="1103671" y="973393"/>
            <a:ext cx="9984658" cy="588460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2D68176F-40F2-4718-BDCE-1C2A2D133E5E}"/>
              </a:ext>
            </a:extLst>
          </p:cNvPr>
          <p:cNvSpPr>
            <a:spLocks noGrp="1"/>
          </p:cNvSpPr>
          <p:nvPr>
            <p:ph idx="1"/>
          </p:nvPr>
        </p:nvSpPr>
        <p:spPr>
          <a:xfrm>
            <a:off x="838200" y="781665"/>
            <a:ext cx="10515600" cy="5395298"/>
          </a:xfrm>
        </p:spPr>
        <p:txBody>
          <a:bodyPr>
            <a:normAutofit/>
          </a:bodyPr>
          <a:lstStyle/>
          <a:p>
            <a:r>
              <a:rPr lang="es-ES" dirty="0"/>
              <a:t>El cuarto personaje de la derecha podría ser Demetrio </a:t>
            </a:r>
            <a:r>
              <a:rPr lang="es-ES" dirty="0" err="1"/>
              <a:t>Calcodilas</a:t>
            </a:r>
            <a:r>
              <a:rPr lang="es-ES" dirty="0"/>
              <a:t> y no </a:t>
            </a:r>
            <a:r>
              <a:rPr lang="es-ES" dirty="0" err="1"/>
              <a:t>Becchi</a:t>
            </a:r>
            <a:r>
              <a:rPr lang="es-ES" dirty="0"/>
              <a:t>.</a:t>
            </a:r>
          </a:p>
          <a:p>
            <a:r>
              <a:rPr lang="es-ES" dirty="0"/>
              <a:t>Vasari afirma que es Demetrio, pero GERALD S. DAVIES en “GHIRLANDAIO” afirma que es </a:t>
            </a:r>
            <a:r>
              <a:rPr lang="es-ES" dirty="0" err="1"/>
              <a:t>Becchi</a:t>
            </a:r>
            <a:r>
              <a:rPr lang="es-ES" dirty="0"/>
              <a:t> ya que “en 1561 </a:t>
            </a:r>
            <a:r>
              <a:rPr lang="es-ES" dirty="0" err="1"/>
              <a:t>Tornaquinci</a:t>
            </a:r>
            <a:r>
              <a:rPr lang="es-ES" dirty="0"/>
              <a:t> recibió del dictado de Benedetto di Luca </a:t>
            </a:r>
            <a:r>
              <a:rPr lang="es-ES" dirty="0" err="1"/>
              <a:t>Landucci</a:t>
            </a:r>
            <a:r>
              <a:rPr lang="es-ES" dirty="0"/>
              <a:t> una lista exacta de las personas representadas”.</a:t>
            </a:r>
          </a:p>
          <a:p>
            <a:r>
              <a:rPr lang="es-ES" dirty="0">
                <a:hlinkClick r:id="rId2"/>
              </a:rPr>
              <a:t>https://es.wikipedia.org/wiki/Demetrio_Calcocondilas</a:t>
            </a:r>
            <a:endParaRPr lang="es-ES" dirty="0"/>
          </a:p>
          <a:p>
            <a:pPr marL="0" indent="0">
              <a:buNone/>
            </a:pPr>
            <a:endParaRPr lang="es-ES" dirty="0"/>
          </a:p>
          <a:p>
            <a:endParaRPr lang="es-ES" dirty="0"/>
          </a:p>
        </p:txBody>
      </p:sp>
    </p:spTree>
    <p:extLst>
      <p:ext uri="{BB962C8B-B14F-4D97-AF65-F5344CB8AC3E}">
        <p14:creationId xmlns:p14="http://schemas.microsoft.com/office/powerpoint/2010/main" val="3546578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97196D8-CAAB-455F-97A6-CF4355EC553E}"/>
              </a:ext>
            </a:extLst>
          </p:cNvPr>
          <p:cNvSpPr>
            <a:spLocks noGrp="1"/>
          </p:cNvSpPr>
          <p:nvPr>
            <p:ph idx="1"/>
          </p:nvPr>
        </p:nvSpPr>
        <p:spPr>
          <a:xfrm>
            <a:off x="309716" y="152636"/>
            <a:ext cx="6563032" cy="6552728"/>
          </a:xfrm>
        </p:spPr>
        <p:txBody>
          <a:bodyPr>
            <a:normAutofit fontScale="92500" lnSpcReduction="10000"/>
          </a:bodyPr>
          <a:lstStyle/>
          <a:p>
            <a:pPr marL="0" indent="0">
              <a:buNone/>
            </a:pPr>
            <a:r>
              <a:rPr lang="es-ES" dirty="0"/>
              <a:t>El detalle muestra a varios miembros de las familias </a:t>
            </a:r>
            <a:r>
              <a:rPr lang="es-ES" dirty="0" err="1"/>
              <a:t>Tornabuoni</a:t>
            </a:r>
            <a:r>
              <a:rPr lang="es-ES" dirty="0"/>
              <a:t> y </a:t>
            </a:r>
            <a:r>
              <a:rPr lang="es-ES" dirty="0" err="1"/>
              <a:t>Tornaquinci</a:t>
            </a:r>
            <a:r>
              <a:rPr lang="es-ES" dirty="0"/>
              <a:t>. Giuliano </a:t>
            </a:r>
            <a:r>
              <a:rPr lang="es-ES" dirty="0" err="1"/>
              <a:t>Tornabuoni</a:t>
            </a:r>
            <a:r>
              <a:rPr lang="es-ES" dirty="0"/>
              <a:t>, Giovanni </a:t>
            </a:r>
            <a:r>
              <a:rPr lang="es-ES" dirty="0" err="1"/>
              <a:t>Tornaquinci</a:t>
            </a:r>
            <a:r>
              <a:rPr lang="es-ES" dirty="0"/>
              <a:t> y Gian Francesco </a:t>
            </a:r>
            <a:r>
              <a:rPr lang="es-ES" dirty="0" err="1"/>
              <a:t>Tornabuoni</a:t>
            </a:r>
            <a:r>
              <a:rPr lang="es-ES" dirty="0"/>
              <a:t> están parados a la derecha, posando frente al pintor; a la izquierda hay otro </a:t>
            </a:r>
            <a:r>
              <a:rPr lang="es-ES" dirty="0" err="1"/>
              <a:t>Tornabuoni</a:t>
            </a:r>
            <a:r>
              <a:rPr lang="es-ES" dirty="0"/>
              <a:t>, Giovanni Battista.</a:t>
            </a:r>
          </a:p>
          <a:p>
            <a:pPr marL="0" indent="0">
              <a:buNone/>
            </a:pPr>
            <a:r>
              <a:rPr lang="es-ES" dirty="0"/>
              <a:t>En la esquina a la derecha, se representa a los empleados del banco Medici en Roma, del cual Giovanni </a:t>
            </a:r>
            <a:r>
              <a:rPr lang="es-ES" dirty="0" err="1"/>
              <a:t>Tornabuoni</a:t>
            </a:r>
            <a:r>
              <a:rPr lang="es-ES" dirty="0"/>
              <a:t> era el líder. </a:t>
            </a:r>
          </a:p>
          <a:p>
            <a:pPr marL="0" indent="0">
              <a:buNone/>
            </a:pPr>
            <a:br>
              <a:rPr lang="es-ES" dirty="0"/>
            </a:br>
            <a:r>
              <a:rPr lang="es-ES" dirty="0"/>
              <a:t>Algunas mujeres están paradas un poco a un lado debajo de un tímpano en el que están escritas palabras que celebran el feliz período en que se completó esta capilla. Las palabras son las de </a:t>
            </a:r>
            <a:r>
              <a:rPr lang="es-ES" dirty="0" err="1"/>
              <a:t>Agnolo</a:t>
            </a:r>
            <a:r>
              <a:rPr lang="es-ES" dirty="0"/>
              <a:t> </a:t>
            </a:r>
            <a:r>
              <a:rPr lang="es-ES" dirty="0" err="1"/>
              <a:t>Poliziano</a:t>
            </a:r>
            <a:r>
              <a:rPr lang="es-ES" dirty="0"/>
              <a:t>: "En el año de 1490, cuando la brillante ciudad, famosa por su riqueza, historia, vitalidad y arquitectura, vivía en paz y prosperidad". </a:t>
            </a:r>
          </a:p>
          <a:p>
            <a:pPr marL="0" indent="0">
              <a:buNone/>
            </a:pPr>
            <a:endParaRPr lang="es-ES" dirty="0"/>
          </a:p>
        </p:txBody>
      </p:sp>
      <p:pic>
        <p:nvPicPr>
          <p:cNvPr id="4" name="Imagen 3">
            <a:extLst>
              <a:ext uri="{FF2B5EF4-FFF2-40B4-BE49-F238E27FC236}">
                <a16:creationId xmlns:a16="http://schemas.microsoft.com/office/drawing/2014/main" id="{886FA847-88EF-4AE7-8989-28E0170AAE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2989" y="0"/>
            <a:ext cx="5019011" cy="6839633"/>
          </a:xfrm>
          <a:prstGeom prst="rect">
            <a:avLst/>
          </a:prstGeom>
        </p:spPr>
      </p:pic>
    </p:spTree>
    <p:extLst>
      <p:ext uri="{BB962C8B-B14F-4D97-AF65-F5344CB8AC3E}">
        <p14:creationId xmlns:p14="http://schemas.microsoft.com/office/powerpoint/2010/main" val="2330235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8206" y="339213"/>
            <a:ext cx="6636776" cy="5786951"/>
          </a:xfrm>
        </p:spPr>
        <p:txBody>
          <a:bodyPr>
            <a:normAutofit fontScale="92500" lnSpcReduction="20000"/>
          </a:bodyPr>
          <a:lstStyle/>
          <a:p>
            <a:pPr marL="0" indent="0">
              <a:buNone/>
            </a:pPr>
            <a:r>
              <a:rPr lang="es-ES" dirty="0"/>
              <a:t>Sobre las cabezas de los hombres, el artista representa un relieve clásico, sobre un fondo de mosaico dorado, que representa a un comandante militar dirigiéndose a sus soldados. El mismo motivo se representa en </a:t>
            </a:r>
            <a:r>
              <a:rPr lang="es-ES" dirty="0" err="1"/>
              <a:t>grisaille</a:t>
            </a:r>
            <a:r>
              <a:rPr lang="es-ES" dirty="0"/>
              <a:t> en la Capilla </a:t>
            </a:r>
            <a:r>
              <a:rPr lang="es-ES" dirty="0" err="1"/>
              <a:t>Sassetti</a:t>
            </a:r>
            <a:r>
              <a:rPr lang="es-ES" dirty="0"/>
              <a:t>.</a:t>
            </a:r>
          </a:p>
          <a:p>
            <a:pPr marL="0" indent="0">
              <a:buNone/>
            </a:pPr>
            <a:r>
              <a:rPr lang="es-ES" dirty="0"/>
              <a:t>Es una "</a:t>
            </a:r>
            <a:r>
              <a:rPr lang="es-ES" dirty="0" err="1"/>
              <a:t>Adlocutio</a:t>
            </a:r>
            <a:r>
              <a:rPr lang="es-ES" dirty="0"/>
              <a:t>", que se originó a partir de una moneda romana, acuñada durante el reinado del emperador Vespasiano, en honor a </a:t>
            </a:r>
            <a:r>
              <a:rPr lang="es-ES" dirty="0" err="1"/>
              <a:t>Galba</a:t>
            </a:r>
            <a:r>
              <a:rPr lang="es-ES" dirty="0"/>
              <a:t> como luchador por la libertad y pacificador. </a:t>
            </a:r>
          </a:p>
          <a:p>
            <a:pPr marL="0" indent="0">
              <a:buNone/>
            </a:pPr>
            <a:r>
              <a:rPr lang="es-ES" dirty="0"/>
              <a:t>Este alivio se puede ver en relación con la misión de paz realizada por Giovanni </a:t>
            </a:r>
            <a:r>
              <a:rPr lang="es-ES" dirty="0" err="1"/>
              <a:t>Tornabuoni</a:t>
            </a:r>
            <a:r>
              <a:rPr lang="es-ES" dirty="0"/>
              <a:t> bajo el liderazgo de Francesco </a:t>
            </a:r>
            <a:r>
              <a:rPr lang="es-ES" dirty="0" err="1"/>
              <a:t>Soderini</a:t>
            </a:r>
            <a:r>
              <a:rPr lang="es-ES" dirty="0"/>
              <a:t>, arzobispo de Volterra, en el año 1480 para establecer la paz entre Florencia y el Papa Sixto IV. De modo que el anverso de la medalla y la moneda funcionaba como mensajes políticos ocultos, como en la Antigüedad.</a:t>
            </a:r>
          </a:p>
          <a:p>
            <a:pPr marL="0" indent="0">
              <a:buNone/>
            </a:pPr>
            <a:endParaRPr lang="es-ES" dirty="0"/>
          </a:p>
          <a:p>
            <a:endParaRPr lang="es-ES" dirty="0"/>
          </a:p>
        </p:txBody>
      </p:sp>
      <p:pic>
        <p:nvPicPr>
          <p:cNvPr id="4" name="Imagen 3">
            <a:extLst>
              <a:ext uri="{FF2B5EF4-FFF2-40B4-BE49-F238E27FC236}">
                <a16:creationId xmlns:a16="http://schemas.microsoft.com/office/drawing/2014/main" id="{D430066F-225A-4AF1-BA1B-A4AE10E486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2989" y="0"/>
            <a:ext cx="5019011" cy="683963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ACCBE0F-36CC-49AB-89CE-8CED2139A742}"/>
              </a:ext>
            </a:extLst>
          </p:cNvPr>
          <p:cNvSpPr>
            <a:spLocks noGrp="1"/>
          </p:cNvSpPr>
          <p:nvPr>
            <p:ph idx="1"/>
          </p:nvPr>
        </p:nvSpPr>
        <p:spPr>
          <a:xfrm>
            <a:off x="442452" y="294968"/>
            <a:ext cx="8244348" cy="5881995"/>
          </a:xfrm>
        </p:spPr>
        <p:txBody>
          <a:bodyPr>
            <a:normAutofit/>
          </a:bodyPr>
          <a:lstStyle/>
          <a:p>
            <a:r>
              <a:rPr lang="es-ES" dirty="0"/>
              <a:t>Sobre las cabezas de los cuatro retratos a la izquierda, observamos un templo redondo con una estatua que hace el mismo gesto que el ángel, apuntando hacia arriba como una señal de que la oración es concedida. </a:t>
            </a:r>
          </a:p>
          <a:p>
            <a:r>
              <a:rPr lang="es-ES" dirty="0"/>
              <a:t>El templo está rodeado de soldados. </a:t>
            </a:r>
          </a:p>
          <a:p>
            <a:r>
              <a:rPr lang="es-ES" dirty="0"/>
              <a:t>Este alivio se deriva de una medalla y es adaptado por </a:t>
            </a:r>
            <a:r>
              <a:rPr lang="es-ES" dirty="0" err="1"/>
              <a:t>Ghirlandaio</a:t>
            </a:r>
            <a:r>
              <a:rPr lang="es-ES" dirty="0"/>
              <a:t>, por lo que encaja en el tema marcial general de la tarea que debe cumplir el Bautista. </a:t>
            </a:r>
          </a:p>
          <a:p>
            <a:r>
              <a:rPr lang="es-ES" dirty="0"/>
              <a:t>Pero en este alivio también podemos ver otro significado. Encontramos la figura representada en el templo, varias veces en la misma pose en el "Codex </a:t>
            </a:r>
            <a:r>
              <a:rPr lang="es-ES" dirty="0" err="1"/>
              <a:t>Escurialensis</a:t>
            </a:r>
            <a:r>
              <a:rPr lang="es-ES" dirty="0"/>
              <a:t>" representada en un mosaico del piso. </a:t>
            </a:r>
          </a:p>
          <a:p>
            <a:r>
              <a:rPr lang="es-ES" sz="2800" dirty="0">
                <a:hlinkClick r:id="rId2"/>
              </a:rPr>
              <a:t>http://archivio.smn.it/polis/loosen2.htm</a:t>
            </a:r>
            <a:endParaRPr lang="es-ES" dirty="0"/>
          </a:p>
          <a:p>
            <a:endParaRPr lang="es-ES" dirty="0"/>
          </a:p>
        </p:txBody>
      </p:sp>
      <p:pic>
        <p:nvPicPr>
          <p:cNvPr id="4" name="2 Imagen">
            <a:extLst>
              <a:ext uri="{FF2B5EF4-FFF2-40B4-BE49-F238E27FC236}">
                <a16:creationId xmlns:a16="http://schemas.microsoft.com/office/drawing/2014/main" id="{A43CB006-659D-4FAF-8C60-C35251439778}"/>
              </a:ext>
            </a:extLst>
          </p:cNvPr>
          <p:cNvPicPr/>
          <p:nvPr/>
        </p:nvPicPr>
        <p:blipFill rotWithShape="1">
          <a:blip r:embed="rId3" cstate="print">
            <a:extLst>
              <a:ext uri="{28A0092B-C50C-407E-A947-70E740481C1C}">
                <a14:useLocalDpi xmlns:a14="http://schemas.microsoft.com/office/drawing/2010/main" val="0"/>
              </a:ext>
            </a:extLst>
          </a:blip>
          <a:srcRect r="66331"/>
          <a:stretch/>
        </p:blipFill>
        <p:spPr>
          <a:xfrm>
            <a:off x="8903110" y="0"/>
            <a:ext cx="3288890" cy="6858000"/>
          </a:xfrm>
          <a:prstGeom prst="rect">
            <a:avLst/>
          </a:prstGeom>
        </p:spPr>
      </p:pic>
    </p:spTree>
    <p:extLst>
      <p:ext uri="{BB962C8B-B14F-4D97-AF65-F5344CB8AC3E}">
        <p14:creationId xmlns:p14="http://schemas.microsoft.com/office/powerpoint/2010/main" val="580731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94968" y="339213"/>
            <a:ext cx="11592232" cy="6032090"/>
          </a:xfrm>
        </p:spPr>
        <p:txBody>
          <a:bodyPr>
            <a:normAutofit fontScale="70000" lnSpcReduction="20000"/>
          </a:bodyPr>
          <a:lstStyle/>
          <a:p>
            <a:r>
              <a:rPr lang="es-ES" dirty="0"/>
              <a:t>En la decoración de este mosaico del piso vemos en las esquinas una </a:t>
            </a:r>
            <a:r>
              <a:rPr lang="es-ES" dirty="0" err="1"/>
              <a:t>cornupia</a:t>
            </a:r>
            <a:r>
              <a:rPr lang="es-ES" dirty="0"/>
              <a:t>. Esto nos recuerda una de las tareas del dios Hércules. Por lo tanto, es muy probable que la estatua sea el dios Hércules. En la Porta </a:t>
            </a:r>
            <a:r>
              <a:rPr lang="es-ES" dirty="0" err="1"/>
              <a:t>della</a:t>
            </a:r>
            <a:r>
              <a:rPr lang="es-ES" dirty="0"/>
              <a:t> Mandorla del Duomo percibimos una escultura de Hércules rodeada de hojas y en las esquinas </a:t>
            </a:r>
            <a:r>
              <a:rPr lang="es-ES" dirty="0" err="1"/>
              <a:t>cornupia</a:t>
            </a:r>
            <a:r>
              <a:rPr lang="es-ES" dirty="0"/>
              <a:t>.</a:t>
            </a:r>
          </a:p>
          <a:p>
            <a:endParaRPr lang="es-ES" dirty="0"/>
          </a:p>
          <a:p>
            <a:r>
              <a:rPr lang="es-ES" dirty="0"/>
              <a:t>En relación con el dios Hércules, es importante mencionar que Hércules en la antigüedad fue el protector de Florencia y un símbolo de "Fortaleza". A finales del siglo XIII vemos su efigie en el sello de la </a:t>
            </a:r>
            <a:r>
              <a:rPr lang="es-ES" dirty="0" err="1"/>
              <a:t>Signoria</a:t>
            </a:r>
            <a:r>
              <a:rPr lang="es-ES" dirty="0"/>
              <a:t> con la inscripción: "Hércules clava </a:t>
            </a:r>
            <a:r>
              <a:rPr lang="es-ES" dirty="0" err="1"/>
              <a:t>domat</a:t>
            </a:r>
            <a:r>
              <a:rPr lang="es-ES" dirty="0"/>
              <a:t> </a:t>
            </a:r>
            <a:r>
              <a:rPr lang="es-ES" dirty="0" err="1"/>
              <a:t>Fiorentia</a:t>
            </a:r>
            <a:r>
              <a:rPr lang="es-ES" dirty="0"/>
              <a:t> prava". (</a:t>
            </a:r>
            <a:r>
              <a:rPr lang="es-ES" dirty="0" err="1"/>
              <a:t>Chastel</a:t>
            </a:r>
            <a:r>
              <a:rPr lang="es-ES" dirty="0"/>
              <a:t> 1975, 175) </a:t>
            </a:r>
            <a:r>
              <a:rPr lang="es-ES" dirty="0" err="1"/>
              <a:t>Salutati</a:t>
            </a:r>
            <a:r>
              <a:rPr lang="es-ES" dirty="0"/>
              <a:t> escribió en 1391 "De </a:t>
            </a:r>
            <a:r>
              <a:rPr lang="es-ES" dirty="0" err="1"/>
              <a:t>Laboris</a:t>
            </a:r>
            <a:r>
              <a:rPr lang="es-ES" dirty="0"/>
              <a:t> </a:t>
            </a:r>
            <a:r>
              <a:rPr lang="es-ES" dirty="0" err="1"/>
              <a:t>Hercules</a:t>
            </a:r>
            <a:r>
              <a:rPr lang="es-ES" dirty="0"/>
              <a:t>" una larga discusión sobre la importancia de esta figura mitológica. </a:t>
            </a:r>
            <a:r>
              <a:rPr lang="es-ES" dirty="0" err="1"/>
              <a:t>Landino</a:t>
            </a:r>
            <a:r>
              <a:rPr lang="es-ES" dirty="0"/>
              <a:t> da en "Cuestiones camaldulenses" una interpretación moralista y neoplatónica de la figura de Hércules. También en "Vera </a:t>
            </a:r>
            <a:r>
              <a:rPr lang="es-ES" dirty="0" err="1"/>
              <a:t>Nobilitate</a:t>
            </a:r>
            <a:r>
              <a:rPr lang="es-ES" dirty="0"/>
              <a:t>" </a:t>
            </a:r>
            <a:r>
              <a:rPr lang="es-ES" dirty="0" err="1"/>
              <a:t>Landino</a:t>
            </a:r>
            <a:r>
              <a:rPr lang="es-ES" dirty="0"/>
              <a:t> está haciendo un análisis moralista de la figura de Hércules.</a:t>
            </a:r>
          </a:p>
          <a:p>
            <a:endParaRPr lang="es-ES" dirty="0"/>
          </a:p>
          <a:p>
            <a:r>
              <a:rPr lang="es-ES" dirty="0"/>
              <a:t>La conexión de este relieve con el retrato de Giovanni </a:t>
            </a:r>
            <a:r>
              <a:rPr lang="es-ES" dirty="0" err="1"/>
              <a:t>Tornabuoni</a:t>
            </a:r>
            <a:r>
              <a:rPr lang="es-ES" dirty="0"/>
              <a:t> puede explicarse de la siguiente manera. Se sabe que el dios Hércules ejerció una influencia saludable en asuntos comerciales, como el dios que sancionó su juramento y que aceptó el diezmo de su ganancia que había prometido al comienzo de una empresa. Con este último significado en mente, podemos imaginar que Giovanni </a:t>
            </a:r>
            <a:r>
              <a:rPr lang="es-ES" dirty="0" err="1"/>
              <a:t>Tornabuoni</a:t>
            </a:r>
            <a:r>
              <a:rPr lang="es-ES" dirty="0"/>
              <a:t>, que tuvo mucho éxito en sus asuntos comerciales, está dispuesto a dar su contribución en forma de decoraciones de la Cappella </a:t>
            </a:r>
            <a:r>
              <a:rPr lang="es-ES" dirty="0" err="1"/>
              <a:t>Maggiore</a:t>
            </a:r>
            <a:r>
              <a:rPr lang="es-ES" dirty="0"/>
              <a:t> en la iglesia dominicana de Santa </a:t>
            </a:r>
            <a:r>
              <a:rPr lang="es-ES" dirty="0" err="1"/>
              <a:t>Maria</a:t>
            </a:r>
            <a:r>
              <a:rPr lang="es-ES" dirty="0"/>
              <a:t> </a:t>
            </a:r>
            <a:r>
              <a:rPr lang="es-ES" dirty="0" err="1"/>
              <a:t>Novella</a:t>
            </a:r>
            <a:r>
              <a:rPr lang="es-ES" dirty="0"/>
              <a:t>.</a:t>
            </a:r>
          </a:p>
          <a:p>
            <a:endParaRPr lang="es-ES" dirty="0"/>
          </a:p>
          <a:p>
            <a:r>
              <a:rPr lang="es-ES" dirty="0"/>
              <a:t>Cuando consideramos el anverso de la medalla de la que se deriva el alivio, nos enfrentamos a la representación de Julia </a:t>
            </a:r>
            <a:r>
              <a:rPr lang="es-ES" dirty="0" err="1"/>
              <a:t>Domna</a:t>
            </a:r>
            <a:r>
              <a:rPr lang="es-ES" dirty="0"/>
              <a:t> como "Concordia". Este mensaje político de la antigüedad también es apropiado para Giovanni </a:t>
            </a:r>
            <a:r>
              <a:rPr lang="es-ES" dirty="0" err="1"/>
              <a:t>Tornabuoni</a:t>
            </a:r>
            <a:r>
              <a:rPr lang="es-ES" dirty="0"/>
              <a:t> y sus "consorcios". Deben verse aquí como un ejemplo de concordia.</a:t>
            </a:r>
          </a:p>
          <a:p>
            <a:r>
              <a:rPr lang="es-ES" sz="2800" dirty="0">
                <a:hlinkClick r:id="rId2"/>
              </a:rPr>
              <a:t>http://archivio.smn.it/polis/loosen2.htm</a:t>
            </a:r>
            <a:endParaRPr lang="es-E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23731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6AF878-89F6-4C11-9F4C-86D38076C5C2}"/>
              </a:ext>
            </a:extLst>
          </p:cNvPr>
          <p:cNvSpPr>
            <a:spLocks noGrp="1"/>
          </p:cNvSpPr>
          <p:nvPr>
            <p:ph type="title"/>
          </p:nvPr>
        </p:nvSpPr>
        <p:spPr>
          <a:xfrm>
            <a:off x="1981200" y="274638"/>
            <a:ext cx="8229600" cy="634082"/>
          </a:xfrm>
        </p:spPr>
        <p:txBody>
          <a:bodyPr>
            <a:normAutofit/>
          </a:bodyPr>
          <a:lstStyle/>
          <a:p>
            <a:r>
              <a:rPr lang="es-ES" sz="1600" dirty="0" err="1"/>
              <a:t>Agata</a:t>
            </a:r>
            <a:r>
              <a:rPr lang="es-ES" sz="1600" dirty="0"/>
              <a:t> Anna </a:t>
            </a:r>
            <a:r>
              <a:rPr lang="es-ES" sz="1600" dirty="0" err="1"/>
              <a:t>Chrzanowska</a:t>
            </a:r>
            <a:r>
              <a:rPr lang="es-ES" sz="1600" dirty="0"/>
              <a:t>. </a:t>
            </a:r>
            <a:r>
              <a:rPr lang="es-ES" sz="1600" b="1" dirty="0" err="1"/>
              <a:t>Ghirlandaio</a:t>
            </a:r>
            <a:r>
              <a:rPr lang="es-ES" sz="1600" b="1" dirty="0"/>
              <a:t>, Ficino and Hermes </a:t>
            </a:r>
            <a:r>
              <a:rPr lang="es-ES" sz="1600" b="1" dirty="0" err="1"/>
              <a:t>Trismegistus</a:t>
            </a:r>
            <a:r>
              <a:rPr lang="es-ES" sz="1600" b="1" dirty="0"/>
              <a:t>: </a:t>
            </a:r>
            <a:r>
              <a:rPr lang="es-ES" sz="1600" b="1" dirty="0" err="1"/>
              <a:t>the</a:t>
            </a:r>
            <a:r>
              <a:rPr lang="es-ES" sz="1600" b="1" dirty="0"/>
              <a:t> Prisca </a:t>
            </a:r>
            <a:r>
              <a:rPr lang="es-ES" sz="1600" b="1" dirty="0" err="1"/>
              <a:t>Theologia</a:t>
            </a:r>
            <a:r>
              <a:rPr lang="es-ES" sz="1600" b="1" dirty="0"/>
              <a:t> </a:t>
            </a:r>
            <a:br>
              <a:rPr lang="es-ES" sz="1600" dirty="0"/>
            </a:br>
            <a:r>
              <a:rPr lang="es-ES" sz="1600" b="1" dirty="0"/>
              <a:t>in </a:t>
            </a:r>
            <a:r>
              <a:rPr lang="es-ES" sz="1600" b="1" dirty="0" err="1"/>
              <a:t>the</a:t>
            </a:r>
            <a:r>
              <a:rPr lang="es-ES" sz="1600" b="1" dirty="0"/>
              <a:t> </a:t>
            </a:r>
            <a:r>
              <a:rPr lang="es-ES" sz="1600" b="1" dirty="0" err="1"/>
              <a:t>Tornabuoni</a:t>
            </a:r>
            <a:r>
              <a:rPr lang="es-ES" sz="1600" b="1" dirty="0"/>
              <a:t> </a:t>
            </a:r>
            <a:r>
              <a:rPr lang="es-ES" sz="1600" b="1" dirty="0" err="1"/>
              <a:t>Frescoes</a:t>
            </a:r>
            <a:r>
              <a:rPr lang="es-ES" sz="1600" b="1" dirty="0"/>
              <a:t>. </a:t>
            </a:r>
            <a:r>
              <a:rPr lang="es-ES" sz="1600" dirty="0"/>
              <a:t>Laboratorio </a:t>
            </a:r>
            <a:r>
              <a:rPr lang="es-ES" sz="1600" dirty="0" err="1"/>
              <a:t>dell’ISPF</a:t>
            </a:r>
            <a:r>
              <a:rPr lang="es-ES" sz="1600" dirty="0"/>
              <a:t>, XIII, 2016. 16.</a:t>
            </a:r>
            <a:endParaRPr lang="es-ES" dirty="0"/>
          </a:p>
        </p:txBody>
      </p:sp>
      <p:sp>
        <p:nvSpPr>
          <p:cNvPr id="3" name="Marcador de contenido 2">
            <a:extLst>
              <a:ext uri="{FF2B5EF4-FFF2-40B4-BE49-F238E27FC236}">
                <a16:creationId xmlns:a16="http://schemas.microsoft.com/office/drawing/2014/main" id="{BBA62F8E-8337-4511-A738-EF65B6F0E9BD}"/>
              </a:ext>
            </a:extLst>
          </p:cNvPr>
          <p:cNvSpPr>
            <a:spLocks noGrp="1"/>
          </p:cNvSpPr>
          <p:nvPr>
            <p:ph idx="1"/>
          </p:nvPr>
        </p:nvSpPr>
        <p:spPr>
          <a:xfrm>
            <a:off x="589935" y="1052736"/>
            <a:ext cx="11017046" cy="5530626"/>
          </a:xfrm>
        </p:spPr>
        <p:txBody>
          <a:bodyPr>
            <a:normAutofit lnSpcReduction="10000"/>
          </a:bodyPr>
          <a:lstStyle/>
          <a:p>
            <a:pPr marL="0" indent="0">
              <a:buNone/>
            </a:pPr>
            <a:r>
              <a:rPr lang="es-ES" dirty="0"/>
              <a:t>Esta inscripción constituye un excelente punto de partida para la presente investigación. Hasta ahora, ningún análisis de la iconografía de la capilla ha tenido en cuenta la estrecha relación entre la decoración y el mundo intelectual de Ficino, </a:t>
            </a:r>
            <a:r>
              <a:rPr lang="es-ES" dirty="0" err="1"/>
              <a:t>Poliziano</a:t>
            </a:r>
            <a:r>
              <a:rPr lang="es-ES" dirty="0"/>
              <a:t>, </a:t>
            </a:r>
            <a:r>
              <a:rPr lang="es-ES" dirty="0" err="1"/>
              <a:t>Landino</a:t>
            </a:r>
            <a:r>
              <a:rPr lang="es-ES" dirty="0"/>
              <a:t> y </a:t>
            </a:r>
            <a:r>
              <a:rPr lang="es-ES" dirty="0" err="1"/>
              <a:t>Becchi</a:t>
            </a:r>
            <a:r>
              <a:rPr lang="es-ES" dirty="0"/>
              <a:t>, incluso si la inscripción muestra que al menos uno de los humanistas de Medicea probablemente estuvo involucrado en el Ejecución de la decoración. Además, los versos se refieren a los topos de la Edad de Oro, que siguieron siendo fundamentales para el discurso político </a:t>
            </a:r>
            <a:r>
              <a:rPr lang="es-ES" dirty="0" err="1"/>
              <a:t>mediceano</a:t>
            </a:r>
            <a:r>
              <a:rPr lang="es-ES" dirty="0"/>
              <a:t>. De hecho, la escena representada considera a Florencia, gobernada por los Medici, como una ciudad ideal y próspera donde el reinado de Saturno garantiza la abundancia, la paz, la riqueza y las victorias militares. Hasta ahora, estos versos se han considerado la única referencia directa al mito de la Edad de Oro transmitida por la decoración. Sin embargo, como veremos, se pueden encontrar referencias a este tema en otras escenas, lo que lo convierte en un hilo importante del significado densamente entretejido de los frescos.</a:t>
            </a:r>
          </a:p>
        </p:txBody>
      </p:sp>
    </p:spTree>
    <p:extLst>
      <p:ext uri="{BB962C8B-B14F-4D97-AF65-F5344CB8AC3E}">
        <p14:creationId xmlns:p14="http://schemas.microsoft.com/office/powerpoint/2010/main" val="118549671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1314</Words>
  <Application>Microsoft Office PowerPoint</Application>
  <PresentationFormat>Panorámica</PresentationFormat>
  <Paragraphs>37</Paragraphs>
  <Slides>11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11</vt:i4>
      </vt:variant>
    </vt:vector>
  </HeadingPairs>
  <TitlesOfParts>
    <vt:vector size="15" baseType="lpstr">
      <vt:lpstr>Arial</vt:lpstr>
      <vt:lpstr>Calibri</vt:lpstr>
      <vt:lpstr>Calibri Light</vt:lpstr>
      <vt:lpstr>Tema de Office</vt:lpstr>
      <vt:lpstr>Ghirlandaio. Aparición del Ángel a Zacarías</vt:lpstr>
      <vt:lpstr>Presentación de PowerPoint</vt:lpstr>
      <vt:lpstr>Presentación de PowerPoint</vt:lpstr>
      <vt:lpstr>Detalle del grupo de humanistas en (Poliziano, Landino, Ficino y Becci)</vt:lpstr>
      <vt:lpstr>Presentación de PowerPoint</vt:lpstr>
      <vt:lpstr>Presentación de PowerPoint</vt:lpstr>
      <vt:lpstr>Presentación de PowerPoint</vt:lpstr>
      <vt:lpstr>Presentación de PowerPoint</vt:lpstr>
      <vt:lpstr>Presentación de PowerPoint</vt:lpstr>
      <vt:lpstr>Presentación de PowerPoint</vt:lpstr>
      <vt:lpstr>Agata Anna Chrzanowska. Ghirlandaio, Ficino and Hermes Trismegistus: the Prisca Theologia  in the Tornabuoni Frescoes. Laboratorio dell’ISPF, XIII, 2016.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Ghirlandaio</dc:title>
  <dc:creator>Miguel Velayos García</dc:creator>
  <cp:lastModifiedBy>Miguel Velayos García</cp:lastModifiedBy>
  <cp:revision>3</cp:revision>
  <dcterms:created xsi:type="dcterms:W3CDTF">2020-09-08T15:58:35Z</dcterms:created>
  <dcterms:modified xsi:type="dcterms:W3CDTF">2021-02-03T18:52:19Z</dcterms:modified>
</cp:coreProperties>
</file>