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0" r:id="rId3"/>
    <p:sldId id="512" r:id="rId4"/>
    <p:sldId id="513" r:id="rId5"/>
    <p:sldId id="514" r:id="rId6"/>
    <p:sldId id="515" r:id="rId7"/>
    <p:sldId id="516" r:id="rId8"/>
    <p:sldId id="540" r:id="rId9"/>
    <p:sldId id="352" r:id="rId10"/>
    <p:sldId id="537" r:id="rId11"/>
    <p:sldId id="358" r:id="rId12"/>
    <p:sldId id="538" r:id="rId13"/>
    <p:sldId id="359" r:id="rId14"/>
    <p:sldId id="361" r:id="rId15"/>
    <p:sldId id="360" r:id="rId16"/>
    <p:sldId id="357" r:id="rId17"/>
    <p:sldId id="539" r:id="rId18"/>
    <p:sldId id="371" r:id="rId19"/>
    <p:sldId id="370" r:id="rId20"/>
    <p:sldId id="541" r:id="rId21"/>
    <p:sldId id="542" r:id="rId22"/>
    <p:sldId id="349" r:id="rId23"/>
    <p:sldId id="372" r:id="rId24"/>
    <p:sldId id="517" r:id="rId25"/>
    <p:sldId id="544" r:id="rId26"/>
    <p:sldId id="545" r:id="rId27"/>
    <p:sldId id="355" r:id="rId28"/>
    <p:sldId id="519" r:id="rId29"/>
    <p:sldId id="543" r:id="rId30"/>
    <p:sldId id="373" r:id="rId31"/>
    <p:sldId id="518" r:id="rId32"/>
    <p:sldId id="375" r:id="rId33"/>
    <p:sldId id="501" r:id="rId34"/>
    <p:sldId id="502" r:id="rId35"/>
    <p:sldId id="503" r:id="rId36"/>
    <p:sldId id="504" r:id="rId37"/>
    <p:sldId id="374" r:id="rId38"/>
    <p:sldId id="505" r:id="rId39"/>
    <p:sldId id="546" r:id="rId40"/>
    <p:sldId id="548" r:id="rId41"/>
    <p:sldId id="547" r:id="rId42"/>
    <p:sldId id="431" r:id="rId43"/>
    <p:sldId id="520" r:id="rId44"/>
    <p:sldId id="521" r:id="rId45"/>
    <p:sldId id="522" r:id="rId46"/>
    <p:sldId id="377" r:id="rId47"/>
    <p:sldId id="433" r:id="rId48"/>
    <p:sldId id="435" r:id="rId49"/>
    <p:sldId id="438" r:id="rId50"/>
    <p:sldId id="436" r:id="rId51"/>
    <p:sldId id="437" r:id="rId52"/>
    <p:sldId id="420" r:id="rId53"/>
    <p:sldId id="432" r:id="rId54"/>
    <p:sldId id="424" r:id="rId55"/>
    <p:sldId id="506" r:id="rId56"/>
    <p:sldId id="523" r:id="rId57"/>
    <p:sldId id="524" r:id="rId58"/>
    <p:sldId id="549" r:id="rId59"/>
    <p:sldId id="378" r:id="rId60"/>
    <p:sldId id="381" r:id="rId61"/>
    <p:sldId id="379" r:id="rId62"/>
    <p:sldId id="423" r:id="rId63"/>
    <p:sldId id="525" r:id="rId64"/>
    <p:sldId id="526" r:id="rId65"/>
    <p:sldId id="527" r:id="rId66"/>
    <p:sldId id="507" r:id="rId67"/>
    <p:sldId id="508" r:id="rId68"/>
    <p:sldId id="550" r:id="rId69"/>
    <p:sldId id="529" r:id="rId70"/>
    <p:sldId id="528" r:id="rId71"/>
    <p:sldId id="530" r:id="rId72"/>
    <p:sldId id="470" r:id="rId73"/>
    <p:sldId id="496" r:id="rId74"/>
    <p:sldId id="393" r:id="rId75"/>
    <p:sldId id="471" r:id="rId76"/>
    <p:sldId id="472" r:id="rId77"/>
    <p:sldId id="473" r:id="rId78"/>
    <p:sldId id="474" r:id="rId79"/>
    <p:sldId id="475" r:id="rId80"/>
    <p:sldId id="476" r:id="rId81"/>
    <p:sldId id="477" r:id="rId82"/>
    <p:sldId id="478" r:id="rId83"/>
    <p:sldId id="479" r:id="rId84"/>
    <p:sldId id="480" r:id="rId85"/>
    <p:sldId id="483" r:id="rId86"/>
    <p:sldId id="484" r:id="rId87"/>
    <p:sldId id="485" r:id="rId88"/>
    <p:sldId id="486" r:id="rId89"/>
    <p:sldId id="481" r:id="rId90"/>
    <p:sldId id="487" r:id="rId91"/>
    <p:sldId id="488" r:id="rId92"/>
    <p:sldId id="491" r:id="rId93"/>
    <p:sldId id="489" r:id="rId94"/>
    <p:sldId id="492" r:id="rId95"/>
    <p:sldId id="493" r:id="rId96"/>
    <p:sldId id="494" r:id="rId97"/>
    <p:sldId id="495" r:id="rId98"/>
    <p:sldId id="534" r:id="rId99"/>
    <p:sldId id="395" r:id="rId100"/>
    <p:sldId id="396" r:id="rId101"/>
    <p:sldId id="399" r:id="rId102"/>
    <p:sldId id="401" r:id="rId103"/>
    <p:sldId id="405" r:id="rId104"/>
    <p:sldId id="439" r:id="rId105"/>
    <p:sldId id="444" r:id="rId106"/>
    <p:sldId id="441" r:id="rId107"/>
    <p:sldId id="448" r:id="rId108"/>
    <p:sldId id="449" r:id="rId109"/>
    <p:sldId id="450" r:id="rId110"/>
    <p:sldId id="451" r:id="rId111"/>
    <p:sldId id="442" r:id="rId112"/>
    <p:sldId id="452" r:id="rId113"/>
    <p:sldId id="453" r:id="rId114"/>
    <p:sldId id="440" r:id="rId115"/>
    <p:sldId id="369" r:id="rId116"/>
    <p:sldId id="454" r:id="rId117"/>
    <p:sldId id="460" r:id="rId118"/>
    <p:sldId id="461" r:id="rId119"/>
    <p:sldId id="462" r:id="rId120"/>
    <p:sldId id="463" r:id="rId121"/>
    <p:sldId id="455" r:id="rId122"/>
    <p:sldId id="456" r:id="rId123"/>
    <p:sldId id="457" r:id="rId124"/>
    <p:sldId id="458" r:id="rId125"/>
    <p:sldId id="464" r:id="rId126"/>
    <p:sldId id="466" r:id="rId127"/>
    <p:sldId id="467" r:id="rId128"/>
    <p:sldId id="469" r:id="rId129"/>
    <p:sldId id="533" r:id="rId130"/>
    <p:sldId id="531" r:id="rId131"/>
    <p:sldId id="532" r:id="rId132"/>
    <p:sldId id="368" r:id="rId133"/>
    <p:sldId id="551" r:id="rId134"/>
    <p:sldId id="406" r:id="rId135"/>
    <p:sldId id="409" r:id="rId136"/>
    <p:sldId id="425" r:id="rId137"/>
    <p:sldId id="552" r:id="rId138"/>
    <p:sldId id="553" r:id="rId139"/>
    <p:sldId id="554" r:id="rId140"/>
    <p:sldId id="351" r:id="rId141"/>
    <p:sldId id="363" r:id="rId142"/>
    <p:sldId id="446" r:id="rId143"/>
    <p:sldId id="497" r:id="rId144"/>
    <p:sldId id="362" r:id="rId145"/>
    <p:sldId id="364" r:id="rId146"/>
    <p:sldId id="367" r:id="rId147"/>
    <p:sldId id="499" r:id="rId148"/>
    <p:sldId id="500" r:id="rId149"/>
    <p:sldId id="498" r:id="rId150"/>
    <p:sldId id="410" r:id="rId151"/>
    <p:sldId id="419" r:id="rId152"/>
    <p:sldId id="418" r:id="rId153"/>
    <p:sldId id="428" r:id="rId154"/>
    <p:sldId id="413" r:id="rId155"/>
    <p:sldId id="411" r:id="rId156"/>
    <p:sldId id="429" r:id="rId157"/>
    <p:sldId id="412" r:id="rId158"/>
    <p:sldId id="427" r:id="rId159"/>
    <p:sldId id="417" r:id="rId160"/>
    <p:sldId id="509" r:id="rId161"/>
    <p:sldId id="510" r:id="rId162"/>
    <p:sldId id="511" r:id="rId163"/>
    <p:sldId id="535" r:id="rId164"/>
    <p:sldId id="426" r:id="rId16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765" autoAdjust="0"/>
    <p:restoredTop sz="94660"/>
  </p:normalViewPr>
  <p:slideViewPr>
    <p:cSldViewPr snapToGrid="0">
      <p:cViewPr varScale="1">
        <p:scale>
          <a:sx n="69" d="100"/>
          <a:sy n="69" d="100"/>
        </p:scale>
        <p:origin x="42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978F6EF-CB76-47F4-8A63-54F7B2842B25}"/>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5C5-DF54-490E-87EF-3F46994790EC}"/>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527C69-BDD0-4DF2-B69A-28AD25658421}"/>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9A94518-B816-47E9-A518-873470573759}"/>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F7E21-9176-4CB7-AC6D-33E72B5F60C9}"/>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A9B868-D379-4702-93C7-F4DFAA888851}"/>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3979C1A-6550-4664-8CFC-2074C7A4391E}"/>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F7BEF7-AC65-4DA5-A7B0-62D75B2446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233BAA7-C82B-486E-AEE1-46925BBE52CB}"/>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8" name="Marcador de pie de página 7">
            <a:extLst>
              <a:ext uri="{FF2B5EF4-FFF2-40B4-BE49-F238E27FC236}">
                <a16:creationId xmlns:a16="http://schemas.microsoft.com/office/drawing/2014/main"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DFF3C0-DF2B-425A-A91D-9AD85E71D49B}"/>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0627F4-4D50-41D9-9732-00546DB52118}"/>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4" name="Marcador de pie de página 3">
            <a:extLst>
              <a:ext uri="{FF2B5EF4-FFF2-40B4-BE49-F238E27FC236}">
                <a16:creationId xmlns:a16="http://schemas.microsoft.com/office/drawing/2014/main"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3CA9EB9-C5D7-4C02-8397-457806CFA25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E06D91-C3DF-4425-BAD6-E904576C86CB}"/>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3" name="Marcador de pie de página 2">
            <a:extLst>
              <a:ext uri="{FF2B5EF4-FFF2-40B4-BE49-F238E27FC236}">
                <a16:creationId xmlns:a16="http://schemas.microsoft.com/office/drawing/2014/main"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57CB48-FC01-4A3A-A280-4DA374EE428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1EB82A-C27E-457C-931F-D200E754142D}"/>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A8D7AF-41B1-40F5-A582-316CA7F35CC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09A739-1B39-4E41-84BA-F6B93687D573}"/>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6" name="Marcador de pie de página 5">
            <a:extLst>
              <a:ext uri="{FF2B5EF4-FFF2-40B4-BE49-F238E27FC236}">
                <a16:creationId xmlns:a16="http://schemas.microsoft.com/office/drawing/2014/main"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9F728-76AD-420E-A18E-475B6AF8C00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A63257-E538-4851-B5BF-5293D9492858}"/>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52AB2D-17B3-4021-A3FB-FF3CE4EA934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8C8E2E-878C-4E70-B319-7AB1FD9C4E15}"/>
              </a:ext>
            </a:extLst>
          </p:cNvPr>
          <p:cNvSpPr>
            <a:spLocks noGrp="1"/>
          </p:cNvSpPr>
          <p:nvPr>
            <p:ph type="dt" sz="half" idx="10"/>
          </p:nvPr>
        </p:nvSpPr>
        <p:spPr/>
        <p:txBody>
          <a:body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75909E-3447-40C7-9E7C-DF82DAACA0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t>15/04/2021</a:t>
            </a:fld>
            <a:endParaRPr lang="es-ES"/>
          </a:p>
        </p:txBody>
      </p:sp>
      <p:sp>
        <p:nvSpPr>
          <p:cNvPr id="5" name="Marcador de pie de página 4">
            <a:extLst>
              <a:ext uri="{FF2B5EF4-FFF2-40B4-BE49-F238E27FC236}">
                <a16:creationId xmlns:a16="http://schemas.microsoft.com/office/drawing/2014/main"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t>‹Nº›</a:t>
            </a:fld>
            <a:endParaRPr lang="es-ES"/>
          </a:p>
        </p:txBody>
      </p:sp>
    </p:spTree>
    <p:extLst>
      <p:ext uri="{BB962C8B-B14F-4D97-AF65-F5344CB8AC3E}">
        <p14:creationId xmlns:p14="http://schemas.microsoft.com/office/powerpoint/2010/main"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2.xml"/><Relationship Id="rId4" Type="http://schemas.openxmlformats.org/officeDocument/2006/relationships/image" Target="../media/image132.jpg"/></Relationships>
</file>

<file path=ppt/slides/_rels/slide147.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hyperlink" Target="http://www.travelingintuscany.com/art/fraangelico.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2A3DE-F7D0-41E5-B090-0A6B8902B773}"/>
              </a:ext>
            </a:extLst>
          </p:cNvPr>
          <p:cNvSpPr>
            <a:spLocks noGrp="1"/>
          </p:cNvSpPr>
          <p:nvPr>
            <p:ph type="ctrTitle"/>
          </p:nvPr>
        </p:nvSpPr>
        <p:spPr/>
        <p:txBody>
          <a:bodyPr>
            <a:noAutofit/>
          </a:bodyPr>
          <a:lstStyle/>
          <a:p>
            <a:r>
              <a:rPr lang="es-ES" sz="8800" b="1" dirty="0" err="1"/>
              <a:t>Fra</a:t>
            </a:r>
            <a:r>
              <a:rPr lang="es-ES" sz="8800" b="1" dirty="0"/>
              <a:t> </a:t>
            </a:r>
            <a:r>
              <a:rPr lang="es-ES" sz="8800" b="1" dirty="0" err="1"/>
              <a:t>Angelico</a:t>
            </a:r>
            <a:endParaRPr lang="es-ES" sz="8800" b="1" dirty="0"/>
          </a:p>
        </p:txBody>
      </p:sp>
      <p:sp>
        <p:nvSpPr>
          <p:cNvPr id="3" name="Subtítulo 2">
            <a:extLst>
              <a:ext uri="{FF2B5EF4-FFF2-40B4-BE49-F238E27FC236}">
                <a16:creationId xmlns:a16="http://schemas.microsoft.com/office/drawing/2014/main" id="{8D41A285-5A59-4828-94FC-72974DE873B9}"/>
              </a:ext>
            </a:extLst>
          </p:cNvPr>
          <p:cNvSpPr>
            <a:spLocks noGrp="1"/>
          </p:cNvSpPr>
          <p:nvPr>
            <p:ph type="subTitle" idx="1"/>
          </p:nvPr>
        </p:nvSpPr>
        <p:spPr/>
        <p:txBody>
          <a:bodyPr>
            <a:normAutofit/>
          </a:bodyPr>
          <a:lstStyle/>
          <a:p>
            <a:endParaRPr lang="es-ES" sz="2800" b="1" dirty="0"/>
          </a:p>
        </p:txBody>
      </p:sp>
    </p:spTree>
    <p:extLst>
      <p:ext uri="{BB962C8B-B14F-4D97-AF65-F5344CB8AC3E}">
        <p14:creationId xmlns:p14="http://schemas.microsoft.com/office/powerpoint/2010/main"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spTree>
    <p:extLst>
      <p:ext uri="{BB962C8B-B14F-4D97-AF65-F5344CB8AC3E}">
        <p14:creationId xmlns:p14="http://schemas.microsoft.com/office/powerpoint/2010/main" val="3325328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1418. </a:t>
            </a:r>
            <a:r>
              <a:rPr lang="es-ES" sz="2800" dirty="0" err="1"/>
              <a:t>Fra</a:t>
            </a:r>
            <a:r>
              <a:rPr lang="es-ES" sz="2800" dirty="0"/>
              <a:t> </a:t>
            </a:r>
            <a:r>
              <a:rPr lang="es-ES" sz="2800" dirty="0" err="1"/>
              <a:t>Angelico</a:t>
            </a:r>
            <a:r>
              <a:rPr lang="es-ES" sz="2800" dirty="0"/>
              <a:t>. Virgen de la Humildad. Hermitage.</a:t>
            </a:r>
          </a:p>
        </p:txBody>
      </p:sp>
      <p:pic>
        <p:nvPicPr>
          <p:cNvPr id="4" name="Imagen 3">
            <a:extLst>
              <a:ext uri="{FF2B5EF4-FFF2-40B4-BE49-F238E27FC236}">
                <a16:creationId xmlns:a16="http://schemas.microsoft.com/office/drawing/2014/main" id="{4EEF3BB2-809C-4BAB-862E-37DDD7EDB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109" y="-13277"/>
            <a:ext cx="4391891" cy="6871277"/>
          </a:xfrm>
          <a:prstGeom prst="rect">
            <a:avLst/>
          </a:prstGeom>
        </p:spPr>
      </p:pic>
    </p:spTree>
    <p:extLst>
      <p:ext uri="{BB962C8B-B14F-4D97-AF65-F5344CB8AC3E}">
        <p14:creationId xmlns:p14="http://schemas.microsoft.com/office/powerpoint/2010/main" val="1659629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1419 - 1420. </a:t>
            </a:r>
            <a:r>
              <a:rPr lang="es-ES" sz="2800" dirty="0" err="1"/>
              <a:t>Fra</a:t>
            </a:r>
            <a:r>
              <a:rPr lang="es-ES" sz="2800" dirty="0"/>
              <a:t> </a:t>
            </a:r>
            <a:r>
              <a:rPr lang="es-ES" sz="2800" dirty="0" err="1"/>
              <a:t>Angelico</a:t>
            </a:r>
            <a:r>
              <a:rPr lang="es-ES" sz="2800" dirty="0"/>
              <a:t>. Crucifixión, virgen, Magdalena y san Juan evangelista. Colección privada.</a:t>
            </a:r>
          </a:p>
        </p:txBody>
      </p:sp>
      <p:pic>
        <p:nvPicPr>
          <p:cNvPr id="3" name="Imagen 2">
            <a:extLst>
              <a:ext uri="{FF2B5EF4-FFF2-40B4-BE49-F238E27FC236}">
                <a16:creationId xmlns:a16="http://schemas.microsoft.com/office/drawing/2014/main" id="{FEE816FE-F10E-4026-92AE-194F7628A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306068"/>
            <a:ext cx="2438400" cy="4245864"/>
          </a:xfrm>
          <a:prstGeom prst="rect">
            <a:avLst/>
          </a:prstGeom>
        </p:spPr>
      </p:pic>
    </p:spTree>
    <p:extLst>
      <p:ext uri="{BB962C8B-B14F-4D97-AF65-F5344CB8AC3E}">
        <p14:creationId xmlns:p14="http://schemas.microsoft.com/office/powerpoint/2010/main" val="282221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1419 - 1420. Fra Angelico. Crucifixión. MET</a:t>
            </a:r>
            <a:endParaRPr lang="es-ES" sz="2800" dirty="0"/>
          </a:p>
        </p:txBody>
      </p:sp>
      <p:pic>
        <p:nvPicPr>
          <p:cNvPr id="4" name="Imagen 3">
            <a:extLst>
              <a:ext uri="{FF2B5EF4-FFF2-40B4-BE49-F238E27FC236}">
                <a16:creationId xmlns:a16="http://schemas.microsoft.com/office/drawing/2014/main" id="{0754D2AB-0F29-49D0-A68D-D8FB0F7F7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773936"/>
            <a:ext cx="2590800" cy="3310128"/>
          </a:xfrm>
          <a:prstGeom prst="rect">
            <a:avLst/>
          </a:prstGeom>
        </p:spPr>
      </p:pic>
    </p:spTree>
    <p:extLst>
      <p:ext uri="{BB962C8B-B14F-4D97-AF65-F5344CB8AC3E}">
        <p14:creationId xmlns:p14="http://schemas.microsoft.com/office/powerpoint/2010/main" val="70176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1419. Fra Angelico. Virgen de la Humildad. Museo Nazionales di San Matteo, Pisa.</a:t>
            </a:r>
            <a:endParaRPr lang="es-ES" sz="2800" dirty="0"/>
          </a:p>
        </p:txBody>
      </p:sp>
      <p:pic>
        <p:nvPicPr>
          <p:cNvPr id="4" name="Imagen 3">
            <a:extLst>
              <a:ext uri="{FF2B5EF4-FFF2-40B4-BE49-F238E27FC236}">
                <a16:creationId xmlns:a16="http://schemas.microsoft.com/office/drawing/2014/main" id="{669A5406-2044-41B5-BA0B-9DEFE97FF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769620"/>
            <a:ext cx="2438400" cy="5318760"/>
          </a:xfrm>
          <a:prstGeom prst="rect">
            <a:avLst/>
          </a:prstGeom>
        </p:spPr>
      </p:pic>
    </p:spTree>
    <p:extLst>
      <p:ext uri="{BB962C8B-B14F-4D97-AF65-F5344CB8AC3E}">
        <p14:creationId xmlns:p14="http://schemas.microsoft.com/office/powerpoint/2010/main" val="388994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68169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4BC321-069F-4F40-9D77-0035C4DF0068}"/>
              </a:ext>
            </a:extLst>
          </p:cNvPr>
          <p:cNvSpPr>
            <a:spLocks noGrp="1"/>
          </p:cNvSpPr>
          <p:nvPr>
            <p:ph idx="1"/>
          </p:nvPr>
        </p:nvSpPr>
        <p:spPr>
          <a:xfrm>
            <a:off x="838200" y="277091"/>
            <a:ext cx="10515600" cy="5899872"/>
          </a:xfrm>
        </p:spPr>
        <p:txBody>
          <a:bodyPr>
            <a:normAutofit fontScale="92500" lnSpcReduction="10000"/>
          </a:bodyPr>
          <a:lstStyle/>
          <a:p>
            <a:r>
              <a:rPr lang="es-ES" b="0" i="0" dirty="0">
                <a:effectLst/>
                <a:latin typeface="Roboto"/>
              </a:rPr>
              <a:t>Retablo de San </a:t>
            </a:r>
            <a:r>
              <a:rPr lang="es-ES" b="0" i="0" dirty="0" err="1">
                <a:effectLst/>
                <a:latin typeface="Roboto"/>
              </a:rPr>
              <a:t>Domenico</a:t>
            </a:r>
            <a:r>
              <a:rPr lang="es-ES" b="0" i="0" dirty="0">
                <a:effectLst/>
                <a:latin typeface="Roboto"/>
              </a:rPr>
              <a:t> (1423-24) </a:t>
            </a:r>
          </a:p>
          <a:p>
            <a:r>
              <a:rPr lang="es-ES" b="0" i="0" dirty="0" err="1">
                <a:effectLst/>
                <a:latin typeface="Roboto"/>
              </a:rPr>
              <a:t>Fra</a:t>
            </a:r>
            <a:r>
              <a:rPr lang="es-ES" b="0" i="0" dirty="0">
                <a:effectLst/>
                <a:latin typeface="Roboto"/>
              </a:rPr>
              <a:t> </a:t>
            </a:r>
            <a:r>
              <a:rPr lang="es-ES" b="0" i="0" dirty="0" err="1">
                <a:effectLst/>
                <a:latin typeface="Roboto"/>
              </a:rPr>
              <a:t>Angelico</a:t>
            </a:r>
            <a:r>
              <a:rPr lang="es-ES" b="0" i="0" dirty="0">
                <a:effectLst/>
                <a:latin typeface="Roboto"/>
              </a:rPr>
              <a:t> ejecutó tres retablos para la iglesia y el convento de San </a:t>
            </a:r>
            <a:r>
              <a:rPr lang="es-ES" b="0" i="0" dirty="0" err="1">
                <a:effectLst/>
                <a:latin typeface="Roboto"/>
              </a:rPr>
              <a:t>Domenico</a:t>
            </a:r>
            <a:r>
              <a:rPr lang="es-ES" b="0" i="0" dirty="0">
                <a:effectLst/>
                <a:latin typeface="Roboto"/>
              </a:rPr>
              <a:t> en Florencia. No solo demuestran su dominio en la década de 1420, sino que están impregnados de ideales dominicos, sobre todo la veneración de Cristo y María. </a:t>
            </a:r>
          </a:p>
          <a:p>
            <a:r>
              <a:rPr lang="es-ES" b="0" i="0" dirty="0">
                <a:effectLst/>
                <a:latin typeface="Roboto"/>
              </a:rPr>
              <a:t>El Retablo de San </a:t>
            </a:r>
            <a:r>
              <a:rPr lang="es-ES" b="0" i="0" dirty="0" err="1">
                <a:effectLst/>
                <a:latin typeface="Roboto"/>
              </a:rPr>
              <a:t>Domenico</a:t>
            </a:r>
            <a:r>
              <a:rPr lang="es-ES" b="0" i="0" dirty="0">
                <a:effectLst/>
                <a:latin typeface="Roboto"/>
              </a:rPr>
              <a:t> fue el primer cuadro que </a:t>
            </a:r>
            <a:r>
              <a:rPr lang="es-ES" b="0" i="0" dirty="0" err="1">
                <a:effectLst/>
                <a:latin typeface="Roboto"/>
              </a:rPr>
              <a:t>Angelico</a:t>
            </a:r>
            <a:r>
              <a:rPr lang="es-ES" b="0" i="0" dirty="0">
                <a:effectLst/>
                <a:latin typeface="Roboto"/>
              </a:rPr>
              <a:t> pintó para la iglesia, le siguió la Anunciación y la Coronación de la Virgen. </a:t>
            </a:r>
          </a:p>
          <a:p>
            <a:r>
              <a:rPr lang="es-ES" b="0" i="0" dirty="0">
                <a:effectLst/>
                <a:latin typeface="Roboto"/>
              </a:rPr>
              <a:t>El Retablo representa a la Virgen y el Niño rodeados de ángeles y flanqueados por cuatro santos: Tomás de Aquino, el mayor erudito de la Orden; Bernabé, patrón de </a:t>
            </a:r>
            <a:r>
              <a:rPr lang="es-ES" b="0" i="0" dirty="0" err="1">
                <a:effectLst/>
                <a:latin typeface="Roboto"/>
              </a:rPr>
              <a:t>Barnaba</a:t>
            </a:r>
            <a:r>
              <a:rPr lang="es-ES" b="0" i="0" dirty="0">
                <a:effectLst/>
                <a:latin typeface="Roboto"/>
              </a:rPr>
              <a:t> </a:t>
            </a:r>
            <a:r>
              <a:rPr lang="es-ES" b="0" i="0" dirty="0" err="1">
                <a:effectLst/>
                <a:latin typeface="Roboto"/>
              </a:rPr>
              <a:t>degli</a:t>
            </a:r>
            <a:r>
              <a:rPr lang="es-ES" b="0" i="0" dirty="0">
                <a:effectLst/>
                <a:latin typeface="Roboto"/>
              </a:rPr>
              <a:t> </a:t>
            </a:r>
            <a:r>
              <a:rPr lang="es-ES" b="0" i="0" dirty="0" err="1">
                <a:effectLst/>
                <a:latin typeface="Roboto"/>
              </a:rPr>
              <a:t>Agli</a:t>
            </a:r>
            <a:r>
              <a:rPr lang="es-ES" b="0" i="0" dirty="0">
                <a:effectLst/>
                <a:latin typeface="Roboto"/>
              </a:rPr>
              <a:t>, benefactor del convento, a quien se dedicó conjuntamente la iglesia; Domingo, fundador de la Orden; y Pedro Mártir, primer mártir y predicador más elocuente de la Orden. </a:t>
            </a:r>
          </a:p>
          <a:p>
            <a:r>
              <a:rPr lang="es-ES" b="0" i="0" dirty="0">
                <a:effectLst/>
                <a:latin typeface="Roboto"/>
              </a:rPr>
              <a:t>Concebido originalmente como un tríptico, se unió en un solo panel y su fondo volvió a pintar por el artista Lorenzo di </a:t>
            </a:r>
            <a:r>
              <a:rPr lang="es-ES" b="0" i="0" dirty="0" err="1">
                <a:effectLst/>
                <a:latin typeface="Roboto"/>
              </a:rPr>
              <a:t>Credi</a:t>
            </a:r>
            <a:r>
              <a:rPr lang="es-ES" b="0" i="0" dirty="0">
                <a:effectLst/>
                <a:latin typeface="Roboto"/>
              </a:rPr>
              <a:t> en 1501, cuando la iglesia fue modernizada. </a:t>
            </a:r>
            <a:endParaRPr lang="es-ES" dirty="0"/>
          </a:p>
        </p:txBody>
      </p:sp>
    </p:spTree>
    <p:extLst>
      <p:ext uri="{BB962C8B-B14F-4D97-AF65-F5344CB8AC3E}">
        <p14:creationId xmlns:p14="http://schemas.microsoft.com/office/powerpoint/2010/main" val="229664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1422. Retablo de Fiésole. Fra Angélico y Lorenzo di Credi. Convento de Santo Domingo.</a:t>
            </a:r>
            <a:endParaRPr lang="es-ES" sz="2800" dirty="0"/>
          </a:p>
        </p:txBody>
      </p:sp>
      <p:pic>
        <p:nvPicPr>
          <p:cNvPr id="4" name="Imagen 3">
            <a:extLst>
              <a:ext uri="{FF2B5EF4-FFF2-40B4-BE49-F238E27FC236}">
                <a16:creationId xmlns:a16="http://schemas.microsoft.com/office/drawing/2014/main" id="{88DD27EB-626E-4C5F-A02D-C731F058AE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4983" y="0"/>
            <a:ext cx="6547017" cy="6858000"/>
          </a:xfrm>
          <a:prstGeom prst="rect">
            <a:avLst/>
          </a:prstGeom>
        </p:spPr>
      </p:pic>
    </p:spTree>
    <p:extLst>
      <p:ext uri="{BB962C8B-B14F-4D97-AF65-F5344CB8AC3E}">
        <p14:creationId xmlns:p14="http://schemas.microsoft.com/office/powerpoint/2010/main" val="2561860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355272" cy="6285057"/>
          </a:xfrm>
        </p:spPr>
        <p:txBody>
          <a:bodyPr anchor="t">
            <a:normAutofit/>
          </a:bodyPr>
          <a:lstStyle/>
          <a:p>
            <a:r>
              <a:rPr lang="es-ES" sz="2800" dirty="0"/>
              <a:t>1423 - 1424. Altar Santo Domingo. San </a:t>
            </a:r>
            <a:r>
              <a:rPr lang="es-ES" sz="2800" dirty="0" err="1"/>
              <a:t>Domenico</a:t>
            </a:r>
            <a:r>
              <a:rPr lang="es-ES" sz="2800" dirty="0"/>
              <a:t>, Fiesole.</a:t>
            </a:r>
          </a:p>
        </p:txBody>
      </p:sp>
      <p:pic>
        <p:nvPicPr>
          <p:cNvPr id="4" name="Imagen 3">
            <a:extLst>
              <a:ext uri="{FF2B5EF4-FFF2-40B4-BE49-F238E27FC236}">
                <a16:creationId xmlns:a16="http://schemas.microsoft.com/office/drawing/2014/main" id="{2BF6390A-A3D4-4D9D-968D-DCD7ABA6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5258" y="0"/>
            <a:ext cx="9246742" cy="6858000"/>
          </a:xfrm>
          <a:prstGeom prst="rect">
            <a:avLst/>
          </a:prstGeom>
        </p:spPr>
      </p:pic>
    </p:spTree>
    <p:extLst>
      <p:ext uri="{BB962C8B-B14F-4D97-AF65-F5344CB8AC3E}">
        <p14:creationId xmlns:p14="http://schemas.microsoft.com/office/powerpoint/2010/main" val="3606567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545467" cy="6285057"/>
          </a:xfrm>
        </p:spPr>
        <p:txBody>
          <a:bodyPr anchor="t">
            <a:normAutofit/>
          </a:bodyPr>
          <a:lstStyle/>
          <a:p>
            <a:r>
              <a:rPr lang="it-IT" sz="2800" dirty="0"/>
              <a:t>1422. Retablo de Fiésole. Fra Angélico y Lorenzo di Credi. Convento de Santo Domingo. (2)</a:t>
            </a:r>
            <a:endParaRPr lang="es-ES" sz="2800" dirty="0"/>
          </a:p>
        </p:txBody>
      </p:sp>
      <p:pic>
        <p:nvPicPr>
          <p:cNvPr id="5" name="Imagen 4">
            <a:extLst>
              <a:ext uri="{FF2B5EF4-FFF2-40B4-BE49-F238E27FC236}">
                <a16:creationId xmlns:a16="http://schemas.microsoft.com/office/drawing/2014/main" id="{77791F48-65BD-4C14-8AE9-6570B7928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1831" y="0"/>
            <a:ext cx="5300169" cy="6837218"/>
          </a:xfrm>
          <a:prstGeom prst="rect">
            <a:avLst/>
          </a:prstGeom>
        </p:spPr>
      </p:pic>
    </p:spTree>
    <p:extLst>
      <p:ext uri="{BB962C8B-B14F-4D97-AF65-F5344CB8AC3E}">
        <p14:creationId xmlns:p14="http://schemas.microsoft.com/office/powerpoint/2010/main" val="3079634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028218" cy="812511"/>
          </a:xfrm>
        </p:spPr>
        <p:txBody>
          <a:bodyPr anchor="t">
            <a:normAutofit/>
          </a:bodyPr>
          <a:lstStyle/>
          <a:p>
            <a:pPr algn="ctr"/>
            <a:r>
              <a:rPr lang="pt-BR" sz="2800" b="1" dirty="0"/>
              <a:t>1423 - 1424. Altar Santo Domingo. </a:t>
            </a:r>
            <a:r>
              <a:rPr lang="pt-BR" sz="2800" b="1" dirty="0" err="1"/>
              <a:t>Predela</a:t>
            </a:r>
            <a:r>
              <a:rPr lang="pt-BR" sz="2800" b="1" dirty="0"/>
              <a:t>. National Gallery, Londres.</a:t>
            </a:r>
            <a:endParaRPr lang="es-ES" sz="2800" b="1" dirty="0"/>
          </a:p>
        </p:txBody>
      </p:sp>
      <p:pic>
        <p:nvPicPr>
          <p:cNvPr id="4" name="Imagen 3">
            <a:extLst>
              <a:ext uri="{FF2B5EF4-FFF2-40B4-BE49-F238E27FC236}">
                <a16:creationId xmlns:a16="http://schemas.microsoft.com/office/drawing/2014/main" id="{F94EB5C1-DD2D-4F21-9889-942006D01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22763"/>
            <a:ext cx="12211002" cy="1773382"/>
          </a:xfrm>
          <a:prstGeom prst="rect">
            <a:avLst/>
          </a:prstGeom>
        </p:spPr>
      </p:pic>
    </p:spTree>
    <p:extLst>
      <p:ext uri="{BB962C8B-B14F-4D97-AF65-F5344CB8AC3E}">
        <p14:creationId xmlns:p14="http://schemas.microsoft.com/office/powerpoint/2010/main" val="121133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80109"/>
            <a:ext cx="11596254" cy="484909"/>
          </a:xfrm>
        </p:spPr>
        <p:txBody>
          <a:bodyPr anchor="t">
            <a:normAutofit/>
          </a:bodyPr>
          <a:lstStyle/>
          <a:p>
            <a:pPr algn="ctr"/>
            <a:r>
              <a:rPr lang="it-IT" sz="2400" dirty="0"/>
              <a:t>1422. Retablo de Fiésole. Fra Angélico y Lorenzo di Credi. Convento de Santo Domingo.</a:t>
            </a:r>
            <a:endParaRPr lang="es-ES" sz="2400" dirty="0"/>
          </a:p>
        </p:txBody>
      </p:sp>
      <p:pic>
        <p:nvPicPr>
          <p:cNvPr id="7" name="Imagen 6">
            <a:extLst>
              <a:ext uri="{FF2B5EF4-FFF2-40B4-BE49-F238E27FC236}">
                <a16:creationId xmlns:a16="http://schemas.microsoft.com/office/drawing/2014/main" id="{89D1575A-4882-463D-B530-434BF8AC3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2660"/>
            <a:ext cx="12192000" cy="5252680"/>
          </a:xfrm>
          <a:prstGeom prst="rect">
            <a:avLst/>
          </a:prstGeom>
        </p:spPr>
      </p:pic>
    </p:spTree>
    <p:extLst>
      <p:ext uri="{BB962C8B-B14F-4D97-AF65-F5344CB8AC3E}">
        <p14:creationId xmlns:p14="http://schemas.microsoft.com/office/powerpoint/2010/main" val="1853850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80109"/>
            <a:ext cx="11596254" cy="484909"/>
          </a:xfrm>
        </p:spPr>
        <p:txBody>
          <a:bodyPr anchor="t">
            <a:normAutofit/>
          </a:bodyPr>
          <a:lstStyle/>
          <a:p>
            <a:pPr algn="ctr"/>
            <a:r>
              <a:rPr lang="it-IT" sz="2400" dirty="0"/>
              <a:t>1422. Retablo de Fiésole. Fra Angélico y Lorenzo di Credi. Convento de Santo Domingo.</a:t>
            </a:r>
            <a:endParaRPr lang="es-ES" sz="2400" dirty="0"/>
          </a:p>
        </p:txBody>
      </p:sp>
      <p:pic>
        <p:nvPicPr>
          <p:cNvPr id="4" name="Imagen 3">
            <a:extLst>
              <a:ext uri="{FF2B5EF4-FFF2-40B4-BE49-F238E27FC236}">
                <a16:creationId xmlns:a16="http://schemas.microsoft.com/office/drawing/2014/main" id="{901079D9-EB41-46C4-860F-D980C1EB9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0136"/>
            <a:ext cx="12192000" cy="5957864"/>
          </a:xfrm>
          <a:prstGeom prst="rect">
            <a:avLst/>
          </a:prstGeom>
        </p:spPr>
      </p:pic>
    </p:spTree>
    <p:extLst>
      <p:ext uri="{BB962C8B-B14F-4D97-AF65-F5344CB8AC3E}">
        <p14:creationId xmlns:p14="http://schemas.microsoft.com/office/powerpoint/2010/main" val="3887446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80109"/>
            <a:ext cx="11596254" cy="484909"/>
          </a:xfrm>
        </p:spPr>
        <p:txBody>
          <a:bodyPr anchor="t">
            <a:normAutofit/>
          </a:bodyPr>
          <a:lstStyle/>
          <a:p>
            <a:pPr algn="ctr"/>
            <a:r>
              <a:rPr lang="it-IT" sz="2400" dirty="0"/>
              <a:t>1422. Retablo de Fiésole. Fra Angélico y Lorenzo di Credi. Convento de Santo Domingo.</a:t>
            </a:r>
            <a:endParaRPr lang="es-ES" sz="2400" dirty="0"/>
          </a:p>
        </p:txBody>
      </p:sp>
      <p:pic>
        <p:nvPicPr>
          <p:cNvPr id="4" name="Imagen 3">
            <a:extLst>
              <a:ext uri="{FF2B5EF4-FFF2-40B4-BE49-F238E27FC236}">
                <a16:creationId xmlns:a16="http://schemas.microsoft.com/office/drawing/2014/main" id="{32E14C28-B4E7-466F-B17D-1714C6830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042"/>
            <a:ext cx="12192000" cy="6089958"/>
          </a:xfrm>
          <a:prstGeom prst="rect">
            <a:avLst/>
          </a:prstGeom>
        </p:spPr>
      </p:pic>
    </p:spTree>
    <p:extLst>
      <p:ext uri="{BB962C8B-B14F-4D97-AF65-F5344CB8AC3E}">
        <p14:creationId xmlns:p14="http://schemas.microsoft.com/office/powerpoint/2010/main" val="3305231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80109"/>
            <a:ext cx="11596254" cy="484909"/>
          </a:xfrm>
        </p:spPr>
        <p:txBody>
          <a:bodyPr anchor="t">
            <a:normAutofit/>
          </a:bodyPr>
          <a:lstStyle/>
          <a:p>
            <a:pPr algn="ctr"/>
            <a:r>
              <a:rPr lang="it-IT" sz="2400" dirty="0"/>
              <a:t>1422. Retablo de Fiésole. Fra Angélico y Lorenzo di Credi. Convento de Santo Domingo.</a:t>
            </a:r>
            <a:endParaRPr lang="es-ES" sz="2400" dirty="0"/>
          </a:p>
        </p:txBody>
      </p:sp>
      <p:pic>
        <p:nvPicPr>
          <p:cNvPr id="13" name="Imagen 12">
            <a:extLst>
              <a:ext uri="{FF2B5EF4-FFF2-40B4-BE49-F238E27FC236}">
                <a16:creationId xmlns:a16="http://schemas.microsoft.com/office/drawing/2014/main" id="{D5F36561-FF6B-438C-9B3A-4BF490764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2510" y="665017"/>
            <a:ext cx="4409490" cy="6373091"/>
          </a:xfrm>
          <a:prstGeom prst="rect">
            <a:avLst/>
          </a:prstGeom>
        </p:spPr>
      </p:pic>
      <p:pic>
        <p:nvPicPr>
          <p:cNvPr id="14" name="Imagen 13">
            <a:extLst>
              <a:ext uri="{FF2B5EF4-FFF2-40B4-BE49-F238E27FC236}">
                <a16:creationId xmlns:a16="http://schemas.microsoft.com/office/drawing/2014/main" id="{DE67B800-F4CD-45BE-AFB3-001A117BA3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0544"/>
            <a:ext cx="4146646" cy="5957455"/>
          </a:xfrm>
          <a:prstGeom prst="rect">
            <a:avLst/>
          </a:prstGeom>
        </p:spPr>
      </p:pic>
    </p:spTree>
    <p:extLst>
      <p:ext uri="{BB962C8B-B14F-4D97-AF65-F5344CB8AC3E}">
        <p14:creationId xmlns:p14="http://schemas.microsoft.com/office/powerpoint/2010/main" val="280964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745498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1423. Fray Angélico. Virgen de la estrella.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75" y="0"/>
            <a:ext cx="3932903" cy="6858000"/>
          </a:xfrm>
          <a:prstGeom prst="rect">
            <a:avLst/>
          </a:prstGeom>
        </p:spPr>
      </p:pic>
    </p:spTree>
    <p:extLst>
      <p:ext uri="{BB962C8B-B14F-4D97-AF65-F5344CB8AC3E}">
        <p14:creationId xmlns:p14="http://schemas.microsoft.com/office/powerpoint/2010/main" val="1507391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49636" cy="6285057"/>
          </a:xfrm>
        </p:spPr>
        <p:txBody>
          <a:bodyPr anchor="t">
            <a:normAutofit/>
          </a:bodyPr>
          <a:lstStyle/>
          <a:p>
            <a:r>
              <a:rPr lang="es-ES" sz="2800" dirty="0"/>
              <a:t>1423 - 1424. </a:t>
            </a:r>
            <a:r>
              <a:rPr lang="es-ES" sz="2800" dirty="0" err="1"/>
              <a:t>Fra</a:t>
            </a:r>
            <a:r>
              <a:rPr lang="es-ES" sz="2800" dirty="0"/>
              <a:t> </a:t>
            </a:r>
            <a:r>
              <a:rPr lang="es-ES" sz="2800" dirty="0" err="1"/>
              <a:t>Angelico</a:t>
            </a:r>
            <a:r>
              <a:rPr lang="es-ES" sz="2800" dirty="0"/>
              <a:t>. </a:t>
            </a:r>
            <a:br>
              <a:rPr lang="es-ES" sz="2800" dirty="0"/>
            </a:br>
            <a:r>
              <a:rPr lang="es-ES" sz="2800" dirty="0"/>
              <a:t>Adoración de los magos. </a:t>
            </a:r>
            <a:br>
              <a:rPr lang="es-ES" sz="2800" dirty="0"/>
            </a:br>
            <a:r>
              <a:rPr lang="es-ES" sz="2800" dirty="0" err="1"/>
              <a:t>Abegg-Stiftung</a:t>
            </a:r>
            <a:r>
              <a:rPr lang="es-ES" sz="2800" dirty="0"/>
              <a:t>, Berna</a:t>
            </a:r>
          </a:p>
        </p:txBody>
      </p:sp>
      <p:pic>
        <p:nvPicPr>
          <p:cNvPr id="4" name="Imagen 3">
            <a:extLst>
              <a:ext uri="{FF2B5EF4-FFF2-40B4-BE49-F238E27FC236}">
                <a16:creationId xmlns:a16="http://schemas.microsoft.com/office/drawing/2014/main" id="{DE59BE24-3894-44A9-9B2F-EDD35510C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1527" y="-723"/>
            <a:ext cx="5860473" cy="6858723"/>
          </a:xfrm>
          <a:prstGeom prst="rect">
            <a:avLst/>
          </a:prstGeom>
        </p:spPr>
      </p:pic>
    </p:spTree>
    <p:extLst>
      <p:ext uri="{BB962C8B-B14F-4D97-AF65-F5344CB8AC3E}">
        <p14:creationId xmlns:p14="http://schemas.microsoft.com/office/powerpoint/2010/main" val="150739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438400" y="286471"/>
            <a:ext cx="7426779" cy="1676400"/>
          </a:xfrm>
        </p:spPr>
        <p:txBody>
          <a:bodyPr anchor="t">
            <a:normAutofit fontScale="90000"/>
          </a:bodyPr>
          <a:lstStyle/>
          <a:p>
            <a:r>
              <a:rPr lang="es-ES" sz="2800" dirty="0"/>
              <a:t>1423 - 1424.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San Miguel. </a:t>
            </a:r>
            <a:br>
              <a:rPr lang="es-ES" sz="2800" dirty="0"/>
            </a:br>
            <a:r>
              <a:rPr lang="es-ES" sz="2800" dirty="0"/>
              <a:t>Colección Privada.</a:t>
            </a:r>
            <a:br>
              <a:rPr lang="es-ES" sz="2800" dirty="0"/>
            </a:br>
            <a:br>
              <a:rPr lang="es-ES" sz="2800" dirty="0"/>
            </a:br>
            <a:endParaRPr lang="es-ES" sz="2800" dirty="0"/>
          </a:p>
        </p:txBody>
      </p:sp>
      <p:pic>
        <p:nvPicPr>
          <p:cNvPr id="8" name="Imagen 7">
            <a:extLst>
              <a:ext uri="{FF2B5EF4-FFF2-40B4-BE49-F238E27FC236}">
                <a16:creationId xmlns:a16="http://schemas.microsoft.com/office/drawing/2014/main" id="{500CCABD-80FB-4644-84E4-55EF9F719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326821" cy="6857999"/>
          </a:xfrm>
          <a:prstGeom prst="rect">
            <a:avLst/>
          </a:prstGeom>
        </p:spPr>
      </p:pic>
      <p:pic>
        <p:nvPicPr>
          <p:cNvPr id="10" name="Imagen 9">
            <a:extLst>
              <a:ext uri="{FF2B5EF4-FFF2-40B4-BE49-F238E27FC236}">
                <a16:creationId xmlns:a16="http://schemas.microsoft.com/office/drawing/2014/main" id="{ACEDBCF1-A89F-4E01-B3A2-3DB44A74A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5179" y="0"/>
            <a:ext cx="2326821" cy="6858000"/>
          </a:xfrm>
          <a:prstGeom prst="rect">
            <a:avLst/>
          </a:prstGeom>
        </p:spPr>
      </p:pic>
      <p:sp>
        <p:nvSpPr>
          <p:cNvPr id="11" name="Título 1">
            <a:extLst>
              <a:ext uri="{FF2B5EF4-FFF2-40B4-BE49-F238E27FC236}">
                <a16:creationId xmlns:a16="http://schemas.microsoft.com/office/drawing/2014/main" id="{AA97BB90-A31B-4587-B348-8579925843ED}"/>
              </a:ext>
            </a:extLst>
          </p:cNvPr>
          <p:cNvSpPr txBox="1">
            <a:spLocks/>
          </p:cNvSpPr>
          <p:nvPr/>
        </p:nvSpPr>
        <p:spPr>
          <a:xfrm>
            <a:off x="5472545" y="4765965"/>
            <a:ext cx="4281055" cy="16764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800" dirty="0"/>
              <a:t>1423 - 1424. </a:t>
            </a:r>
          </a:p>
          <a:p>
            <a:pPr algn="r"/>
            <a:r>
              <a:rPr lang="es-ES" sz="2800" dirty="0" err="1"/>
              <a:t>Fra</a:t>
            </a:r>
            <a:r>
              <a:rPr lang="es-ES" sz="2800" dirty="0"/>
              <a:t> </a:t>
            </a:r>
            <a:r>
              <a:rPr lang="es-ES" sz="2800" dirty="0" err="1"/>
              <a:t>Angelico</a:t>
            </a:r>
            <a:r>
              <a:rPr lang="es-ES" sz="2800" dirty="0"/>
              <a:t>. </a:t>
            </a:r>
            <a:br>
              <a:rPr lang="es-ES" sz="2800" dirty="0"/>
            </a:br>
            <a:r>
              <a:rPr lang="es-ES" sz="2800" dirty="0"/>
              <a:t>San Nicolás de Bari. </a:t>
            </a:r>
            <a:br>
              <a:rPr lang="es-ES" sz="2800" dirty="0"/>
            </a:br>
            <a:r>
              <a:rPr lang="es-ES" sz="2800" dirty="0"/>
              <a:t>Colección Privada.</a:t>
            </a:r>
          </a:p>
        </p:txBody>
      </p:sp>
    </p:spTree>
    <p:extLst>
      <p:ext uri="{BB962C8B-B14F-4D97-AF65-F5344CB8AC3E}">
        <p14:creationId xmlns:p14="http://schemas.microsoft.com/office/powerpoint/2010/main" val="2809398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1423 - 1424. Fra Angelico. San Marcos y San Mateo. Musée Condé, Chantilly.</a:t>
            </a:r>
            <a:endParaRPr lang="es-ES" sz="2800" dirty="0"/>
          </a:p>
        </p:txBody>
      </p:sp>
      <p:pic>
        <p:nvPicPr>
          <p:cNvPr id="4" name="Imagen 3">
            <a:extLst>
              <a:ext uri="{FF2B5EF4-FFF2-40B4-BE49-F238E27FC236}">
                <a16:creationId xmlns:a16="http://schemas.microsoft.com/office/drawing/2014/main" id="{9CE26F38-12E2-4BB8-800F-D73439E9E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292" y="0"/>
            <a:ext cx="2327944" cy="6875784"/>
          </a:xfrm>
          <a:prstGeom prst="rect">
            <a:avLst/>
          </a:prstGeom>
        </p:spPr>
      </p:pic>
      <p:pic>
        <p:nvPicPr>
          <p:cNvPr id="6" name="Imagen 5">
            <a:extLst>
              <a:ext uri="{FF2B5EF4-FFF2-40B4-BE49-F238E27FC236}">
                <a16:creationId xmlns:a16="http://schemas.microsoft.com/office/drawing/2014/main" id="{1225A0E4-8E75-4B3C-8244-0776A07B2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9797" y="1"/>
            <a:ext cx="2326821" cy="6857999"/>
          </a:xfrm>
          <a:prstGeom prst="rect">
            <a:avLst/>
          </a:prstGeom>
        </p:spPr>
      </p:pic>
    </p:spTree>
    <p:extLst>
      <p:ext uri="{BB962C8B-B14F-4D97-AF65-F5344CB8AC3E}">
        <p14:creationId xmlns:p14="http://schemas.microsoft.com/office/powerpoint/2010/main" val="3073911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927272" cy="6285057"/>
          </a:xfrm>
        </p:spPr>
        <p:txBody>
          <a:bodyPr anchor="t">
            <a:normAutofit/>
          </a:bodyPr>
          <a:lstStyle/>
          <a:p>
            <a:r>
              <a:rPr lang="es-ES" sz="2800" dirty="0"/>
              <a:t>1424. </a:t>
            </a:r>
            <a:r>
              <a:rPr lang="es-ES" sz="2800" dirty="0" err="1"/>
              <a:t>Fra</a:t>
            </a:r>
            <a:r>
              <a:rPr lang="es-ES" sz="2800" dirty="0"/>
              <a:t> </a:t>
            </a:r>
            <a:r>
              <a:rPr lang="es-ES" sz="2800" dirty="0" err="1"/>
              <a:t>Angelico</a:t>
            </a:r>
            <a:r>
              <a:rPr lang="es-ES" sz="2800" dirty="0"/>
              <a:t>. </a:t>
            </a:r>
            <a:br>
              <a:rPr lang="es-ES" sz="2800" dirty="0"/>
            </a:br>
            <a:r>
              <a:rPr lang="es-ES" sz="2800" dirty="0"/>
              <a:t>Altar Anunciación y Adoración de los Magos. </a:t>
            </a:r>
            <a:br>
              <a:rPr lang="es-ES" sz="2800" dirty="0"/>
            </a:br>
            <a:r>
              <a:rPr lang="es-ES" sz="2800" dirty="0"/>
              <a:t>Museo di San Marco, Florencia.</a:t>
            </a:r>
          </a:p>
        </p:txBody>
      </p:sp>
      <p:pic>
        <p:nvPicPr>
          <p:cNvPr id="4" name="Imagen 3">
            <a:extLst>
              <a:ext uri="{FF2B5EF4-FFF2-40B4-BE49-F238E27FC236}">
                <a16:creationId xmlns:a16="http://schemas.microsoft.com/office/drawing/2014/main" id="{1607CB96-E99A-4519-A4E3-43587A6C5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36" y="-385"/>
            <a:ext cx="4918364" cy="6858385"/>
          </a:xfrm>
          <a:prstGeom prst="rect">
            <a:avLst/>
          </a:prstGeom>
        </p:spPr>
      </p:pic>
    </p:spTree>
    <p:extLst>
      <p:ext uri="{BB962C8B-B14F-4D97-AF65-F5344CB8AC3E}">
        <p14:creationId xmlns:p14="http://schemas.microsoft.com/office/powerpoint/2010/main" val="3998530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1424. Fra Angelico. San Jerónimo penitente. University Art Museum, Princeton.</a:t>
            </a:r>
            <a:endParaRPr lang="es-ES" sz="2800" dirty="0"/>
          </a:p>
        </p:txBody>
      </p:sp>
      <p:pic>
        <p:nvPicPr>
          <p:cNvPr id="4" name="Imagen 3">
            <a:extLst>
              <a:ext uri="{FF2B5EF4-FFF2-40B4-BE49-F238E27FC236}">
                <a16:creationId xmlns:a16="http://schemas.microsoft.com/office/drawing/2014/main" id="{85F1ED63-037F-497A-9D08-A016244545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3723" y="0"/>
            <a:ext cx="5008277" cy="6858000"/>
          </a:xfrm>
          <a:prstGeom prst="rect">
            <a:avLst/>
          </a:prstGeom>
        </p:spPr>
      </p:pic>
    </p:spTree>
    <p:extLst>
      <p:ext uri="{BB962C8B-B14F-4D97-AF65-F5344CB8AC3E}">
        <p14:creationId xmlns:p14="http://schemas.microsoft.com/office/powerpoint/2010/main" val="1507391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12872" cy="6285057"/>
          </a:xfrm>
        </p:spPr>
        <p:txBody>
          <a:bodyPr anchor="t">
            <a:normAutofit/>
          </a:bodyPr>
          <a:lstStyle/>
          <a:p>
            <a:r>
              <a:rPr lang="es-ES" sz="2800" dirty="0"/>
              <a:t>1424. </a:t>
            </a:r>
            <a:r>
              <a:rPr lang="es-ES" sz="2800" dirty="0" err="1"/>
              <a:t>Fra</a:t>
            </a:r>
            <a:r>
              <a:rPr lang="es-ES" sz="2800" dirty="0"/>
              <a:t> </a:t>
            </a:r>
            <a:r>
              <a:rPr lang="es-ES" sz="2800" dirty="0" err="1"/>
              <a:t>Angelico</a:t>
            </a:r>
            <a:r>
              <a:rPr lang="es-ES" sz="2800" dirty="0"/>
              <a:t>. </a:t>
            </a:r>
            <a:br>
              <a:rPr lang="es-ES" sz="2800" dirty="0"/>
            </a:br>
            <a:r>
              <a:rPr lang="es-ES" sz="2800" dirty="0"/>
              <a:t>Anunciación en la inicial R. </a:t>
            </a:r>
            <a:br>
              <a:rPr lang="es-ES" sz="2800" dirty="0"/>
            </a:br>
            <a:r>
              <a:rPr lang="es-ES" sz="2800" dirty="0"/>
              <a:t>Museo di San Marco, Florencia.</a:t>
            </a:r>
          </a:p>
        </p:txBody>
      </p:sp>
      <p:pic>
        <p:nvPicPr>
          <p:cNvPr id="4" name="Imagen 3">
            <a:extLst>
              <a:ext uri="{FF2B5EF4-FFF2-40B4-BE49-F238E27FC236}">
                <a16:creationId xmlns:a16="http://schemas.microsoft.com/office/drawing/2014/main" id="{9C9B4307-53F5-4B84-9224-FDE60C32A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3309" y="-7820"/>
            <a:ext cx="5458691" cy="6865820"/>
          </a:xfrm>
          <a:prstGeom prst="rect">
            <a:avLst/>
          </a:prstGeom>
        </p:spPr>
      </p:pic>
    </p:spTree>
    <p:extLst>
      <p:ext uri="{BB962C8B-B14F-4D97-AF65-F5344CB8AC3E}">
        <p14:creationId xmlns:p14="http://schemas.microsoft.com/office/powerpoint/2010/main" val="2846233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03511" cy="6285057"/>
          </a:xfrm>
        </p:spPr>
        <p:txBody>
          <a:bodyPr anchor="t">
            <a:normAutofit/>
          </a:bodyPr>
          <a:lstStyle/>
          <a:p>
            <a:r>
              <a:rPr lang="es-ES" sz="2800" dirty="0"/>
              <a:t>1424. </a:t>
            </a:r>
            <a:r>
              <a:rPr lang="es-ES" sz="2800" dirty="0" err="1"/>
              <a:t>Fra</a:t>
            </a:r>
            <a:r>
              <a:rPr lang="es-ES" sz="2800" dirty="0"/>
              <a:t> </a:t>
            </a:r>
            <a:r>
              <a:rPr lang="es-ES" sz="2800" dirty="0" err="1"/>
              <a:t>Angelico</a:t>
            </a:r>
            <a:r>
              <a:rPr lang="es-ES" sz="2800" dirty="0"/>
              <a:t>. </a:t>
            </a:r>
            <a:br>
              <a:rPr lang="es-ES" sz="2800" dirty="0"/>
            </a:br>
            <a:r>
              <a:rPr lang="es-ES" sz="2800" dirty="0"/>
              <a:t>Virgen de la misericordia con Frailes. </a:t>
            </a:r>
            <a:br>
              <a:rPr lang="es-ES" sz="2800" dirty="0"/>
            </a:br>
            <a:r>
              <a:rPr lang="es-ES" sz="2800" dirty="0"/>
              <a:t>Museo di San Marco, Florencia.</a:t>
            </a:r>
          </a:p>
        </p:txBody>
      </p:sp>
      <p:pic>
        <p:nvPicPr>
          <p:cNvPr id="4" name="Imagen 3">
            <a:extLst>
              <a:ext uri="{FF2B5EF4-FFF2-40B4-BE49-F238E27FC236}">
                <a16:creationId xmlns:a16="http://schemas.microsoft.com/office/drawing/2014/main" id="{FC1BA90B-67B5-451D-8E90-0D66BD72B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2126" y="0"/>
            <a:ext cx="5849874" cy="6858000"/>
          </a:xfrm>
          <a:prstGeom prst="rect">
            <a:avLst/>
          </a:prstGeom>
        </p:spPr>
      </p:pic>
    </p:spTree>
    <p:extLst>
      <p:ext uri="{BB962C8B-B14F-4D97-AF65-F5344CB8AC3E}">
        <p14:creationId xmlns:p14="http://schemas.microsoft.com/office/powerpoint/2010/main" val="3752337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952637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63773"/>
            <a:ext cx="11418006" cy="760153"/>
          </a:xfrm>
        </p:spPr>
        <p:txBody>
          <a:bodyPr anchor="t">
            <a:normAutofit fontScale="90000"/>
          </a:bodyPr>
          <a:lstStyle/>
          <a:p>
            <a:r>
              <a:rPr lang="es-ES" sz="2800" b="1" dirty="0"/>
              <a:t>1425. </a:t>
            </a:r>
            <a:r>
              <a:rPr lang="es-ES" sz="2800" b="1" dirty="0" err="1"/>
              <a:t>Fra</a:t>
            </a:r>
            <a:r>
              <a:rPr lang="es-ES" sz="2800" b="1" dirty="0"/>
              <a:t> </a:t>
            </a:r>
            <a:r>
              <a:rPr lang="es-ES" sz="2800" b="1" dirty="0" err="1"/>
              <a:t>Angelico</a:t>
            </a:r>
            <a:r>
              <a:rPr lang="es-ES" sz="2800" b="1" dirty="0"/>
              <a:t>. El juicio Universal. Museo Nacional de San Marcos.</a:t>
            </a:r>
            <a:br>
              <a:rPr lang="es-ES" sz="2800" b="1" dirty="0"/>
            </a:br>
            <a:r>
              <a:rPr lang="es-ES" sz="2800" b="1" dirty="0"/>
              <a:t> </a:t>
            </a:r>
            <a:r>
              <a:rPr lang="es-ES" sz="2700" dirty="0">
                <a:latin typeface="+mn-lt"/>
              </a:rPr>
              <a:t>Mientras copia con amor franciscano las múltiples y menudas florecillas de las praderas donde los elegidos se mueven felices acompañados por ángeles, despliega un entusiasmo que falta cuando pinta los condenados y los </a:t>
            </a:r>
            <a:r>
              <a:rPr lang="es-ES" sz="2800" b="1" dirty="0"/>
              <a:t>martirios infernales.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865" y="1674541"/>
            <a:ext cx="10649803" cy="5183459"/>
          </a:xfrm>
          <a:prstGeom prst="rect">
            <a:avLst/>
          </a:prstGeom>
        </p:spPr>
      </p:pic>
    </p:spTree>
    <p:extLst>
      <p:ext uri="{BB962C8B-B14F-4D97-AF65-F5344CB8AC3E}">
        <p14:creationId xmlns:p14="http://schemas.microsoft.com/office/powerpoint/2010/main" val="3980992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1425. </a:t>
            </a:r>
            <a:r>
              <a:rPr lang="es-ES" sz="2800" dirty="0" err="1"/>
              <a:t>Fra</a:t>
            </a:r>
            <a:r>
              <a:rPr lang="es-ES" sz="2800" dirty="0"/>
              <a:t> </a:t>
            </a:r>
            <a:r>
              <a:rPr lang="es-ES" sz="2800" dirty="0" err="1"/>
              <a:t>Angelico</a:t>
            </a:r>
            <a:r>
              <a:rPr lang="es-ES" sz="2800" dirty="0"/>
              <a:t>. Virgen y niño de las uvas. Barbara </a:t>
            </a:r>
            <a:r>
              <a:rPr lang="es-ES" sz="2800" dirty="0" err="1"/>
              <a:t>Piasecka</a:t>
            </a:r>
            <a:r>
              <a:rPr lang="es-ES" sz="2800" dirty="0"/>
              <a:t> Johnson </a:t>
            </a:r>
            <a:r>
              <a:rPr lang="es-ES" sz="2800" dirty="0" err="1"/>
              <a:t>Foundation</a:t>
            </a:r>
            <a:r>
              <a:rPr lang="es-ES" sz="2800" dirty="0"/>
              <a:t>, Princeton.</a:t>
            </a:r>
          </a:p>
        </p:txBody>
      </p:sp>
      <p:pic>
        <p:nvPicPr>
          <p:cNvPr id="4" name="Imagen 3">
            <a:extLst>
              <a:ext uri="{FF2B5EF4-FFF2-40B4-BE49-F238E27FC236}">
                <a16:creationId xmlns:a16="http://schemas.microsoft.com/office/drawing/2014/main" id="{F9A7EBEF-C3A8-4639-9161-36FB3F2CF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32628"/>
            <a:ext cx="3934691" cy="6890628"/>
          </a:xfrm>
          <a:prstGeom prst="rect">
            <a:avLst/>
          </a:prstGeom>
        </p:spPr>
      </p:pic>
    </p:spTree>
    <p:extLst>
      <p:ext uri="{BB962C8B-B14F-4D97-AF65-F5344CB8AC3E}">
        <p14:creationId xmlns:p14="http://schemas.microsoft.com/office/powerpoint/2010/main" val="3173940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918363" cy="6285057"/>
          </a:xfrm>
        </p:spPr>
        <p:txBody>
          <a:bodyPr anchor="t">
            <a:normAutofit/>
          </a:bodyPr>
          <a:lstStyle/>
          <a:p>
            <a:r>
              <a:rPr lang="it-IT" sz="2800" dirty="0"/>
              <a:t>1425. Fra Angelico. </a:t>
            </a:r>
            <a:br>
              <a:rPr lang="it-IT" sz="2800" dirty="0"/>
            </a:br>
            <a:r>
              <a:rPr lang="it-IT" sz="2800" dirty="0"/>
              <a:t>Un Obispo Santo. </a:t>
            </a:r>
            <a:br>
              <a:rPr lang="it-IT" sz="2800" dirty="0"/>
            </a:br>
            <a:r>
              <a:rPr lang="it-IT" sz="2800" dirty="0"/>
              <a:t>MET.</a:t>
            </a:r>
            <a:endParaRPr lang="es-ES" sz="2800" dirty="0"/>
          </a:p>
        </p:txBody>
      </p:sp>
      <p:pic>
        <p:nvPicPr>
          <p:cNvPr id="4" name="Imagen 3">
            <a:extLst>
              <a:ext uri="{FF2B5EF4-FFF2-40B4-BE49-F238E27FC236}">
                <a16:creationId xmlns:a16="http://schemas.microsoft.com/office/drawing/2014/main" id="{0795EABA-FE13-4BFB-8243-0EC5EF051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9869" y="0"/>
            <a:ext cx="6642131" cy="6858000"/>
          </a:xfrm>
          <a:prstGeom prst="rect">
            <a:avLst/>
          </a:prstGeom>
        </p:spPr>
      </p:pic>
    </p:spTree>
    <p:extLst>
      <p:ext uri="{BB962C8B-B14F-4D97-AF65-F5344CB8AC3E}">
        <p14:creationId xmlns:p14="http://schemas.microsoft.com/office/powerpoint/2010/main" val="3741479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3103972" cy="6285057"/>
          </a:xfrm>
        </p:spPr>
        <p:txBody>
          <a:bodyPr anchor="t">
            <a:normAutofit/>
          </a:bodyPr>
          <a:lstStyle/>
          <a:p>
            <a:r>
              <a:rPr lang="es-ES" sz="2800" dirty="0"/>
              <a:t>1425 - 1428. </a:t>
            </a:r>
            <a:r>
              <a:rPr lang="es-ES" sz="2800" dirty="0" err="1"/>
              <a:t>Fra</a:t>
            </a:r>
            <a:r>
              <a:rPr lang="es-ES" sz="2800" dirty="0"/>
              <a:t> </a:t>
            </a:r>
            <a:r>
              <a:rPr lang="es-ES" sz="2800" dirty="0" err="1"/>
              <a:t>Angelico</a:t>
            </a:r>
            <a:r>
              <a:rPr lang="es-ES" sz="2800" dirty="0"/>
              <a:t>. La Anunciación (Museo del Prado de Madrid).</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500" y="0"/>
            <a:ext cx="8572500" cy="6858000"/>
          </a:xfrm>
          <a:prstGeom prst="rect">
            <a:avLst/>
          </a:prstGeom>
        </p:spPr>
      </p:pic>
    </p:spTree>
    <p:extLst>
      <p:ext uri="{BB962C8B-B14F-4D97-AF65-F5344CB8AC3E}">
        <p14:creationId xmlns:p14="http://schemas.microsoft.com/office/powerpoint/2010/main" val="874143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568516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1426. </a:t>
            </a:r>
            <a:r>
              <a:rPr lang="es-ES" sz="2800" dirty="0" err="1"/>
              <a:t>Fra</a:t>
            </a:r>
            <a:r>
              <a:rPr lang="es-ES" sz="2800" dirty="0"/>
              <a:t> </a:t>
            </a:r>
            <a:r>
              <a:rPr lang="es-ES" sz="2800" dirty="0" err="1"/>
              <a:t>Angelico</a:t>
            </a:r>
            <a:r>
              <a:rPr lang="es-ES" sz="2800" dirty="0"/>
              <a:t>. Virgen de la Granada, Museo del Prado.</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712" y="-8992"/>
            <a:ext cx="3828288" cy="6866992"/>
          </a:xfrm>
          <a:prstGeom prst="rect">
            <a:avLst/>
          </a:prstGeom>
        </p:spPr>
      </p:pic>
    </p:spTree>
    <p:extLst>
      <p:ext uri="{BB962C8B-B14F-4D97-AF65-F5344CB8AC3E}">
        <p14:creationId xmlns:p14="http://schemas.microsoft.com/office/powerpoint/2010/main" val="3248104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045527" cy="6285057"/>
          </a:xfrm>
        </p:spPr>
        <p:txBody>
          <a:bodyPr anchor="t">
            <a:normAutofit/>
          </a:bodyPr>
          <a:lstStyle/>
          <a:p>
            <a:r>
              <a:rPr lang="es-ES" sz="2800" dirty="0"/>
              <a:t>1427 -1428. </a:t>
            </a:r>
            <a:r>
              <a:rPr lang="es-ES" sz="2800" dirty="0" err="1"/>
              <a:t>Fra</a:t>
            </a:r>
            <a:r>
              <a:rPr lang="es-ES" sz="2800" dirty="0"/>
              <a:t> </a:t>
            </a:r>
            <a:r>
              <a:rPr lang="es-ES" sz="2800" dirty="0" err="1"/>
              <a:t>Angelico</a:t>
            </a:r>
            <a:r>
              <a:rPr lang="es-ES" sz="2800" dirty="0"/>
              <a:t>. Altar de San Pedro </a:t>
            </a:r>
            <a:r>
              <a:rPr lang="es-ES" sz="2800" dirty="0" err="1"/>
              <a:t>Martir</a:t>
            </a:r>
            <a:r>
              <a:rPr lang="es-ES" sz="2800" dirty="0"/>
              <a:t>. Museo di San Marco, Florencia.</a:t>
            </a:r>
          </a:p>
        </p:txBody>
      </p:sp>
      <p:pic>
        <p:nvPicPr>
          <p:cNvPr id="4" name="Imagen 3">
            <a:extLst>
              <a:ext uri="{FF2B5EF4-FFF2-40B4-BE49-F238E27FC236}">
                <a16:creationId xmlns:a16="http://schemas.microsoft.com/office/drawing/2014/main" id="{52AA7DDF-1721-4D19-B9B9-26BE094E0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113" y="0"/>
            <a:ext cx="7692887" cy="6858000"/>
          </a:xfrm>
          <a:prstGeom prst="rect">
            <a:avLst/>
          </a:prstGeom>
        </p:spPr>
      </p:pic>
    </p:spTree>
    <p:extLst>
      <p:ext uri="{BB962C8B-B14F-4D97-AF65-F5344CB8AC3E}">
        <p14:creationId xmlns:p14="http://schemas.microsoft.com/office/powerpoint/2010/main" val="2749400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319163" cy="937202"/>
          </a:xfrm>
        </p:spPr>
        <p:txBody>
          <a:bodyPr anchor="t">
            <a:normAutofit/>
          </a:bodyPr>
          <a:lstStyle/>
          <a:p>
            <a:pPr algn="ctr"/>
            <a:r>
              <a:rPr lang="es-ES" sz="2800" b="1" dirty="0"/>
              <a:t>1427 -1428. </a:t>
            </a:r>
            <a:r>
              <a:rPr lang="es-ES" sz="2800" b="1" dirty="0" err="1"/>
              <a:t>Fra</a:t>
            </a:r>
            <a:r>
              <a:rPr lang="es-ES" sz="2800" b="1" dirty="0"/>
              <a:t> </a:t>
            </a:r>
            <a:r>
              <a:rPr lang="es-ES" sz="2800" b="1" dirty="0" err="1"/>
              <a:t>Angelico</a:t>
            </a:r>
            <a:r>
              <a:rPr lang="es-ES" sz="2800" b="1" dirty="0"/>
              <a:t>. Predela Altar de San Pedro </a:t>
            </a:r>
            <a:r>
              <a:rPr lang="es-ES" sz="2800" b="1" dirty="0" err="1"/>
              <a:t>Martir</a:t>
            </a:r>
            <a:r>
              <a:rPr lang="es-ES" sz="2800" b="1" dirty="0"/>
              <a:t>. </a:t>
            </a:r>
            <a:br>
              <a:rPr lang="es-ES" sz="2800" b="1" dirty="0"/>
            </a:br>
            <a:r>
              <a:rPr lang="es-ES" sz="2800" b="1" dirty="0" err="1"/>
              <a:t>Courtauld</a:t>
            </a:r>
            <a:r>
              <a:rPr lang="es-ES" sz="2800" b="1" dirty="0"/>
              <a:t> Gallery, Londres</a:t>
            </a:r>
          </a:p>
        </p:txBody>
      </p:sp>
      <p:pic>
        <p:nvPicPr>
          <p:cNvPr id="4" name="Imagen 3">
            <a:extLst>
              <a:ext uri="{FF2B5EF4-FFF2-40B4-BE49-F238E27FC236}">
                <a16:creationId xmlns:a16="http://schemas.microsoft.com/office/drawing/2014/main" id="{8E6E0E77-C32B-43AF-99DA-C60052D32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977" y="1302328"/>
            <a:ext cx="8888046" cy="3172242"/>
          </a:xfrm>
          <a:prstGeom prst="rect">
            <a:avLst/>
          </a:prstGeom>
        </p:spPr>
      </p:pic>
      <p:pic>
        <p:nvPicPr>
          <p:cNvPr id="6" name="Imagen 5">
            <a:extLst>
              <a:ext uri="{FF2B5EF4-FFF2-40B4-BE49-F238E27FC236}">
                <a16:creationId xmlns:a16="http://schemas.microsoft.com/office/drawing/2014/main" id="{B5A718A5-64F6-4DF5-98BA-A3E99CAE0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2388"/>
            <a:ext cx="5822728" cy="2175612"/>
          </a:xfrm>
          <a:prstGeom prst="rect">
            <a:avLst/>
          </a:prstGeom>
        </p:spPr>
      </p:pic>
      <p:pic>
        <p:nvPicPr>
          <p:cNvPr id="8" name="Imagen 7">
            <a:extLst>
              <a:ext uri="{FF2B5EF4-FFF2-40B4-BE49-F238E27FC236}">
                <a16:creationId xmlns:a16="http://schemas.microsoft.com/office/drawing/2014/main" id="{3A47BE5A-84EF-4E23-8E2D-1A26194DA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7054" y="4682388"/>
            <a:ext cx="5624946" cy="2175612"/>
          </a:xfrm>
          <a:prstGeom prst="rect">
            <a:avLst/>
          </a:prstGeom>
        </p:spPr>
      </p:pic>
    </p:spTree>
    <p:extLst>
      <p:ext uri="{BB962C8B-B14F-4D97-AF65-F5344CB8AC3E}">
        <p14:creationId xmlns:p14="http://schemas.microsoft.com/office/powerpoint/2010/main" val="1384967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507672" cy="6285057"/>
          </a:xfrm>
        </p:spPr>
        <p:txBody>
          <a:bodyPr anchor="t">
            <a:normAutofit/>
          </a:bodyPr>
          <a:lstStyle/>
          <a:p>
            <a:r>
              <a:rPr lang="es-ES" sz="2800" dirty="0"/>
              <a:t>1429. </a:t>
            </a:r>
            <a:r>
              <a:rPr lang="es-ES" sz="2800" dirty="0" err="1"/>
              <a:t>Fra</a:t>
            </a:r>
            <a:r>
              <a:rPr lang="es-ES" sz="2800" dirty="0"/>
              <a:t> </a:t>
            </a:r>
            <a:r>
              <a:rPr lang="es-ES" sz="2800" dirty="0" err="1"/>
              <a:t>Angelico</a:t>
            </a:r>
            <a:r>
              <a:rPr lang="es-ES" sz="2800" dirty="0"/>
              <a:t>. </a:t>
            </a:r>
            <a:br>
              <a:rPr lang="es-ES" sz="2800" dirty="0"/>
            </a:br>
            <a:r>
              <a:rPr lang="es-ES" sz="2800" dirty="0"/>
              <a:t>Altar de la compañía de San Francisco.</a:t>
            </a:r>
            <a:br>
              <a:rPr lang="es-ES" sz="2800" dirty="0"/>
            </a:br>
            <a:r>
              <a:rPr lang="es-ES" sz="2800" dirty="0"/>
              <a:t>Virgen y Santos. Museo di San Marco. Florencia.</a:t>
            </a:r>
          </a:p>
        </p:txBody>
      </p:sp>
      <p:pic>
        <p:nvPicPr>
          <p:cNvPr id="4" name="Imagen 3">
            <a:extLst>
              <a:ext uri="{FF2B5EF4-FFF2-40B4-BE49-F238E27FC236}">
                <a16:creationId xmlns:a16="http://schemas.microsoft.com/office/drawing/2014/main" id="{D8906E27-2E11-4CA0-9831-6E09FD8022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0077" y="0"/>
            <a:ext cx="9231923" cy="6858000"/>
          </a:xfrm>
          <a:prstGeom prst="rect">
            <a:avLst/>
          </a:prstGeom>
        </p:spPr>
      </p:pic>
    </p:spTree>
    <p:extLst>
      <p:ext uri="{BB962C8B-B14F-4D97-AF65-F5344CB8AC3E}">
        <p14:creationId xmlns:p14="http://schemas.microsoft.com/office/powerpoint/2010/main" val="255043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568860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68224" y="286471"/>
            <a:ext cx="4984311" cy="6285057"/>
          </a:xfrm>
        </p:spPr>
        <p:txBody>
          <a:bodyPr anchor="t">
            <a:normAutofit/>
          </a:bodyPr>
          <a:lstStyle/>
          <a:p>
            <a:r>
              <a:rPr lang="es-ES" sz="2800" dirty="0"/>
              <a:t>1430s. </a:t>
            </a:r>
            <a:r>
              <a:rPr lang="es-ES" sz="2800" dirty="0" err="1"/>
              <a:t>Fra</a:t>
            </a:r>
            <a:r>
              <a:rPr lang="es-ES" sz="2800" dirty="0"/>
              <a:t> </a:t>
            </a:r>
            <a:r>
              <a:rPr lang="es-ES" sz="2800" dirty="0" err="1"/>
              <a:t>Angelico</a:t>
            </a:r>
            <a:r>
              <a:rPr lang="es-ES" sz="2800" dirty="0"/>
              <a:t>. </a:t>
            </a:r>
            <a:br>
              <a:rPr lang="es-ES" sz="2800" dirty="0"/>
            </a:br>
            <a:r>
              <a:rPr lang="es-ES" sz="2800" dirty="0"/>
              <a:t>La coronación de la Virgen. </a:t>
            </a:r>
            <a:br>
              <a:rPr lang="es-ES" sz="2800" dirty="0"/>
            </a:br>
            <a:r>
              <a:rPr lang="es-ES" sz="2800" dirty="0" err="1"/>
              <a:t>Galeria</a:t>
            </a:r>
            <a:r>
              <a:rPr lang="es-ES" sz="2800" dirty="0"/>
              <a:t> </a:t>
            </a:r>
            <a:r>
              <a:rPr lang="es-ES" sz="2800" dirty="0" err="1"/>
              <a:t>Uffizi</a:t>
            </a:r>
            <a:r>
              <a:rPr lang="es-ES" sz="2800" dirty="0"/>
              <a:t>, Florencia.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487" y="0"/>
            <a:ext cx="6798513" cy="6858000"/>
          </a:xfrm>
          <a:prstGeom prst="rect">
            <a:avLst/>
          </a:prstGeom>
        </p:spPr>
      </p:pic>
    </p:spTree>
    <p:extLst>
      <p:ext uri="{BB962C8B-B14F-4D97-AF65-F5344CB8AC3E}">
        <p14:creationId xmlns:p14="http://schemas.microsoft.com/office/powerpoint/2010/main" val="874143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470072" cy="6285057"/>
          </a:xfrm>
        </p:spPr>
        <p:txBody>
          <a:bodyPr anchor="t">
            <a:normAutofit/>
          </a:bodyPr>
          <a:lstStyle/>
          <a:p>
            <a:r>
              <a:rPr lang="it-IT" sz="2800" dirty="0"/>
              <a:t>1430. Fra Angelico.</a:t>
            </a:r>
            <a:br>
              <a:rPr lang="it-IT" sz="2800" dirty="0"/>
            </a:br>
            <a:r>
              <a:rPr lang="it-IT" sz="2800" dirty="0"/>
              <a:t>Martirio de San Pedro de Verona.</a:t>
            </a:r>
            <a:br>
              <a:rPr lang="it-IT" sz="2800" dirty="0"/>
            </a:br>
            <a:r>
              <a:rPr lang="it-IT" sz="2800" dirty="0"/>
              <a:t>Missal 558 (Flolio 41v).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8292D4AF-8B98-4072-BCEC-3597AA0E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2073" y="-19333"/>
            <a:ext cx="4959927" cy="6937698"/>
          </a:xfrm>
          <a:prstGeom prst="rect">
            <a:avLst/>
          </a:prstGeom>
        </p:spPr>
      </p:pic>
    </p:spTree>
    <p:extLst>
      <p:ext uri="{BB962C8B-B14F-4D97-AF65-F5344CB8AC3E}">
        <p14:creationId xmlns:p14="http://schemas.microsoft.com/office/powerpoint/2010/main" val="3570624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470072" cy="6285057"/>
          </a:xfrm>
        </p:spPr>
        <p:txBody>
          <a:bodyPr anchor="t">
            <a:normAutofit/>
          </a:bodyPr>
          <a:lstStyle/>
          <a:p>
            <a:r>
              <a:rPr lang="it-IT" sz="2800" dirty="0"/>
              <a:t>1430. Fra Angelico. </a:t>
            </a:r>
            <a:br>
              <a:rPr lang="it-IT" sz="2800" dirty="0"/>
            </a:br>
            <a:r>
              <a:rPr lang="it-IT" sz="2800" dirty="0"/>
              <a:t>Missal 558 (Flolio 67v).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C8F1986D-5AFB-4EA9-BE0F-1C96059F0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7334"/>
            <a:ext cx="4987636" cy="6865334"/>
          </a:xfrm>
          <a:prstGeom prst="rect">
            <a:avLst/>
          </a:prstGeom>
        </p:spPr>
      </p:pic>
    </p:spTree>
    <p:extLst>
      <p:ext uri="{BB962C8B-B14F-4D97-AF65-F5344CB8AC3E}">
        <p14:creationId xmlns:p14="http://schemas.microsoft.com/office/powerpoint/2010/main" val="15864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68291" cy="6285057"/>
          </a:xfrm>
        </p:spPr>
        <p:txBody>
          <a:bodyPr anchor="t">
            <a:normAutofit/>
          </a:bodyPr>
          <a:lstStyle/>
          <a:p>
            <a:r>
              <a:rPr lang="it-IT" sz="2800" dirty="0"/>
              <a:t>1430. Fra Angelico. </a:t>
            </a:r>
            <a:br>
              <a:rPr lang="it-IT" sz="2800" dirty="0"/>
            </a:br>
            <a:r>
              <a:rPr lang="it-IT" sz="2800" dirty="0"/>
              <a:t>Missal 558 (Folio 21).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EEB148E1-887C-4B36-A22B-548B643F1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8030" y="0"/>
            <a:ext cx="5513970" cy="6858000"/>
          </a:xfrm>
          <a:prstGeom prst="rect">
            <a:avLst/>
          </a:prstGeom>
        </p:spPr>
      </p:pic>
    </p:spTree>
    <p:extLst>
      <p:ext uri="{BB962C8B-B14F-4D97-AF65-F5344CB8AC3E}">
        <p14:creationId xmlns:p14="http://schemas.microsoft.com/office/powerpoint/2010/main" val="3570783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389418" cy="6285057"/>
          </a:xfrm>
        </p:spPr>
        <p:txBody>
          <a:bodyPr anchor="t">
            <a:normAutofit/>
          </a:bodyPr>
          <a:lstStyle/>
          <a:p>
            <a:r>
              <a:rPr lang="es-ES" sz="2800" dirty="0"/>
              <a:t>1430. </a:t>
            </a:r>
            <a:r>
              <a:rPr lang="es-ES" sz="2800" dirty="0" err="1"/>
              <a:t>Fra</a:t>
            </a:r>
            <a:r>
              <a:rPr lang="es-ES" sz="2800" dirty="0"/>
              <a:t> </a:t>
            </a:r>
            <a:r>
              <a:rPr lang="es-ES" sz="2800" dirty="0" err="1"/>
              <a:t>Angelico</a:t>
            </a:r>
            <a:r>
              <a:rPr lang="es-ES" sz="2800" dirty="0"/>
              <a:t>. </a:t>
            </a:r>
            <a:br>
              <a:rPr lang="es-ES" sz="2800" dirty="0"/>
            </a:br>
            <a:r>
              <a:rPr lang="es-ES" sz="2800" dirty="0"/>
              <a:t>Salterio. Rey David rezando. </a:t>
            </a:r>
            <a:br>
              <a:rPr lang="es-ES" sz="2800" dirty="0"/>
            </a:br>
            <a:r>
              <a:rPr lang="es-ES" sz="2800" dirty="0"/>
              <a:t>British Museum, Londres.</a:t>
            </a:r>
          </a:p>
        </p:txBody>
      </p:sp>
      <p:pic>
        <p:nvPicPr>
          <p:cNvPr id="4" name="Imagen 3">
            <a:extLst>
              <a:ext uri="{FF2B5EF4-FFF2-40B4-BE49-F238E27FC236}">
                <a16:creationId xmlns:a16="http://schemas.microsoft.com/office/drawing/2014/main" id="{A8E28617-C07A-4EBA-9409-A723D4CD8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8148" y="0"/>
            <a:ext cx="6203852" cy="6858000"/>
          </a:xfrm>
          <a:prstGeom prst="rect">
            <a:avLst/>
          </a:prstGeom>
        </p:spPr>
      </p:pic>
    </p:spTree>
    <p:extLst>
      <p:ext uri="{BB962C8B-B14F-4D97-AF65-F5344CB8AC3E}">
        <p14:creationId xmlns:p14="http://schemas.microsoft.com/office/powerpoint/2010/main" val="1256710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329054" cy="6285057"/>
          </a:xfrm>
        </p:spPr>
        <p:txBody>
          <a:bodyPr anchor="t">
            <a:normAutofit/>
          </a:bodyPr>
          <a:lstStyle/>
          <a:p>
            <a:r>
              <a:rPr lang="it-IT" sz="2800" dirty="0"/>
              <a:t>1430. Fra Angelico. </a:t>
            </a:r>
            <a:br>
              <a:rPr lang="it-IT" sz="2800" dirty="0"/>
            </a:br>
            <a:r>
              <a:rPr lang="it-IT" sz="2800" dirty="0"/>
              <a:t>Relicario. </a:t>
            </a:r>
            <a:br>
              <a:rPr lang="it-IT" sz="2800" dirty="0"/>
            </a:br>
            <a:r>
              <a:rPr lang="it-IT" sz="2800" dirty="0"/>
              <a:t>Isabella Stewart Gardner Museum, Boston.</a:t>
            </a:r>
            <a:endParaRPr lang="es-ES" sz="2800" dirty="0"/>
          </a:p>
        </p:txBody>
      </p:sp>
      <p:pic>
        <p:nvPicPr>
          <p:cNvPr id="4" name="Imagen 3">
            <a:extLst>
              <a:ext uri="{FF2B5EF4-FFF2-40B4-BE49-F238E27FC236}">
                <a16:creationId xmlns:a16="http://schemas.microsoft.com/office/drawing/2014/main" id="{EC1D2E03-7D23-48DA-AC0A-46EE60049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8655" y="-2234"/>
            <a:ext cx="4253345" cy="6860234"/>
          </a:xfrm>
          <a:prstGeom prst="rect">
            <a:avLst/>
          </a:prstGeom>
        </p:spPr>
      </p:pic>
    </p:spTree>
    <p:extLst>
      <p:ext uri="{BB962C8B-B14F-4D97-AF65-F5344CB8AC3E}">
        <p14:creationId xmlns:p14="http://schemas.microsoft.com/office/powerpoint/2010/main" val="367679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819115" cy="6285057"/>
          </a:xfrm>
        </p:spPr>
        <p:txBody>
          <a:bodyPr anchor="t">
            <a:normAutofit/>
          </a:bodyPr>
          <a:lstStyle/>
          <a:p>
            <a:r>
              <a:rPr lang="es-ES" sz="2800" dirty="0"/>
              <a:t>1430. </a:t>
            </a:r>
            <a:r>
              <a:rPr lang="es-ES" sz="2800" dirty="0" err="1"/>
              <a:t>Fra</a:t>
            </a:r>
            <a:r>
              <a:rPr lang="es-ES" sz="2800" dirty="0"/>
              <a:t> </a:t>
            </a:r>
            <a:r>
              <a:rPr lang="es-ES" sz="2800" dirty="0" err="1"/>
              <a:t>Angelico</a:t>
            </a:r>
            <a:r>
              <a:rPr lang="es-ES" sz="2800" dirty="0"/>
              <a:t>. </a:t>
            </a:r>
            <a:br>
              <a:rPr lang="es-ES" sz="2800" dirty="0"/>
            </a:br>
            <a:r>
              <a:rPr lang="es-ES" sz="2800" dirty="0"/>
              <a:t>Virgen con niño y doce ángeles. </a:t>
            </a:r>
            <a:br>
              <a:rPr lang="es-ES" sz="2800" dirty="0"/>
            </a:br>
            <a:r>
              <a:rPr lang="es-ES" sz="2800" dirty="0"/>
              <a:t>Städelsches Kunstinstitut, Frankfurt.</a:t>
            </a:r>
          </a:p>
        </p:txBody>
      </p:sp>
      <p:pic>
        <p:nvPicPr>
          <p:cNvPr id="4" name="Imagen 3">
            <a:extLst>
              <a:ext uri="{FF2B5EF4-FFF2-40B4-BE49-F238E27FC236}">
                <a16:creationId xmlns:a16="http://schemas.microsoft.com/office/drawing/2014/main" id="{8CB139E1-8341-4727-8C7F-EDDDC2C39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885" y="0"/>
            <a:ext cx="5819115" cy="6858000"/>
          </a:xfrm>
          <a:prstGeom prst="rect">
            <a:avLst/>
          </a:prstGeom>
        </p:spPr>
      </p:pic>
    </p:spTree>
    <p:extLst>
      <p:ext uri="{BB962C8B-B14F-4D97-AF65-F5344CB8AC3E}">
        <p14:creationId xmlns:p14="http://schemas.microsoft.com/office/powerpoint/2010/main" val="44518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3" y="96982"/>
            <a:ext cx="11568545" cy="678873"/>
          </a:xfrm>
        </p:spPr>
        <p:txBody>
          <a:bodyPr anchor="t">
            <a:normAutofit/>
          </a:bodyPr>
          <a:lstStyle/>
          <a:p>
            <a:pPr algn="ctr"/>
            <a:r>
              <a:rPr lang="es-ES" sz="2800" b="1" dirty="0"/>
              <a:t>1431. </a:t>
            </a:r>
            <a:r>
              <a:rPr lang="es-ES" sz="2800" b="1" dirty="0" err="1"/>
              <a:t>Fra</a:t>
            </a:r>
            <a:r>
              <a:rPr lang="es-ES" sz="2800" b="1" dirty="0"/>
              <a:t> </a:t>
            </a:r>
            <a:r>
              <a:rPr lang="es-ES" sz="2800" b="1" dirty="0" err="1"/>
              <a:t>Angelico</a:t>
            </a:r>
            <a:r>
              <a:rPr lang="es-ES" sz="2800" b="1" dirty="0"/>
              <a:t>. Anunciación Arcángel San Gabriel. </a:t>
            </a:r>
            <a:r>
              <a:rPr lang="es-ES" sz="2800" b="1" dirty="0" err="1"/>
              <a:t>Institute</a:t>
            </a:r>
            <a:r>
              <a:rPr lang="es-ES" sz="2800" b="1" dirty="0"/>
              <a:t> of </a:t>
            </a:r>
            <a:r>
              <a:rPr lang="es-ES" sz="2800" b="1" dirty="0" err="1"/>
              <a:t>Arts</a:t>
            </a:r>
            <a:r>
              <a:rPr lang="es-ES" sz="2800" b="1" dirty="0"/>
              <a:t>, Detroit.</a:t>
            </a:r>
          </a:p>
        </p:txBody>
      </p:sp>
      <p:pic>
        <p:nvPicPr>
          <p:cNvPr id="4" name="Imagen 3">
            <a:extLst>
              <a:ext uri="{FF2B5EF4-FFF2-40B4-BE49-F238E27FC236}">
                <a16:creationId xmlns:a16="http://schemas.microsoft.com/office/drawing/2014/main" id="{07D41ED7-7A34-45E5-9370-B8CBF2CCF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2572"/>
            <a:ext cx="4987636" cy="6075427"/>
          </a:xfrm>
          <a:prstGeom prst="rect">
            <a:avLst/>
          </a:prstGeom>
        </p:spPr>
      </p:pic>
      <p:pic>
        <p:nvPicPr>
          <p:cNvPr id="6" name="Imagen 5">
            <a:extLst>
              <a:ext uri="{FF2B5EF4-FFF2-40B4-BE49-F238E27FC236}">
                <a16:creationId xmlns:a16="http://schemas.microsoft.com/office/drawing/2014/main" id="{5FB86129-1AD1-4F10-9472-E8B4FAA66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4363" y="782572"/>
            <a:ext cx="4987637" cy="6075427"/>
          </a:xfrm>
          <a:prstGeom prst="rect">
            <a:avLst/>
          </a:prstGeom>
        </p:spPr>
      </p:pic>
    </p:spTree>
    <p:extLst>
      <p:ext uri="{BB962C8B-B14F-4D97-AF65-F5344CB8AC3E}">
        <p14:creationId xmlns:p14="http://schemas.microsoft.com/office/powerpoint/2010/main" val="522139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868652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529924" cy="6285057"/>
          </a:xfrm>
        </p:spPr>
        <p:txBody>
          <a:bodyPr anchor="t">
            <a:normAutofit/>
          </a:bodyPr>
          <a:lstStyle/>
          <a:p>
            <a:r>
              <a:rPr lang="es-ES" sz="2800" b="1" dirty="0"/>
              <a:t>1432. Lorenzo </a:t>
            </a:r>
            <a:r>
              <a:rPr lang="es-ES" sz="2800" b="1" dirty="0" err="1"/>
              <a:t>Ghiberti</a:t>
            </a:r>
            <a:r>
              <a:rPr lang="es-ES" sz="2800" b="1" dirty="0"/>
              <a:t> y Fray </a:t>
            </a:r>
            <a:r>
              <a:rPr lang="es-ES" sz="2800" b="1" dirty="0" err="1"/>
              <a:t>Angelico</a:t>
            </a:r>
            <a:r>
              <a:rPr lang="es-ES" sz="2800" b="1" dirty="0"/>
              <a:t>. Madona de </a:t>
            </a:r>
            <a:r>
              <a:rPr lang="es-ES" sz="2800" b="1" dirty="0" err="1"/>
              <a:t>Linaioli</a:t>
            </a:r>
            <a:r>
              <a:rPr lang="es-ES" sz="2800" b="1" dirty="0"/>
              <a:t>. </a:t>
            </a:r>
            <a:br>
              <a:rPr lang="es-ES" sz="2800" b="1" dirty="0"/>
            </a:br>
            <a:r>
              <a:rPr lang="es-ES" sz="2800" b="1" dirty="0"/>
              <a:t>Museo Nacional de San Marcos.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7681" y="-16878"/>
            <a:ext cx="3624319" cy="6874878"/>
          </a:xfrm>
          <a:prstGeom prst="rect">
            <a:avLst/>
          </a:prstGeom>
        </p:spPr>
      </p:pic>
    </p:spTree>
    <p:extLst>
      <p:ext uri="{BB962C8B-B14F-4D97-AF65-F5344CB8AC3E}">
        <p14:creationId xmlns:p14="http://schemas.microsoft.com/office/powerpoint/2010/main" val="31328718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02336" y="274041"/>
            <a:ext cx="5764599" cy="6285057"/>
          </a:xfrm>
        </p:spPr>
        <p:txBody>
          <a:bodyPr anchor="t">
            <a:normAutofit/>
          </a:bodyPr>
          <a:lstStyle/>
          <a:p>
            <a:r>
              <a:rPr lang="es-ES" sz="2800" b="1" dirty="0"/>
              <a:t>1432. </a:t>
            </a:r>
            <a:br>
              <a:rPr lang="es-ES" sz="2800" b="1" dirty="0"/>
            </a:br>
            <a:r>
              <a:rPr lang="es-ES" sz="2800" b="1" dirty="0"/>
              <a:t>Lorenzo </a:t>
            </a:r>
            <a:r>
              <a:rPr lang="es-ES" sz="2800" b="1" dirty="0" err="1"/>
              <a:t>Ghiberti</a:t>
            </a:r>
            <a:r>
              <a:rPr lang="es-ES" sz="2800" b="1" dirty="0"/>
              <a:t> y Fray </a:t>
            </a:r>
            <a:r>
              <a:rPr lang="es-ES" sz="2800" b="1" dirty="0" err="1"/>
              <a:t>Angelico</a:t>
            </a:r>
            <a:r>
              <a:rPr lang="es-ES" sz="2800" b="1" dirty="0"/>
              <a:t>. </a:t>
            </a:r>
            <a:br>
              <a:rPr lang="es-ES" sz="2800" b="1" dirty="0"/>
            </a:br>
            <a:r>
              <a:rPr lang="es-ES" sz="2800" b="1" dirty="0"/>
              <a:t>Madona de </a:t>
            </a:r>
            <a:r>
              <a:rPr lang="es-ES" sz="2800" b="1" dirty="0" err="1"/>
              <a:t>Linaioli</a:t>
            </a:r>
            <a:r>
              <a:rPr lang="es-ES" sz="2800" b="1" dirty="0"/>
              <a:t>. San Juan Bautista.</a:t>
            </a:r>
            <a:br>
              <a:rPr lang="es-ES" sz="2800" b="1" dirty="0"/>
            </a:br>
            <a:r>
              <a:rPr lang="es-ES" sz="2800" b="1" dirty="0"/>
              <a:t>Museo Nacional de San Marcos.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792" y="-24860"/>
            <a:ext cx="2426208" cy="6882860"/>
          </a:xfrm>
          <a:prstGeom prst="rect">
            <a:avLst/>
          </a:prstGeom>
        </p:spPr>
      </p:pic>
    </p:spTree>
    <p:extLst>
      <p:ext uri="{BB962C8B-B14F-4D97-AF65-F5344CB8AC3E}">
        <p14:creationId xmlns:p14="http://schemas.microsoft.com/office/powerpoint/2010/main" val="3676795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02336" y="274041"/>
            <a:ext cx="6254496" cy="6285057"/>
          </a:xfrm>
        </p:spPr>
        <p:txBody>
          <a:bodyPr anchor="t">
            <a:normAutofit/>
          </a:bodyPr>
          <a:lstStyle/>
          <a:p>
            <a:r>
              <a:rPr lang="es-ES" sz="2800" dirty="0"/>
              <a:t>1432. </a:t>
            </a:r>
            <a:br>
              <a:rPr lang="es-ES" sz="2800" dirty="0"/>
            </a:br>
            <a:r>
              <a:rPr lang="es-ES" sz="2800" dirty="0"/>
              <a:t>Lorenzo </a:t>
            </a:r>
            <a:r>
              <a:rPr lang="es-ES" sz="2800" dirty="0" err="1"/>
              <a:t>Ghiberti</a:t>
            </a:r>
            <a:r>
              <a:rPr lang="es-ES" sz="2800" dirty="0"/>
              <a:t> y Fray </a:t>
            </a:r>
            <a:r>
              <a:rPr lang="es-ES" sz="2800" dirty="0" err="1"/>
              <a:t>Angelico</a:t>
            </a:r>
            <a:r>
              <a:rPr lang="es-ES" sz="2800" dirty="0"/>
              <a:t>. </a:t>
            </a:r>
            <a:br>
              <a:rPr lang="es-ES" sz="2800" dirty="0"/>
            </a:br>
            <a:r>
              <a:rPr lang="es-ES" sz="2800" dirty="0"/>
              <a:t>Madona de </a:t>
            </a:r>
            <a:r>
              <a:rPr lang="es-ES" sz="2800" dirty="0" err="1"/>
              <a:t>Linaioli</a:t>
            </a:r>
            <a:r>
              <a:rPr lang="es-ES" sz="2800" dirty="0"/>
              <a:t>. San Juan Evangelista.</a:t>
            </a:r>
            <a:br>
              <a:rPr lang="es-ES" sz="2800" dirty="0"/>
            </a:br>
            <a:r>
              <a:rPr lang="es-ES" sz="2800" dirty="0"/>
              <a:t>Museo Nacional de San Marcos.</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9904" y="-9703"/>
            <a:ext cx="2292096" cy="6867703"/>
          </a:xfrm>
          <a:prstGeom prst="rect">
            <a:avLst/>
          </a:prstGeom>
        </p:spPr>
      </p:pic>
    </p:spTree>
    <p:extLst>
      <p:ext uri="{BB962C8B-B14F-4D97-AF65-F5344CB8AC3E}">
        <p14:creationId xmlns:p14="http://schemas.microsoft.com/office/powerpoint/2010/main" val="2440058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b="1" dirty="0"/>
              <a:t>1432. </a:t>
            </a:r>
            <a:br>
              <a:rPr lang="es-ES" sz="2800" b="1" dirty="0"/>
            </a:br>
            <a:r>
              <a:rPr lang="es-ES" sz="2800" b="1" dirty="0"/>
              <a:t>Lorenzo </a:t>
            </a:r>
            <a:r>
              <a:rPr lang="es-ES" sz="2800" b="1" dirty="0" err="1"/>
              <a:t>Ghiberti</a:t>
            </a:r>
            <a:r>
              <a:rPr lang="es-ES" sz="2800" b="1" dirty="0"/>
              <a:t> y Fray </a:t>
            </a:r>
            <a:r>
              <a:rPr lang="es-ES" sz="2800" b="1" dirty="0" err="1"/>
              <a:t>Angelico</a:t>
            </a:r>
            <a:r>
              <a:rPr lang="es-ES" sz="2800" b="1" dirty="0"/>
              <a:t>. </a:t>
            </a:r>
            <a:br>
              <a:rPr lang="es-ES" sz="2800" b="1" dirty="0"/>
            </a:br>
            <a:r>
              <a:rPr lang="es-ES" sz="2800" b="1" dirty="0"/>
              <a:t>Madona de </a:t>
            </a:r>
            <a:r>
              <a:rPr lang="es-ES" sz="2800" b="1" dirty="0" err="1"/>
              <a:t>Linaioli</a:t>
            </a:r>
            <a:r>
              <a:rPr lang="es-ES" sz="2800" b="1" dirty="0"/>
              <a:t>. </a:t>
            </a:r>
            <a:br>
              <a:rPr lang="es-ES" sz="2800" b="1" dirty="0"/>
            </a:br>
            <a:r>
              <a:rPr lang="es-ES" sz="2800" b="1" dirty="0"/>
              <a:t>Predela: San Pedro predicando en presencia de San Marcos.</a:t>
            </a:r>
            <a:br>
              <a:rPr lang="es-ES" sz="2800" b="1" dirty="0"/>
            </a:br>
            <a:r>
              <a:rPr lang="es-ES" sz="2800" b="1" dirty="0"/>
              <a:t>Museo Nacional de San Marcos.</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17218" y="926592"/>
            <a:ext cx="8174782" cy="5248656"/>
          </a:xfrm>
          <a:prstGeom prst="rect">
            <a:avLst/>
          </a:prstGeom>
        </p:spPr>
      </p:pic>
    </p:spTree>
    <p:extLst>
      <p:ext uri="{BB962C8B-B14F-4D97-AF65-F5344CB8AC3E}">
        <p14:creationId xmlns:p14="http://schemas.microsoft.com/office/powerpoint/2010/main" val="3332813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b="1" dirty="0"/>
              <a:t>1432. </a:t>
            </a:r>
            <a:br>
              <a:rPr lang="es-ES" sz="2800" b="1" dirty="0"/>
            </a:br>
            <a:r>
              <a:rPr lang="es-ES" sz="2800" b="1" dirty="0"/>
              <a:t>Lorenzo </a:t>
            </a:r>
            <a:r>
              <a:rPr lang="es-ES" sz="2800" b="1" dirty="0" err="1"/>
              <a:t>Ghiberti</a:t>
            </a:r>
            <a:r>
              <a:rPr lang="es-ES" sz="2800" b="1" dirty="0"/>
              <a:t> y Fray </a:t>
            </a:r>
            <a:r>
              <a:rPr lang="es-ES" sz="2800" b="1" dirty="0" err="1"/>
              <a:t>Angelico</a:t>
            </a:r>
            <a:r>
              <a:rPr lang="es-ES" sz="2800" b="1" dirty="0"/>
              <a:t>. </a:t>
            </a:r>
            <a:br>
              <a:rPr lang="es-ES" sz="2800" b="1" dirty="0"/>
            </a:br>
            <a:r>
              <a:rPr lang="es-ES" sz="2800" b="1" dirty="0"/>
              <a:t>Madona de </a:t>
            </a:r>
            <a:r>
              <a:rPr lang="es-ES" sz="2800" b="1" dirty="0" err="1"/>
              <a:t>Linaioli</a:t>
            </a:r>
            <a:r>
              <a:rPr lang="es-ES" sz="2800" b="1" dirty="0"/>
              <a:t>. </a:t>
            </a:r>
            <a:br>
              <a:rPr lang="es-ES" sz="2800" b="1" dirty="0"/>
            </a:br>
            <a:r>
              <a:rPr lang="es-ES" sz="2800" b="1" dirty="0"/>
              <a:t>Predela: Adoración de los Magos</a:t>
            </a:r>
            <a:br>
              <a:rPr lang="es-ES" sz="2800" b="1" dirty="0"/>
            </a:br>
            <a:r>
              <a:rPr lang="es-ES" sz="2800" b="1" dirty="0"/>
              <a:t>Museo Nacional de San Marcos.</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4324" y="902208"/>
            <a:ext cx="8067675" cy="5163312"/>
          </a:xfrm>
          <a:prstGeom prst="rect">
            <a:avLst/>
          </a:prstGeom>
        </p:spPr>
      </p:pic>
    </p:spTree>
    <p:extLst>
      <p:ext uri="{BB962C8B-B14F-4D97-AF65-F5344CB8AC3E}">
        <p14:creationId xmlns:p14="http://schemas.microsoft.com/office/powerpoint/2010/main" val="33328133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b="1" dirty="0"/>
              <a:t>1432. </a:t>
            </a:r>
            <a:br>
              <a:rPr lang="es-ES" sz="2800" b="1" dirty="0"/>
            </a:br>
            <a:r>
              <a:rPr lang="es-ES" sz="2800" b="1" dirty="0"/>
              <a:t>Lorenzo </a:t>
            </a:r>
            <a:r>
              <a:rPr lang="es-ES" sz="2800" b="1" dirty="0" err="1"/>
              <a:t>Ghiberti</a:t>
            </a:r>
            <a:r>
              <a:rPr lang="es-ES" sz="2800" b="1" dirty="0"/>
              <a:t> y Fray </a:t>
            </a:r>
            <a:r>
              <a:rPr lang="es-ES" sz="2800" b="1" dirty="0" err="1"/>
              <a:t>Angelico</a:t>
            </a:r>
            <a:r>
              <a:rPr lang="es-ES" sz="2800" b="1" dirty="0"/>
              <a:t>. </a:t>
            </a:r>
            <a:br>
              <a:rPr lang="es-ES" sz="2800" b="1" dirty="0"/>
            </a:br>
            <a:r>
              <a:rPr lang="es-ES" sz="2800" b="1" dirty="0"/>
              <a:t>Madona de </a:t>
            </a:r>
            <a:r>
              <a:rPr lang="es-ES" sz="2800" b="1" dirty="0" err="1"/>
              <a:t>Linaioli</a:t>
            </a:r>
            <a:r>
              <a:rPr lang="es-ES" sz="2800" b="1" dirty="0"/>
              <a:t>. </a:t>
            </a:r>
            <a:br>
              <a:rPr lang="es-ES" sz="2800" b="1" dirty="0"/>
            </a:br>
            <a:r>
              <a:rPr lang="es-ES" sz="2800" b="1" dirty="0"/>
              <a:t>Predela: Martirio de San Marcos.</a:t>
            </a:r>
            <a:br>
              <a:rPr lang="es-ES" sz="2800" b="1" dirty="0"/>
            </a:br>
            <a:r>
              <a:rPr lang="es-ES" sz="2800" b="1" dirty="0"/>
              <a:t>Museo Nacional de San Marcos.</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7942" y="816864"/>
            <a:ext cx="8234058" cy="5394960"/>
          </a:xfrm>
          <a:prstGeom prst="rect">
            <a:avLst/>
          </a:prstGeom>
        </p:spPr>
      </p:pic>
    </p:spTree>
    <p:extLst>
      <p:ext uri="{BB962C8B-B14F-4D97-AF65-F5344CB8AC3E}">
        <p14:creationId xmlns:p14="http://schemas.microsoft.com/office/powerpoint/2010/main" val="33328133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48828" y="182245"/>
            <a:ext cx="8017348" cy="6285057"/>
          </a:xfrm>
        </p:spPr>
        <p:txBody>
          <a:bodyPr anchor="t">
            <a:normAutofit/>
          </a:bodyPr>
          <a:lstStyle/>
          <a:p>
            <a:r>
              <a:rPr lang="es-ES" sz="2800" b="1" dirty="0"/>
              <a:t>1432. </a:t>
            </a:r>
            <a:br>
              <a:rPr lang="es-ES" sz="2800" b="1" dirty="0"/>
            </a:br>
            <a:r>
              <a:rPr lang="es-ES" sz="2800" b="1" dirty="0"/>
              <a:t>Lorenzo </a:t>
            </a:r>
            <a:r>
              <a:rPr lang="es-ES" sz="2800" b="1" dirty="0" err="1"/>
              <a:t>Ghiberti</a:t>
            </a:r>
            <a:r>
              <a:rPr lang="es-ES" sz="2800" b="1" dirty="0"/>
              <a:t> y Fray </a:t>
            </a:r>
            <a:r>
              <a:rPr lang="es-ES" sz="2800" b="1" dirty="0" err="1"/>
              <a:t>Angelico</a:t>
            </a:r>
            <a:r>
              <a:rPr lang="es-ES" sz="2800" b="1" dirty="0"/>
              <a:t>. </a:t>
            </a:r>
            <a:br>
              <a:rPr lang="es-ES" sz="2800" b="1" dirty="0"/>
            </a:br>
            <a:r>
              <a:rPr lang="es-ES" sz="2800" b="1" dirty="0"/>
              <a:t>Madona de </a:t>
            </a:r>
            <a:r>
              <a:rPr lang="es-ES" sz="2800" b="1" dirty="0" err="1"/>
              <a:t>Linaioli</a:t>
            </a:r>
            <a:r>
              <a:rPr lang="es-ES" sz="2800" b="1" dirty="0"/>
              <a:t>. Puertas cerradas, san Pablo y San Pedro.</a:t>
            </a:r>
            <a:br>
              <a:rPr lang="es-ES" sz="2800" b="1" dirty="0"/>
            </a:br>
            <a:r>
              <a:rPr lang="es-ES" sz="2800" b="1" dirty="0"/>
              <a:t>Museo Nacional de San Marcos.</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6320" y="-1"/>
            <a:ext cx="3535680" cy="6940409"/>
          </a:xfrm>
          <a:prstGeom prst="rect">
            <a:avLst/>
          </a:prstGeom>
        </p:spPr>
      </p:pic>
    </p:spTree>
    <p:extLst>
      <p:ext uri="{BB962C8B-B14F-4D97-AF65-F5344CB8AC3E}">
        <p14:creationId xmlns:p14="http://schemas.microsoft.com/office/powerpoint/2010/main" val="36055846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6767959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152228" cy="6285057"/>
          </a:xfrm>
        </p:spPr>
        <p:txBody>
          <a:bodyPr anchor="t">
            <a:normAutofit/>
          </a:bodyPr>
          <a:lstStyle/>
          <a:p>
            <a:r>
              <a:rPr lang="it-IT" sz="2800" dirty="0"/>
              <a:t>c. 1432 – 1434. Fra Angelico, Anunciación.</a:t>
            </a:r>
            <a:br>
              <a:rPr lang="it-IT" sz="2800" dirty="0"/>
            </a:br>
            <a:r>
              <a:rPr lang="it-IT" sz="2800" dirty="0"/>
              <a:t>Museo Diocesano, Cortona.</a:t>
            </a:r>
            <a:endParaRPr lang="es-ES" sz="28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8296" y="0"/>
            <a:ext cx="6513704" cy="6858000"/>
          </a:xfrm>
          <a:prstGeom prst="rect">
            <a:avLst/>
          </a:prstGeom>
        </p:spPr>
      </p:pic>
    </p:spTree>
    <p:extLst>
      <p:ext uri="{BB962C8B-B14F-4D97-AF65-F5344CB8AC3E}">
        <p14:creationId xmlns:p14="http://schemas.microsoft.com/office/powerpoint/2010/main" val="4160517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2987029" cy="2904548"/>
          </a:xfrm>
        </p:spPr>
        <p:txBody>
          <a:bodyPr anchor="t">
            <a:normAutofit/>
          </a:bodyPr>
          <a:lstStyle/>
          <a:p>
            <a:r>
              <a:rPr lang="it-IT" sz="2800" dirty="0"/>
              <a:t>c. 1432 – 1434. </a:t>
            </a:r>
            <a:br>
              <a:rPr lang="it-IT" sz="2800" dirty="0"/>
            </a:br>
            <a:r>
              <a:rPr lang="it-IT" sz="2800" dirty="0"/>
              <a:t>Fra Angelico. Predela Anunciación.</a:t>
            </a:r>
            <a:br>
              <a:rPr lang="it-IT" sz="2800" dirty="0"/>
            </a:br>
            <a:r>
              <a:rPr lang="it-IT" sz="2800" dirty="0"/>
              <a:t>Museo Diocesano, Cortona.</a:t>
            </a:r>
            <a:endParaRPr lang="es-ES" sz="2800" dirty="0"/>
          </a:p>
        </p:txBody>
      </p:sp>
      <p:pic>
        <p:nvPicPr>
          <p:cNvPr id="5" name="Imagen 4">
            <a:extLst>
              <a:ext uri="{FF2B5EF4-FFF2-40B4-BE49-F238E27FC236}">
                <a16:creationId xmlns:a16="http://schemas.microsoft.com/office/drawing/2014/main" id="{EFF61C44-F9EC-41BE-B104-81586CBD67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0"/>
            <a:ext cx="8955924" cy="3532909"/>
          </a:xfrm>
          <a:prstGeom prst="rect">
            <a:avLst/>
          </a:prstGeom>
        </p:spPr>
      </p:pic>
      <p:pic>
        <p:nvPicPr>
          <p:cNvPr id="7" name="Imagen 6">
            <a:extLst>
              <a:ext uri="{FF2B5EF4-FFF2-40B4-BE49-F238E27FC236}">
                <a16:creationId xmlns:a16="http://schemas.microsoft.com/office/drawing/2014/main" id="{2C504F8A-5302-4400-B491-AAECBEA40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393" y="0"/>
            <a:ext cx="8978265" cy="3429000"/>
          </a:xfrm>
          <a:prstGeom prst="rect">
            <a:avLst/>
          </a:prstGeom>
        </p:spPr>
      </p:pic>
    </p:spTree>
    <p:extLst>
      <p:ext uri="{BB962C8B-B14F-4D97-AF65-F5344CB8AC3E}">
        <p14:creationId xmlns:p14="http://schemas.microsoft.com/office/powerpoint/2010/main" val="4246736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9462831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911823" cy="6285057"/>
          </a:xfrm>
        </p:spPr>
        <p:txBody>
          <a:bodyPr anchor="t">
            <a:normAutofit/>
          </a:bodyPr>
          <a:lstStyle/>
          <a:p>
            <a:r>
              <a:rPr lang="es-ES" sz="2800" dirty="0"/>
              <a:t>1433. </a:t>
            </a:r>
            <a:r>
              <a:rPr lang="es-ES" sz="2800" dirty="0" err="1"/>
              <a:t>Fra</a:t>
            </a:r>
            <a:r>
              <a:rPr lang="es-ES" sz="2800" dirty="0"/>
              <a:t> </a:t>
            </a:r>
            <a:r>
              <a:rPr lang="es-ES" sz="2800" dirty="0" err="1"/>
              <a:t>Angelico</a:t>
            </a:r>
            <a:r>
              <a:rPr lang="es-ES" sz="2800" dirty="0"/>
              <a:t>. </a:t>
            </a:r>
            <a:br>
              <a:rPr lang="es-ES" sz="2800" dirty="0"/>
            </a:br>
            <a:r>
              <a:rPr lang="es-ES" sz="2800" dirty="0"/>
              <a:t>Virgen con niño. </a:t>
            </a:r>
            <a:br>
              <a:rPr lang="es-ES" sz="2800" dirty="0"/>
            </a:br>
            <a:r>
              <a:rPr lang="es-ES" sz="2800" dirty="0"/>
              <a:t>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E6E2D2B9-5D71-4EB1-9A73-0BBDD99DA1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187" y="0"/>
            <a:ext cx="4933813" cy="6858000"/>
          </a:xfrm>
          <a:prstGeom prst="rect">
            <a:avLst/>
          </a:prstGeom>
        </p:spPr>
      </p:pic>
    </p:spTree>
    <p:extLst>
      <p:ext uri="{BB962C8B-B14F-4D97-AF65-F5344CB8AC3E}">
        <p14:creationId xmlns:p14="http://schemas.microsoft.com/office/powerpoint/2010/main" val="18390219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620000" cy="6285057"/>
          </a:xfrm>
        </p:spPr>
        <p:txBody>
          <a:bodyPr anchor="t">
            <a:normAutofit/>
          </a:bodyPr>
          <a:lstStyle/>
          <a:p>
            <a:r>
              <a:rPr lang="it-IT" sz="2800" dirty="0"/>
              <a:t>1433 - 1434. Fra Angelico. </a:t>
            </a:r>
            <a:br>
              <a:rPr lang="it-IT" sz="2800" dirty="0"/>
            </a:br>
            <a:r>
              <a:rPr lang="it-IT" sz="2800" dirty="0"/>
              <a:t>Cristo Crucificado. </a:t>
            </a:r>
            <a:br>
              <a:rPr lang="it-IT" sz="2800" dirty="0"/>
            </a:br>
            <a:r>
              <a:rPr lang="it-IT" sz="2800" dirty="0"/>
              <a:t>Chapter House, San Domenico, Fiesole.</a:t>
            </a:r>
            <a:endParaRPr lang="es-ES" sz="2800" dirty="0"/>
          </a:p>
        </p:txBody>
      </p:sp>
      <p:pic>
        <p:nvPicPr>
          <p:cNvPr id="4" name="Imagen 3">
            <a:extLst>
              <a:ext uri="{FF2B5EF4-FFF2-40B4-BE49-F238E27FC236}">
                <a16:creationId xmlns:a16="http://schemas.microsoft.com/office/drawing/2014/main" id="{9B11579C-0C65-4B0E-B0D0-58519A849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1500" y="-1"/>
            <a:ext cx="4000500" cy="6858001"/>
          </a:xfrm>
          <a:prstGeom prst="rect">
            <a:avLst/>
          </a:prstGeom>
        </p:spPr>
      </p:pic>
    </p:spTree>
    <p:extLst>
      <p:ext uri="{BB962C8B-B14F-4D97-AF65-F5344CB8AC3E}">
        <p14:creationId xmlns:p14="http://schemas.microsoft.com/office/powerpoint/2010/main" val="7560291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505284" cy="6285057"/>
          </a:xfrm>
        </p:spPr>
        <p:txBody>
          <a:bodyPr anchor="t">
            <a:normAutofit/>
          </a:bodyPr>
          <a:lstStyle/>
          <a:p>
            <a:r>
              <a:rPr lang="es-ES" sz="2800" dirty="0"/>
              <a:t>1433 - 1435. </a:t>
            </a:r>
            <a:r>
              <a:rPr lang="es-ES" sz="2800" dirty="0" err="1"/>
              <a:t>Fra</a:t>
            </a:r>
            <a:r>
              <a:rPr lang="es-ES" sz="2800" dirty="0"/>
              <a:t> </a:t>
            </a:r>
            <a:r>
              <a:rPr lang="es-ES" sz="2800" dirty="0" err="1"/>
              <a:t>Angelico</a:t>
            </a:r>
            <a:r>
              <a:rPr lang="es-ES" sz="2800" dirty="0"/>
              <a:t>. </a:t>
            </a:r>
            <a:br>
              <a:rPr lang="es-ES" sz="2800" dirty="0"/>
            </a:br>
            <a:r>
              <a:rPr lang="es-ES" sz="2800" dirty="0"/>
              <a:t>La Virgen de la Humildad. </a:t>
            </a:r>
            <a:br>
              <a:rPr lang="es-ES" sz="2800" dirty="0"/>
            </a:br>
            <a:r>
              <a:rPr lang="es-ES" sz="2800" dirty="0"/>
              <a:t>Museo Thyssen-Bornemisza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4298" y="0"/>
            <a:ext cx="3407702" cy="6858000"/>
          </a:xfrm>
          <a:prstGeom prst="rect">
            <a:avLst/>
          </a:prstGeom>
        </p:spPr>
      </p:pic>
    </p:spTree>
    <p:extLst>
      <p:ext uri="{BB962C8B-B14F-4D97-AF65-F5344CB8AC3E}">
        <p14:creationId xmlns:p14="http://schemas.microsoft.com/office/powerpoint/2010/main" val="3132871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78948" cy="6285057"/>
          </a:xfrm>
        </p:spPr>
        <p:txBody>
          <a:bodyPr anchor="t">
            <a:normAutofit/>
          </a:bodyPr>
          <a:lstStyle/>
          <a:p>
            <a:r>
              <a:rPr lang="es-ES" sz="2800" b="1" dirty="0"/>
              <a:t>1434. </a:t>
            </a:r>
            <a:r>
              <a:rPr lang="es-ES" sz="2800" b="1" dirty="0" err="1"/>
              <a:t>Fra</a:t>
            </a:r>
            <a:r>
              <a:rPr lang="es-ES" sz="2800" b="1" dirty="0"/>
              <a:t> </a:t>
            </a:r>
            <a:r>
              <a:rPr lang="es-ES" sz="2800" b="1" dirty="0" err="1"/>
              <a:t>Angelico</a:t>
            </a:r>
            <a:r>
              <a:rPr lang="es-ES" sz="2800" b="1" dirty="0"/>
              <a:t>. </a:t>
            </a:r>
            <a:br>
              <a:rPr lang="es-ES" sz="2800" b="1" dirty="0"/>
            </a:br>
            <a:r>
              <a:rPr lang="es-ES" sz="2800" b="1" dirty="0"/>
              <a:t>La Coronación de la Virgen. </a:t>
            </a:r>
            <a:br>
              <a:rPr lang="es-ES" sz="2800" b="1" dirty="0"/>
            </a:br>
            <a:r>
              <a:rPr lang="es-ES" sz="2800" b="1" dirty="0"/>
              <a:t>Museo del Louvre.</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7092" y="39624"/>
            <a:ext cx="5984908" cy="6858000"/>
          </a:xfrm>
          <a:prstGeom prst="rect">
            <a:avLst/>
          </a:prstGeom>
        </p:spPr>
      </p:pic>
    </p:spTree>
    <p:extLst>
      <p:ext uri="{BB962C8B-B14F-4D97-AF65-F5344CB8AC3E}">
        <p14:creationId xmlns:p14="http://schemas.microsoft.com/office/powerpoint/2010/main" val="36527057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403272" cy="6285057"/>
          </a:xfrm>
        </p:spPr>
        <p:txBody>
          <a:bodyPr anchor="t">
            <a:normAutofit/>
          </a:bodyPr>
          <a:lstStyle/>
          <a:p>
            <a:r>
              <a:rPr lang="es-ES" sz="2800" dirty="0"/>
              <a:t>1434 - 1435. </a:t>
            </a:r>
            <a:r>
              <a:rPr lang="es-ES" sz="2800" dirty="0" err="1"/>
              <a:t>Fra</a:t>
            </a:r>
            <a:r>
              <a:rPr lang="es-ES" sz="2800" dirty="0"/>
              <a:t> </a:t>
            </a:r>
            <a:r>
              <a:rPr lang="es-ES" sz="2800" dirty="0" err="1"/>
              <a:t>Angelico</a:t>
            </a:r>
            <a:r>
              <a:rPr lang="es-ES" sz="2800" dirty="0"/>
              <a:t>. </a:t>
            </a:r>
            <a:br>
              <a:rPr lang="es-ES" sz="2800" dirty="0"/>
            </a:br>
            <a:r>
              <a:rPr lang="es-ES" sz="2800" dirty="0"/>
              <a:t>El nombre de San Juan Bautista.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0"/>
            <a:ext cx="6143785" cy="6858000"/>
          </a:xfrm>
          <a:prstGeom prst="rect">
            <a:avLst/>
          </a:prstGeom>
        </p:spPr>
      </p:pic>
    </p:spTree>
    <p:extLst>
      <p:ext uri="{BB962C8B-B14F-4D97-AF65-F5344CB8AC3E}">
        <p14:creationId xmlns:p14="http://schemas.microsoft.com/office/powerpoint/2010/main" val="13781325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16702" cy="6285057"/>
          </a:xfrm>
        </p:spPr>
        <p:txBody>
          <a:bodyPr anchor="t">
            <a:normAutofit/>
          </a:bodyPr>
          <a:lstStyle/>
          <a:p>
            <a:r>
              <a:rPr lang="es-ES" sz="2800" dirty="0"/>
              <a:t>1434 - 1435. </a:t>
            </a:r>
            <a:r>
              <a:rPr lang="es-ES" sz="2800" dirty="0" err="1"/>
              <a:t>Fra</a:t>
            </a:r>
            <a:r>
              <a:rPr lang="es-ES" sz="2800" dirty="0"/>
              <a:t> </a:t>
            </a:r>
            <a:r>
              <a:rPr lang="es-ES" sz="2800" dirty="0" err="1"/>
              <a:t>Angelico</a:t>
            </a:r>
            <a:r>
              <a:rPr lang="es-ES" sz="2800" dirty="0"/>
              <a:t>. </a:t>
            </a:r>
            <a:br>
              <a:rPr lang="es-ES" sz="2800" dirty="0"/>
            </a:br>
            <a:r>
              <a:rPr lang="es-ES" sz="2800" dirty="0"/>
              <a:t>El apóstol Santiago el Grande liberando al mago Hermógenes. </a:t>
            </a:r>
            <a:br>
              <a:rPr lang="es-ES" sz="2800" dirty="0"/>
            </a:br>
            <a:r>
              <a:rPr lang="es-ES" sz="2800" dirty="0" err="1"/>
              <a:t>Kimbell</a:t>
            </a:r>
            <a:r>
              <a:rPr lang="es-ES" sz="2800" dirty="0"/>
              <a:t> Art Museum, Fort Worth.</a:t>
            </a:r>
          </a:p>
        </p:txBody>
      </p:sp>
      <p:pic>
        <p:nvPicPr>
          <p:cNvPr id="4" name="Imagen 3">
            <a:extLst>
              <a:ext uri="{FF2B5EF4-FFF2-40B4-BE49-F238E27FC236}">
                <a16:creationId xmlns:a16="http://schemas.microsoft.com/office/drawing/2014/main" id="{6B371601-EF93-4B98-9561-160719B8E8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8935" y="0"/>
            <a:ext cx="6063065" cy="6858000"/>
          </a:xfrm>
          <a:prstGeom prst="rect">
            <a:avLst/>
          </a:prstGeom>
        </p:spPr>
      </p:pic>
    </p:spTree>
    <p:extLst>
      <p:ext uri="{BB962C8B-B14F-4D97-AF65-F5344CB8AC3E}">
        <p14:creationId xmlns:p14="http://schemas.microsoft.com/office/powerpoint/2010/main" val="642512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075646" cy="6285057"/>
          </a:xfrm>
        </p:spPr>
        <p:txBody>
          <a:bodyPr anchor="t">
            <a:normAutofit/>
          </a:bodyPr>
          <a:lstStyle/>
          <a:p>
            <a:r>
              <a:rPr lang="es-ES" sz="2800" dirty="0"/>
              <a:t>1434 - 1435. </a:t>
            </a:r>
            <a:r>
              <a:rPr lang="es-ES" sz="2800" dirty="0" err="1"/>
              <a:t>Fra</a:t>
            </a:r>
            <a:r>
              <a:rPr lang="es-ES" sz="2800" dirty="0"/>
              <a:t> </a:t>
            </a:r>
            <a:r>
              <a:rPr lang="es-ES" sz="2800" dirty="0" err="1"/>
              <a:t>Angelico</a:t>
            </a:r>
            <a:r>
              <a:rPr lang="es-ES" sz="2800" dirty="0"/>
              <a:t>. </a:t>
            </a:r>
            <a:br>
              <a:rPr lang="es-ES" sz="2800" dirty="0"/>
            </a:br>
            <a:r>
              <a:rPr lang="es-ES" sz="2800" dirty="0"/>
              <a:t>Encuentro de Santo Domingo y San Francisco. </a:t>
            </a:r>
            <a:br>
              <a:rPr lang="es-ES" sz="2800" dirty="0"/>
            </a:br>
            <a:r>
              <a:rPr lang="es-ES" sz="2800" dirty="0"/>
              <a:t>Fine </a:t>
            </a:r>
            <a:r>
              <a:rPr lang="es-ES" sz="2800" dirty="0" err="1"/>
              <a:t>Arts</a:t>
            </a:r>
            <a:r>
              <a:rPr lang="es-ES" sz="2800" dirty="0"/>
              <a:t> </a:t>
            </a:r>
            <a:r>
              <a:rPr lang="es-ES" sz="2800" dirty="0" err="1"/>
              <a:t>Museums</a:t>
            </a:r>
            <a:r>
              <a:rPr lang="es-ES" sz="2800" dirty="0"/>
              <a:t> of San Francisco.</a:t>
            </a:r>
          </a:p>
        </p:txBody>
      </p:sp>
      <p:pic>
        <p:nvPicPr>
          <p:cNvPr id="4" name="Imagen 3">
            <a:extLst>
              <a:ext uri="{FF2B5EF4-FFF2-40B4-BE49-F238E27FC236}">
                <a16:creationId xmlns:a16="http://schemas.microsoft.com/office/drawing/2014/main" id="{AD678D4F-C1FB-4860-82D6-AD5F6A893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2010" y="0"/>
            <a:ext cx="6769990" cy="6858000"/>
          </a:xfrm>
          <a:prstGeom prst="rect">
            <a:avLst/>
          </a:prstGeom>
        </p:spPr>
      </p:pic>
    </p:spTree>
    <p:extLst>
      <p:ext uri="{BB962C8B-B14F-4D97-AF65-F5344CB8AC3E}">
        <p14:creationId xmlns:p14="http://schemas.microsoft.com/office/powerpoint/2010/main" val="17532291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235527"/>
            <a:ext cx="11457709" cy="629215"/>
          </a:xfrm>
        </p:spPr>
        <p:txBody>
          <a:bodyPr anchor="t">
            <a:normAutofit/>
          </a:bodyPr>
          <a:lstStyle/>
          <a:p>
            <a:pPr algn="ctr"/>
            <a:r>
              <a:rPr lang="es-ES" sz="2800" b="1" dirty="0"/>
              <a:t>1434 - 1435. </a:t>
            </a:r>
            <a:r>
              <a:rPr lang="es-ES" sz="2800" b="1" dirty="0" err="1"/>
              <a:t>Fra</a:t>
            </a:r>
            <a:r>
              <a:rPr lang="es-ES" sz="2800" b="1" dirty="0"/>
              <a:t> </a:t>
            </a:r>
            <a:r>
              <a:rPr lang="es-ES" sz="2800" b="1" dirty="0" err="1"/>
              <a:t>Angelico</a:t>
            </a:r>
            <a:r>
              <a:rPr lang="es-ES" sz="2800" b="1" dirty="0"/>
              <a:t>. Entierro de la virgen. Museum os Art, </a:t>
            </a:r>
            <a:r>
              <a:rPr lang="es-ES" sz="2800" b="1" dirty="0" err="1"/>
              <a:t>Philadelphia</a:t>
            </a:r>
            <a:r>
              <a:rPr lang="es-ES" sz="2800" b="1" dirty="0"/>
              <a:t>.</a:t>
            </a:r>
          </a:p>
        </p:txBody>
      </p:sp>
      <p:pic>
        <p:nvPicPr>
          <p:cNvPr id="4" name="Imagen 3">
            <a:extLst>
              <a:ext uri="{FF2B5EF4-FFF2-40B4-BE49-F238E27FC236}">
                <a16:creationId xmlns:a16="http://schemas.microsoft.com/office/drawing/2014/main" id="{F084DBAD-766F-4ABD-9787-03413FAAB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4742"/>
            <a:ext cx="12192000" cy="5993258"/>
          </a:xfrm>
          <a:prstGeom prst="rect">
            <a:avLst/>
          </a:prstGeom>
        </p:spPr>
      </p:pic>
    </p:spTree>
    <p:extLst>
      <p:ext uri="{BB962C8B-B14F-4D97-AF65-F5344CB8AC3E}">
        <p14:creationId xmlns:p14="http://schemas.microsoft.com/office/powerpoint/2010/main" val="1082255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972946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752109" cy="6285057"/>
          </a:xfrm>
        </p:spPr>
        <p:txBody>
          <a:bodyPr anchor="t">
            <a:normAutofit/>
          </a:bodyPr>
          <a:lstStyle/>
          <a:p>
            <a:r>
              <a:rPr lang="it-IT" sz="2800" dirty="0"/>
              <a:t>1435. Fra Angelico. </a:t>
            </a:r>
            <a:br>
              <a:rPr lang="it-IT" sz="2800" dirty="0"/>
            </a:br>
            <a:r>
              <a:rPr lang="it-IT" sz="2800" dirty="0"/>
              <a:t>Altar Annalena.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7A40B6B6-4742-4D7E-8A06-F87811463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062" y="78653"/>
            <a:ext cx="6793302" cy="6858000"/>
          </a:xfrm>
          <a:prstGeom prst="rect">
            <a:avLst/>
          </a:prstGeom>
        </p:spPr>
      </p:pic>
    </p:spTree>
    <p:extLst>
      <p:ext uri="{BB962C8B-B14F-4D97-AF65-F5344CB8AC3E}">
        <p14:creationId xmlns:p14="http://schemas.microsoft.com/office/powerpoint/2010/main" val="35493020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373091" cy="6285057"/>
          </a:xfrm>
        </p:spPr>
        <p:txBody>
          <a:bodyPr anchor="t">
            <a:normAutofit/>
          </a:bodyPr>
          <a:lstStyle/>
          <a:p>
            <a:r>
              <a:rPr lang="es-ES" sz="2800" dirty="0"/>
              <a:t>1435. </a:t>
            </a:r>
            <a:r>
              <a:rPr lang="es-ES" sz="2800" dirty="0" err="1"/>
              <a:t>Fra</a:t>
            </a:r>
            <a:r>
              <a:rPr lang="es-ES" sz="2800" dirty="0"/>
              <a:t> </a:t>
            </a:r>
            <a:r>
              <a:rPr lang="es-ES" sz="2800" dirty="0" err="1"/>
              <a:t>Angelico</a:t>
            </a:r>
            <a:r>
              <a:rPr lang="es-ES" sz="2800" dirty="0"/>
              <a:t>. </a:t>
            </a:r>
            <a:br>
              <a:rPr lang="es-ES" sz="2800" dirty="0"/>
            </a:br>
            <a:r>
              <a:rPr lang="es-ES" sz="2800" dirty="0"/>
              <a:t>Virgen con niño, Santo Domingo, Santa Catalina. </a:t>
            </a:r>
            <a:br>
              <a:rPr lang="es-ES" sz="2800" dirty="0"/>
            </a:br>
            <a:r>
              <a:rPr lang="es-ES" sz="2800" dirty="0"/>
              <a:t>Pinacoteca Vaticana.</a:t>
            </a:r>
          </a:p>
        </p:txBody>
      </p:sp>
      <p:pic>
        <p:nvPicPr>
          <p:cNvPr id="4" name="Imagen 3">
            <a:extLst>
              <a:ext uri="{FF2B5EF4-FFF2-40B4-BE49-F238E27FC236}">
                <a16:creationId xmlns:a16="http://schemas.microsoft.com/office/drawing/2014/main" id="{605CEDF4-C98C-4329-A5A4-3B8E709F2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451" y="0"/>
            <a:ext cx="5285549" cy="6858000"/>
          </a:xfrm>
          <a:prstGeom prst="rect">
            <a:avLst/>
          </a:prstGeom>
        </p:spPr>
      </p:pic>
    </p:spTree>
    <p:extLst>
      <p:ext uri="{BB962C8B-B14F-4D97-AF65-F5344CB8AC3E}">
        <p14:creationId xmlns:p14="http://schemas.microsoft.com/office/powerpoint/2010/main" val="13956779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954981" cy="6285057"/>
          </a:xfrm>
        </p:spPr>
        <p:txBody>
          <a:bodyPr anchor="t">
            <a:normAutofit/>
          </a:bodyPr>
          <a:lstStyle/>
          <a:p>
            <a:r>
              <a:rPr lang="es-ES" sz="2800" dirty="0"/>
              <a:t>1435. </a:t>
            </a:r>
            <a:r>
              <a:rPr lang="es-ES" sz="2800" dirty="0" err="1"/>
              <a:t>Fra</a:t>
            </a:r>
            <a:r>
              <a:rPr lang="es-ES" sz="2800" dirty="0"/>
              <a:t> </a:t>
            </a:r>
            <a:r>
              <a:rPr lang="es-ES" sz="2800" dirty="0" err="1"/>
              <a:t>Angelico</a:t>
            </a:r>
            <a:r>
              <a:rPr lang="es-ES" sz="2800" dirty="0"/>
              <a:t>. </a:t>
            </a:r>
            <a:br>
              <a:rPr lang="es-ES" sz="2800" dirty="0"/>
            </a:br>
            <a:r>
              <a:rPr lang="es-ES" sz="2800" dirty="0"/>
              <a:t>Virgen con niño. </a:t>
            </a:r>
            <a:br>
              <a:rPr lang="es-ES" sz="2800" dirty="0"/>
            </a:br>
            <a:r>
              <a:rPr lang="es-ES" sz="2800" dirty="0"/>
              <a:t>Convento de San </a:t>
            </a:r>
            <a:r>
              <a:rPr lang="es-ES" sz="2800" dirty="0" err="1"/>
              <a:t>Domenico</a:t>
            </a:r>
            <a:r>
              <a:rPr lang="es-ES" sz="2800" dirty="0"/>
              <a:t>, Fiesole.</a:t>
            </a:r>
          </a:p>
        </p:txBody>
      </p:sp>
      <p:pic>
        <p:nvPicPr>
          <p:cNvPr id="4" name="Imagen 3">
            <a:extLst>
              <a:ext uri="{FF2B5EF4-FFF2-40B4-BE49-F238E27FC236}">
                <a16:creationId xmlns:a16="http://schemas.microsoft.com/office/drawing/2014/main" id="{A54180C3-DB4C-4C7E-9ABA-B26116CB0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3807" y="0"/>
            <a:ext cx="4568193" cy="6858000"/>
          </a:xfrm>
          <a:prstGeom prst="rect">
            <a:avLst/>
          </a:prstGeom>
        </p:spPr>
      </p:pic>
    </p:spTree>
    <p:extLst>
      <p:ext uri="{BB962C8B-B14F-4D97-AF65-F5344CB8AC3E}">
        <p14:creationId xmlns:p14="http://schemas.microsoft.com/office/powerpoint/2010/main" val="25832733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52400" y="365125"/>
            <a:ext cx="2233127" cy="6285057"/>
          </a:xfrm>
        </p:spPr>
        <p:txBody>
          <a:bodyPr anchor="t">
            <a:normAutofit/>
          </a:bodyPr>
          <a:lstStyle/>
          <a:p>
            <a:r>
              <a:rPr lang="es-ES" sz="2800" dirty="0"/>
              <a:t>1436. </a:t>
            </a:r>
            <a:r>
              <a:rPr lang="es-ES" sz="2800" dirty="0" err="1"/>
              <a:t>Fra</a:t>
            </a:r>
            <a:r>
              <a:rPr lang="es-ES" sz="2800" dirty="0"/>
              <a:t> </a:t>
            </a:r>
            <a:r>
              <a:rPr lang="es-ES" sz="2800" dirty="0" err="1"/>
              <a:t>Angelico</a:t>
            </a:r>
            <a:r>
              <a:rPr lang="es-ES" sz="2800" dirty="0"/>
              <a:t>. </a:t>
            </a:r>
            <a:br>
              <a:rPr lang="es-ES" sz="2800" dirty="0"/>
            </a:br>
            <a:r>
              <a:rPr lang="es-ES" sz="2800" dirty="0"/>
              <a:t>San Antonio Abad tentado por un trozo de oro. </a:t>
            </a:r>
            <a:br>
              <a:rPr lang="es-ES" sz="2800" dirty="0"/>
            </a:br>
            <a:r>
              <a:rPr lang="es-ES" sz="2800" dirty="0"/>
              <a:t>Museum of Fine </a:t>
            </a:r>
            <a:r>
              <a:rPr lang="es-ES" sz="2800" dirty="0" err="1"/>
              <a:t>Arts</a:t>
            </a:r>
            <a:r>
              <a:rPr lang="es-ES" sz="2800" dirty="0"/>
              <a:t>, Houston.</a:t>
            </a:r>
          </a:p>
        </p:txBody>
      </p:sp>
      <p:pic>
        <p:nvPicPr>
          <p:cNvPr id="4" name="Imagen 3">
            <a:extLst>
              <a:ext uri="{FF2B5EF4-FFF2-40B4-BE49-F238E27FC236}">
                <a16:creationId xmlns:a16="http://schemas.microsoft.com/office/drawing/2014/main" id="{ECF1365B-2341-4AE7-AE4D-2F08B0C4F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527" y="0"/>
            <a:ext cx="9806473" cy="6858000"/>
          </a:xfrm>
          <a:prstGeom prst="rect">
            <a:avLst/>
          </a:prstGeom>
        </p:spPr>
      </p:pic>
    </p:spTree>
    <p:extLst>
      <p:ext uri="{BB962C8B-B14F-4D97-AF65-F5344CB8AC3E}">
        <p14:creationId xmlns:p14="http://schemas.microsoft.com/office/powerpoint/2010/main" val="2941179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66256" y="365125"/>
            <a:ext cx="2549236" cy="6285057"/>
          </a:xfrm>
        </p:spPr>
        <p:txBody>
          <a:bodyPr anchor="t">
            <a:normAutofit/>
          </a:bodyPr>
          <a:lstStyle/>
          <a:p>
            <a:r>
              <a:rPr lang="es-ES" sz="2800" dirty="0"/>
              <a:t>1436 - 1441.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Lamentación sobre Cristo. </a:t>
            </a:r>
            <a:br>
              <a:rPr lang="es-ES" sz="2800" dirty="0"/>
            </a:br>
            <a:r>
              <a:rPr lang="es-ES" sz="2800" dirty="0"/>
              <a:t>Museo di San Marco, Florencia.</a:t>
            </a:r>
          </a:p>
        </p:txBody>
      </p:sp>
      <p:pic>
        <p:nvPicPr>
          <p:cNvPr id="4" name="Imagen 3">
            <a:extLst>
              <a:ext uri="{FF2B5EF4-FFF2-40B4-BE49-F238E27FC236}">
                <a16:creationId xmlns:a16="http://schemas.microsoft.com/office/drawing/2014/main" id="{F6E2C551-E0A1-4C2D-A3C4-D402F9992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8038" y="365125"/>
            <a:ext cx="9363962" cy="6165273"/>
          </a:xfrm>
          <a:prstGeom prst="rect">
            <a:avLst/>
          </a:prstGeom>
        </p:spPr>
      </p:pic>
    </p:spTree>
    <p:extLst>
      <p:ext uri="{BB962C8B-B14F-4D97-AF65-F5344CB8AC3E}">
        <p14:creationId xmlns:p14="http://schemas.microsoft.com/office/powerpoint/2010/main" val="23898060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5378808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C03321F-0E13-416E-9B44-B627294B2D38}"/>
              </a:ext>
            </a:extLst>
          </p:cNvPr>
          <p:cNvSpPr>
            <a:spLocks noGrp="1"/>
          </p:cNvSpPr>
          <p:nvPr>
            <p:ph type="ctrTitle"/>
          </p:nvPr>
        </p:nvSpPr>
        <p:spPr/>
        <p:txBody>
          <a:bodyPr>
            <a:normAutofit fontScale="90000"/>
          </a:bodyPr>
          <a:lstStyle/>
          <a:p>
            <a:r>
              <a:rPr lang="es-ES" b="1" dirty="0"/>
              <a:t>Frescos en las celdas del piso superior del Convento di San Marco</a:t>
            </a:r>
          </a:p>
        </p:txBody>
      </p:sp>
      <p:sp>
        <p:nvSpPr>
          <p:cNvPr id="6" name="Subtítulo 5">
            <a:extLst>
              <a:ext uri="{FF2B5EF4-FFF2-40B4-BE49-F238E27FC236}">
                <a16:creationId xmlns:a16="http://schemas.microsoft.com/office/drawing/2014/main" id="{509FBEF7-844D-41A0-946C-14606337FC46}"/>
              </a:ext>
            </a:extLst>
          </p:cNvPr>
          <p:cNvSpPr>
            <a:spLocks noGrp="1"/>
          </p:cNvSpPr>
          <p:nvPr>
            <p:ph type="subTitle" idx="1"/>
          </p:nvPr>
        </p:nvSpPr>
        <p:spPr/>
        <p:txBody>
          <a:bodyPr>
            <a:normAutofit/>
          </a:bodyPr>
          <a:lstStyle/>
          <a:p>
            <a:r>
              <a:rPr lang="it-IT" sz="6000" dirty="0"/>
              <a:t>1437 - 1446.</a:t>
            </a:r>
            <a:endParaRPr lang="es-ES" sz="6000" dirty="0"/>
          </a:p>
        </p:txBody>
      </p:sp>
    </p:spTree>
    <p:extLst>
      <p:ext uri="{BB962C8B-B14F-4D97-AF65-F5344CB8AC3E}">
        <p14:creationId xmlns:p14="http://schemas.microsoft.com/office/powerpoint/2010/main" val="31848749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96156D0-8547-4B1D-91E0-1A8E526F04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681" y="0"/>
            <a:ext cx="8496637" cy="6858000"/>
          </a:xfrm>
          <a:prstGeom prst="rect">
            <a:avLst/>
          </a:prstGeom>
        </p:spPr>
      </p:pic>
    </p:spTree>
    <p:extLst>
      <p:ext uri="{BB962C8B-B14F-4D97-AF65-F5344CB8AC3E}">
        <p14:creationId xmlns:p14="http://schemas.microsoft.com/office/powerpoint/2010/main" val="3606727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01 Noli me tangere</a:t>
            </a:r>
          </a:p>
        </p:txBody>
      </p:sp>
      <p:pic>
        <p:nvPicPr>
          <p:cNvPr id="4" name="Imagen 3">
            <a:extLst>
              <a:ext uri="{FF2B5EF4-FFF2-40B4-BE49-F238E27FC236}">
                <a16:creationId xmlns:a16="http://schemas.microsoft.com/office/drawing/2014/main" id="{4AB2576C-6F2A-422E-9E42-20A580ADE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895" y="0"/>
            <a:ext cx="5412105" cy="6858000"/>
          </a:xfrm>
          <a:prstGeom prst="rect">
            <a:avLst/>
          </a:prstGeom>
        </p:spPr>
      </p:pic>
    </p:spTree>
    <p:extLst>
      <p:ext uri="{BB962C8B-B14F-4D97-AF65-F5344CB8AC3E}">
        <p14:creationId xmlns:p14="http://schemas.microsoft.com/office/powerpoint/2010/main" val="7708541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27963" cy="6285057"/>
          </a:xfrm>
        </p:spPr>
        <p:txBody>
          <a:bodyPr anchor="t">
            <a:normAutofit/>
          </a:bodyPr>
          <a:lstStyle/>
          <a:p>
            <a:r>
              <a:rPr lang="es-ES" sz="2800" dirty="0"/>
              <a:t>02 Lamentación sobre Cristo</a:t>
            </a:r>
          </a:p>
        </p:txBody>
      </p:sp>
      <p:pic>
        <p:nvPicPr>
          <p:cNvPr id="4" name="Imagen 3">
            <a:extLst>
              <a:ext uri="{FF2B5EF4-FFF2-40B4-BE49-F238E27FC236}">
                <a16:creationId xmlns:a16="http://schemas.microsoft.com/office/drawing/2014/main" id="{17A8CB8B-F9C8-461C-BA80-5F312102E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8435" y="0"/>
            <a:ext cx="5663565" cy="6858000"/>
          </a:xfrm>
          <a:prstGeom prst="rect">
            <a:avLst/>
          </a:prstGeom>
        </p:spPr>
      </p:pic>
    </p:spTree>
    <p:extLst>
      <p:ext uri="{BB962C8B-B14F-4D97-AF65-F5344CB8AC3E}">
        <p14:creationId xmlns:p14="http://schemas.microsoft.com/office/powerpoint/2010/main" val="92748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03 Anunciación</a:t>
            </a:r>
          </a:p>
        </p:txBody>
      </p:sp>
      <p:pic>
        <p:nvPicPr>
          <p:cNvPr id="4" name="Imagen 3">
            <a:extLst>
              <a:ext uri="{FF2B5EF4-FFF2-40B4-BE49-F238E27FC236}">
                <a16:creationId xmlns:a16="http://schemas.microsoft.com/office/drawing/2014/main" id="{D5B9C784-ECFE-4076-BB25-E04489788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6990" y="0"/>
            <a:ext cx="5795010" cy="6858000"/>
          </a:xfrm>
          <a:prstGeom prst="rect">
            <a:avLst/>
          </a:prstGeom>
        </p:spPr>
      </p:pic>
    </p:spTree>
    <p:extLst>
      <p:ext uri="{BB962C8B-B14F-4D97-AF65-F5344CB8AC3E}">
        <p14:creationId xmlns:p14="http://schemas.microsoft.com/office/powerpoint/2010/main" val="11950956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05 Natividad</a:t>
            </a:r>
          </a:p>
        </p:txBody>
      </p:sp>
      <p:pic>
        <p:nvPicPr>
          <p:cNvPr id="4" name="Imagen 3">
            <a:extLst>
              <a:ext uri="{FF2B5EF4-FFF2-40B4-BE49-F238E27FC236}">
                <a16:creationId xmlns:a16="http://schemas.microsoft.com/office/drawing/2014/main" id="{BC25A2C2-3D9C-4811-9EC1-2B0DA2FDE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5305" y="0"/>
            <a:ext cx="5886695" cy="6858000"/>
          </a:xfrm>
          <a:prstGeom prst="rect">
            <a:avLst/>
          </a:prstGeom>
        </p:spPr>
      </p:pic>
    </p:spTree>
    <p:extLst>
      <p:ext uri="{BB962C8B-B14F-4D97-AF65-F5344CB8AC3E}">
        <p14:creationId xmlns:p14="http://schemas.microsoft.com/office/powerpoint/2010/main" val="747933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06 Transfiguración</a:t>
            </a:r>
          </a:p>
        </p:txBody>
      </p:sp>
      <p:pic>
        <p:nvPicPr>
          <p:cNvPr id="4" name="Imagen 3">
            <a:extLst>
              <a:ext uri="{FF2B5EF4-FFF2-40B4-BE49-F238E27FC236}">
                <a16:creationId xmlns:a16="http://schemas.microsoft.com/office/drawing/2014/main" id="{4C64C278-8FFF-47A2-95B2-E9EB8A7FB9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270" y="0"/>
            <a:ext cx="5840730" cy="6858000"/>
          </a:xfrm>
          <a:prstGeom prst="rect">
            <a:avLst/>
          </a:prstGeom>
        </p:spPr>
      </p:pic>
    </p:spTree>
    <p:extLst>
      <p:ext uri="{BB962C8B-B14F-4D97-AF65-F5344CB8AC3E}">
        <p14:creationId xmlns:p14="http://schemas.microsoft.com/office/powerpoint/2010/main" val="26672778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07 Burla de Cristo</a:t>
            </a:r>
          </a:p>
        </p:txBody>
      </p:sp>
      <p:pic>
        <p:nvPicPr>
          <p:cNvPr id="4" name="Imagen 3">
            <a:extLst>
              <a:ext uri="{FF2B5EF4-FFF2-40B4-BE49-F238E27FC236}">
                <a16:creationId xmlns:a16="http://schemas.microsoft.com/office/drawing/2014/main" id="{5F0C7A0F-B423-483F-9616-5680FCA75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28782651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08 Resurrección</a:t>
            </a:r>
          </a:p>
        </p:txBody>
      </p:sp>
      <p:pic>
        <p:nvPicPr>
          <p:cNvPr id="4" name="Imagen 3">
            <a:extLst>
              <a:ext uri="{FF2B5EF4-FFF2-40B4-BE49-F238E27FC236}">
                <a16:creationId xmlns:a16="http://schemas.microsoft.com/office/drawing/2014/main" id="{84F8EE6F-6C09-402C-B0C4-9891C394B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565" y="0"/>
            <a:ext cx="5766435" cy="6858000"/>
          </a:xfrm>
          <a:prstGeom prst="rect">
            <a:avLst/>
          </a:prstGeom>
        </p:spPr>
      </p:pic>
    </p:spTree>
    <p:extLst>
      <p:ext uri="{BB962C8B-B14F-4D97-AF65-F5344CB8AC3E}">
        <p14:creationId xmlns:p14="http://schemas.microsoft.com/office/powerpoint/2010/main" val="7387658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467111" cy="6285057"/>
          </a:xfrm>
        </p:spPr>
        <p:txBody>
          <a:bodyPr anchor="t">
            <a:normAutofit/>
          </a:bodyPr>
          <a:lstStyle/>
          <a:p>
            <a:r>
              <a:rPr lang="es-ES" sz="2800" dirty="0"/>
              <a:t>09 Coronación de la Virgen</a:t>
            </a:r>
          </a:p>
        </p:txBody>
      </p:sp>
      <p:pic>
        <p:nvPicPr>
          <p:cNvPr id="4" name="Imagen 3">
            <a:extLst>
              <a:ext uri="{FF2B5EF4-FFF2-40B4-BE49-F238E27FC236}">
                <a16:creationId xmlns:a16="http://schemas.microsoft.com/office/drawing/2014/main" id="{1B298EEE-02A6-4E0C-98D3-F7A9B348FA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8526" y="0"/>
            <a:ext cx="5813474" cy="6858000"/>
          </a:xfrm>
          <a:prstGeom prst="rect">
            <a:avLst/>
          </a:prstGeom>
        </p:spPr>
      </p:pic>
    </p:spTree>
    <p:extLst>
      <p:ext uri="{BB962C8B-B14F-4D97-AF65-F5344CB8AC3E}">
        <p14:creationId xmlns:p14="http://schemas.microsoft.com/office/powerpoint/2010/main" val="29283415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719454" cy="6285057"/>
          </a:xfrm>
        </p:spPr>
        <p:txBody>
          <a:bodyPr anchor="t">
            <a:normAutofit/>
          </a:bodyPr>
          <a:lstStyle/>
          <a:p>
            <a:r>
              <a:rPr lang="es-ES" sz="2800" dirty="0"/>
              <a:t>10 Presentación de Jesús en el Templo</a:t>
            </a:r>
          </a:p>
        </p:txBody>
      </p:sp>
      <p:pic>
        <p:nvPicPr>
          <p:cNvPr id="4" name="Imagen 3">
            <a:extLst>
              <a:ext uri="{FF2B5EF4-FFF2-40B4-BE49-F238E27FC236}">
                <a16:creationId xmlns:a16="http://schemas.microsoft.com/office/drawing/2014/main" id="{8BCCC53B-4C83-4D07-9156-232FFDE21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646" y="0"/>
            <a:ext cx="4853354" cy="6858000"/>
          </a:xfrm>
          <a:prstGeom prst="rect">
            <a:avLst/>
          </a:prstGeom>
        </p:spPr>
      </p:pic>
    </p:spTree>
    <p:extLst>
      <p:ext uri="{BB962C8B-B14F-4D97-AF65-F5344CB8AC3E}">
        <p14:creationId xmlns:p14="http://schemas.microsoft.com/office/powerpoint/2010/main" val="19637239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232072" cy="6285057"/>
          </a:xfrm>
        </p:spPr>
        <p:txBody>
          <a:bodyPr anchor="t">
            <a:normAutofit/>
          </a:bodyPr>
          <a:lstStyle/>
          <a:p>
            <a:r>
              <a:rPr lang="es-ES" sz="2800" dirty="0"/>
              <a:t>17 Crucifixión con santo Domingo</a:t>
            </a:r>
          </a:p>
        </p:txBody>
      </p:sp>
      <p:pic>
        <p:nvPicPr>
          <p:cNvPr id="4" name="Imagen 3">
            <a:extLst>
              <a:ext uri="{FF2B5EF4-FFF2-40B4-BE49-F238E27FC236}">
                <a16:creationId xmlns:a16="http://schemas.microsoft.com/office/drawing/2014/main" id="{87E527BE-0CA3-432E-B5A0-397AC4AFC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2011" y="0"/>
            <a:ext cx="4309989" cy="6858000"/>
          </a:xfrm>
          <a:prstGeom prst="rect">
            <a:avLst/>
          </a:prstGeom>
        </p:spPr>
      </p:pic>
    </p:spTree>
    <p:extLst>
      <p:ext uri="{BB962C8B-B14F-4D97-AF65-F5344CB8AC3E}">
        <p14:creationId xmlns:p14="http://schemas.microsoft.com/office/powerpoint/2010/main" val="13307775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495309" cy="6285057"/>
          </a:xfrm>
        </p:spPr>
        <p:txBody>
          <a:bodyPr anchor="t">
            <a:normAutofit/>
          </a:bodyPr>
          <a:lstStyle/>
          <a:p>
            <a:r>
              <a:rPr lang="es-ES" sz="2800" dirty="0"/>
              <a:t>20 Crucifixión con santo Domingo flagelándose</a:t>
            </a:r>
          </a:p>
        </p:txBody>
      </p:sp>
      <p:pic>
        <p:nvPicPr>
          <p:cNvPr id="4" name="Imagen 3">
            <a:extLst>
              <a:ext uri="{FF2B5EF4-FFF2-40B4-BE49-F238E27FC236}">
                <a16:creationId xmlns:a16="http://schemas.microsoft.com/office/drawing/2014/main" id="{97C02BC5-8647-4601-BA81-C27B7C795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636" y="-25978"/>
            <a:ext cx="4156364" cy="6883978"/>
          </a:xfrm>
          <a:prstGeom prst="rect">
            <a:avLst/>
          </a:prstGeom>
        </p:spPr>
      </p:pic>
    </p:spTree>
    <p:extLst>
      <p:ext uri="{BB962C8B-B14F-4D97-AF65-F5344CB8AC3E}">
        <p14:creationId xmlns:p14="http://schemas.microsoft.com/office/powerpoint/2010/main" val="5745367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137563" cy="6285057"/>
          </a:xfrm>
        </p:spPr>
        <p:txBody>
          <a:bodyPr anchor="t">
            <a:normAutofit/>
          </a:bodyPr>
          <a:lstStyle/>
          <a:p>
            <a:r>
              <a:rPr lang="es-ES" sz="2800" dirty="0"/>
              <a:t>25 Crucifixión con Magdalena y Santo Domingo.</a:t>
            </a:r>
          </a:p>
        </p:txBody>
      </p:sp>
      <p:pic>
        <p:nvPicPr>
          <p:cNvPr id="4" name="Imagen 3">
            <a:extLst>
              <a:ext uri="{FF2B5EF4-FFF2-40B4-BE49-F238E27FC236}">
                <a16:creationId xmlns:a16="http://schemas.microsoft.com/office/drawing/2014/main" id="{982D321B-1441-40A1-8CC7-E5FD802A9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855" y="-4232"/>
            <a:ext cx="5347854" cy="6966142"/>
          </a:xfrm>
          <a:prstGeom prst="rect">
            <a:avLst/>
          </a:prstGeom>
        </p:spPr>
      </p:pic>
    </p:spTree>
    <p:extLst>
      <p:ext uri="{BB962C8B-B14F-4D97-AF65-F5344CB8AC3E}">
        <p14:creationId xmlns:p14="http://schemas.microsoft.com/office/powerpoint/2010/main" val="14494430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31 Cristo en Limbo</a:t>
            </a:r>
          </a:p>
        </p:txBody>
      </p:sp>
      <p:pic>
        <p:nvPicPr>
          <p:cNvPr id="4" name="Imagen 3">
            <a:extLst>
              <a:ext uri="{FF2B5EF4-FFF2-40B4-BE49-F238E27FC236}">
                <a16:creationId xmlns:a16="http://schemas.microsoft.com/office/drawing/2014/main" id="{425D4D7E-EFB4-4F00-80DA-76DCEADA0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644" y="0"/>
            <a:ext cx="5753356" cy="6858000"/>
          </a:xfrm>
          <a:prstGeom prst="rect">
            <a:avLst/>
          </a:prstGeom>
        </p:spPr>
      </p:pic>
    </p:spTree>
    <p:extLst>
      <p:ext uri="{BB962C8B-B14F-4D97-AF65-F5344CB8AC3E}">
        <p14:creationId xmlns:p14="http://schemas.microsoft.com/office/powerpoint/2010/main" val="444549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35 Institución de la Eucaristía.</a:t>
            </a:r>
          </a:p>
        </p:txBody>
      </p:sp>
      <p:pic>
        <p:nvPicPr>
          <p:cNvPr id="4" name="Imagen 3">
            <a:extLst>
              <a:ext uri="{FF2B5EF4-FFF2-40B4-BE49-F238E27FC236}">
                <a16:creationId xmlns:a16="http://schemas.microsoft.com/office/drawing/2014/main" id="{BB86383E-D59F-4C2A-8518-DE7F6F697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2944" y="0"/>
            <a:ext cx="8449056" cy="6858000"/>
          </a:xfrm>
          <a:prstGeom prst="rect">
            <a:avLst/>
          </a:prstGeom>
        </p:spPr>
      </p:pic>
    </p:spTree>
    <p:extLst>
      <p:ext uri="{BB962C8B-B14F-4D97-AF65-F5344CB8AC3E}">
        <p14:creationId xmlns:p14="http://schemas.microsoft.com/office/powerpoint/2010/main" val="18842980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151418" cy="6285057"/>
          </a:xfrm>
        </p:spPr>
        <p:txBody>
          <a:bodyPr anchor="t">
            <a:normAutofit/>
          </a:bodyPr>
          <a:lstStyle/>
          <a:p>
            <a:r>
              <a:rPr lang="es-ES" sz="2800" dirty="0"/>
              <a:t>36 Cristo clavado en la cruz.</a:t>
            </a:r>
          </a:p>
        </p:txBody>
      </p:sp>
      <p:pic>
        <p:nvPicPr>
          <p:cNvPr id="4" name="Imagen 3">
            <a:extLst>
              <a:ext uri="{FF2B5EF4-FFF2-40B4-BE49-F238E27FC236}">
                <a16:creationId xmlns:a16="http://schemas.microsoft.com/office/drawing/2014/main" id="{E14154F4-72F5-4429-80F7-023FCC86D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948" y="0"/>
            <a:ext cx="5518052" cy="6858000"/>
          </a:xfrm>
          <a:prstGeom prst="rect">
            <a:avLst/>
          </a:prstGeom>
        </p:spPr>
      </p:pic>
    </p:spTree>
    <p:extLst>
      <p:ext uri="{BB962C8B-B14F-4D97-AF65-F5344CB8AC3E}">
        <p14:creationId xmlns:p14="http://schemas.microsoft.com/office/powerpoint/2010/main" val="8622318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37 Crucifixión.</a:t>
            </a:r>
          </a:p>
        </p:txBody>
      </p:sp>
      <p:pic>
        <p:nvPicPr>
          <p:cNvPr id="4" name="Imagen 3">
            <a:extLst>
              <a:ext uri="{FF2B5EF4-FFF2-40B4-BE49-F238E27FC236}">
                <a16:creationId xmlns:a16="http://schemas.microsoft.com/office/drawing/2014/main" id="{EFCAD021-C040-4844-88B8-07E94FED7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4485330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12872" cy="6285057"/>
          </a:xfrm>
        </p:spPr>
        <p:txBody>
          <a:bodyPr anchor="t">
            <a:normAutofit/>
          </a:bodyPr>
          <a:lstStyle/>
          <a:p>
            <a:r>
              <a:rPr lang="es-ES" sz="2800" dirty="0"/>
              <a:t>38 Crucifixión, San Cosme, San Juan evangelista y San Pedro.</a:t>
            </a:r>
            <a:br>
              <a:rPr lang="es-ES" sz="2800" dirty="0"/>
            </a:br>
            <a:endParaRPr lang="es-ES" sz="2800" dirty="0"/>
          </a:p>
        </p:txBody>
      </p:sp>
      <p:pic>
        <p:nvPicPr>
          <p:cNvPr id="4" name="Imagen 3">
            <a:extLst>
              <a:ext uri="{FF2B5EF4-FFF2-40B4-BE49-F238E27FC236}">
                <a16:creationId xmlns:a16="http://schemas.microsoft.com/office/drawing/2014/main" id="{23C59F43-2C1E-43BB-A865-849DBC62B8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950" y="0"/>
            <a:ext cx="5308050" cy="6858000"/>
          </a:xfrm>
          <a:prstGeom prst="rect">
            <a:avLst/>
          </a:prstGeom>
        </p:spPr>
      </p:pic>
    </p:spTree>
    <p:extLst>
      <p:ext uri="{BB962C8B-B14F-4D97-AF65-F5344CB8AC3E}">
        <p14:creationId xmlns:p14="http://schemas.microsoft.com/office/powerpoint/2010/main" val="18766567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1787236" cy="6285057"/>
          </a:xfrm>
        </p:spPr>
        <p:txBody>
          <a:bodyPr anchor="t">
            <a:normAutofit/>
          </a:bodyPr>
          <a:lstStyle/>
          <a:p>
            <a:r>
              <a:rPr lang="es-ES" sz="2800" dirty="0"/>
              <a:t>39 Adoración de los Magos.</a:t>
            </a:r>
          </a:p>
        </p:txBody>
      </p:sp>
      <p:pic>
        <p:nvPicPr>
          <p:cNvPr id="4" name="Imagen 3">
            <a:extLst>
              <a:ext uri="{FF2B5EF4-FFF2-40B4-BE49-F238E27FC236}">
                <a16:creationId xmlns:a16="http://schemas.microsoft.com/office/drawing/2014/main" id="{3C2A8887-A886-4108-94B4-46335985C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691406"/>
            <a:ext cx="10058400" cy="6166594"/>
          </a:xfrm>
          <a:prstGeom prst="rect">
            <a:avLst/>
          </a:prstGeom>
        </p:spPr>
      </p:pic>
    </p:spTree>
    <p:extLst>
      <p:ext uri="{BB962C8B-B14F-4D97-AF65-F5344CB8AC3E}">
        <p14:creationId xmlns:p14="http://schemas.microsoft.com/office/powerpoint/2010/main" val="21402783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9AF0798-DD58-464D-BD7C-178F64FAFF3C}"/>
              </a:ext>
            </a:extLst>
          </p:cNvPr>
          <p:cNvSpPr>
            <a:spLocks noGrp="1"/>
          </p:cNvSpPr>
          <p:nvPr>
            <p:ph type="ctrTitle"/>
          </p:nvPr>
        </p:nvSpPr>
        <p:spPr/>
        <p:txBody>
          <a:bodyPr>
            <a:normAutofit fontScale="90000"/>
          </a:bodyPr>
          <a:lstStyle/>
          <a:p>
            <a:r>
              <a:rPr lang="es-ES" dirty="0"/>
              <a:t>Frescos en los pasillos y en la Sala Capitular del Convento di San Marco</a:t>
            </a:r>
          </a:p>
        </p:txBody>
      </p:sp>
    </p:spTree>
    <p:extLst>
      <p:ext uri="{BB962C8B-B14F-4D97-AF65-F5344CB8AC3E}">
        <p14:creationId xmlns:p14="http://schemas.microsoft.com/office/powerpoint/2010/main" val="17301816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Anunciación</a:t>
            </a:r>
          </a:p>
        </p:txBody>
      </p:sp>
      <p:pic>
        <p:nvPicPr>
          <p:cNvPr id="4" name="Imagen 3">
            <a:extLst>
              <a:ext uri="{FF2B5EF4-FFF2-40B4-BE49-F238E27FC236}">
                <a16:creationId xmlns:a16="http://schemas.microsoft.com/office/drawing/2014/main" id="{F112D2F3-5C7B-4A35-8D30-82D851CC0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0" y="0"/>
            <a:ext cx="9715500" cy="6858000"/>
          </a:xfrm>
          <a:prstGeom prst="rect">
            <a:avLst/>
          </a:prstGeom>
        </p:spPr>
      </p:pic>
    </p:spTree>
    <p:extLst>
      <p:ext uri="{BB962C8B-B14F-4D97-AF65-F5344CB8AC3E}">
        <p14:creationId xmlns:p14="http://schemas.microsoft.com/office/powerpoint/2010/main" val="7304433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1773380" cy="6285057"/>
          </a:xfrm>
        </p:spPr>
        <p:txBody>
          <a:bodyPr anchor="t">
            <a:normAutofit/>
          </a:bodyPr>
          <a:lstStyle/>
          <a:p>
            <a:r>
              <a:rPr lang="es-ES" sz="2800" dirty="0"/>
              <a:t>Crucifixión y Santos</a:t>
            </a:r>
          </a:p>
        </p:txBody>
      </p:sp>
      <p:pic>
        <p:nvPicPr>
          <p:cNvPr id="4" name="Imagen 3">
            <a:extLst>
              <a:ext uri="{FF2B5EF4-FFF2-40B4-BE49-F238E27FC236}">
                <a16:creationId xmlns:a16="http://schemas.microsoft.com/office/drawing/2014/main" id="{FCBCBC93-3111-4BC1-83CE-5343EA0E5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9744" y="543106"/>
            <a:ext cx="10072255" cy="6314893"/>
          </a:xfrm>
          <a:prstGeom prst="rect">
            <a:avLst/>
          </a:prstGeom>
        </p:spPr>
      </p:pic>
    </p:spTree>
    <p:extLst>
      <p:ext uri="{BB962C8B-B14F-4D97-AF65-F5344CB8AC3E}">
        <p14:creationId xmlns:p14="http://schemas.microsoft.com/office/powerpoint/2010/main" val="24393835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0" y="365125"/>
            <a:ext cx="2346960" cy="6285057"/>
          </a:xfrm>
        </p:spPr>
        <p:txBody>
          <a:bodyPr anchor="t">
            <a:normAutofit/>
          </a:bodyPr>
          <a:lstStyle/>
          <a:p>
            <a:r>
              <a:rPr lang="es-ES" sz="2800" dirty="0"/>
              <a:t>Sacra </a:t>
            </a:r>
            <a:r>
              <a:rPr lang="es-ES" sz="2800" dirty="0" err="1"/>
              <a:t>Conversazione</a:t>
            </a:r>
            <a:endParaRPr lang="es-ES" sz="2800" dirty="0"/>
          </a:p>
        </p:txBody>
      </p:sp>
      <p:pic>
        <p:nvPicPr>
          <p:cNvPr id="4" name="Imagen 3">
            <a:extLst>
              <a:ext uri="{FF2B5EF4-FFF2-40B4-BE49-F238E27FC236}">
                <a16:creationId xmlns:a16="http://schemas.microsoft.com/office/drawing/2014/main" id="{794F11BE-CFEE-49CA-9FFA-98CDF86D93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960" y="0"/>
            <a:ext cx="9845040" cy="6858000"/>
          </a:xfrm>
          <a:prstGeom prst="rect">
            <a:avLst/>
          </a:prstGeom>
        </p:spPr>
      </p:pic>
    </p:spTree>
    <p:extLst>
      <p:ext uri="{BB962C8B-B14F-4D97-AF65-F5344CB8AC3E}">
        <p14:creationId xmlns:p14="http://schemas.microsoft.com/office/powerpoint/2010/main" val="13292529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523018" cy="6285057"/>
          </a:xfrm>
        </p:spPr>
        <p:txBody>
          <a:bodyPr anchor="t">
            <a:normAutofit/>
          </a:bodyPr>
          <a:lstStyle/>
          <a:p>
            <a:r>
              <a:rPr lang="es-ES" sz="2800" dirty="0"/>
              <a:t>Santo Domingo abrazado a la cruz.</a:t>
            </a:r>
          </a:p>
        </p:txBody>
      </p:sp>
      <p:pic>
        <p:nvPicPr>
          <p:cNvPr id="6" name="Imagen 5">
            <a:extLst>
              <a:ext uri="{FF2B5EF4-FFF2-40B4-BE49-F238E27FC236}">
                <a16:creationId xmlns:a16="http://schemas.microsoft.com/office/drawing/2014/main" id="{088C5467-8316-40B7-9CAB-BD341C90B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6095882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925882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Cristo llevando la cruz</a:t>
            </a:r>
          </a:p>
        </p:txBody>
      </p:sp>
      <p:pic>
        <p:nvPicPr>
          <p:cNvPr id="4" name="Imagen 3">
            <a:extLst>
              <a:ext uri="{FF2B5EF4-FFF2-40B4-BE49-F238E27FC236}">
                <a16:creationId xmlns:a16="http://schemas.microsoft.com/office/drawing/2014/main" id="{9FAD2012-356F-4D9D-9D11-AB868A655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81446" cy="6858000"/>
          </a:xfrm>
          <a:prstGeom prst="rect">
            <a:avLst/>
          </a:prstGeom>
        </p:spPr>
      </p:pic>
    </p:spTree>
    <p:extLst>
      <p:ext uri="{BB962C8B-B14F-4D97-AF65-F5344CB8AC3E}">
        <p14:creationId xmlns:p14="http://schemas.microsoft.com/office/powerpoint/2010/main" val="16724523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1437 - 1446. </a:t>
            </a:r>
            <a:r>
              <a:rPr lang="es-ES" sz="2800" dirty="0" err="1"/>
              <a:t>Fra</a:t>
            </a:r>
            <a:r>
              <a:rPr lang="es-ES" sz="2800" dirty="0"/>
              <a:t> </a:t>
            </a:r>
            <a:r>
              <a:rPr lang="es-ES" sz="2800" dirty="0" err="1"/>
              <a:t>Angelico</a:t>
            </a:r>
            <a:r>
              <a:rPr lang="es-ES" sz="2800" dirty="0"/>
              <a:t>. El Bautismo de Cristo.</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035" y="0"/>
            <a:ext cx="5586965" cy="6858000"/>
          </a:xfrm>
          <a:prstGeom prst="rect">
            <a:avLst/>
          </a:prstGeom>
        </p:spPr>
      </p:pic>
    </p:spTree>
    <p:extLst>
      <p:ext uri="{BB962C8B-B14F-4D97-AF65-F5344CB8AC3E}">
        <p14:creationId xmlns:p14="http://schemas.microsoft.com/office/powerpoint/2010/main" val="35727430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1437 - 1446. </a:t>
            </a:r>
            <a:r>
              <a:rPr lang="es-ES" sz="2800" dirty="0" err="1"/>
              <a:t>Fra</a:t>
            </a:r>
            <a:r>
              <a:rPr lang="es-ES" sz="2800" dirty="0"/>
              <a:t> </a:t>
            </a:r>
            <a:r>
              <a:rPr lang="es-ES" sz="2800" dirty="0" err="1"/>
              <a:t>Angelico</a:t>
            </a:r>
            <a:r>
              <a:rPr lang="es-ES" sz="2800" dirty="0"/>
              <a:t>. El prendimiento de Cristo.</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0221" y="0"/>
            <a:ext cx="6731779" cy="6858000"/>
          </a:xfrm>
          <a:prstGeom prst="rect">
            <a:avLst/>
          </a:prstGeom>
        </p:spPr>
      </p:pic>
    </p:spTree>
    <p:extLst>
      <p:ext uri="{BB962C8B-B14F-4D97-AF65-F5344CB8AC3E}">
        <p14:creationId xmlns:p14="http://schemas.microsoft.com/office/powerpoint/2010/main" val="35727430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1437 - 1446. </a:t>
            </a:r>
            <a:r>
              <a:rPr lang="es-ES" sz="2800" dirty="0" err="1"/>
              <a:t>Fra</a:t>
            </a:r>
            <a:r>
              <a:rPr lang="es-ES" sz="2800" dirty="0"/>
              <a:t> </a:t>
            </a:r>
            <a:r>
              <a:rPr lang="es-ES" sz="2800" dirty="0" err="1"/>
              <a:t>Angelico</a:t>
            </a:r>
            <a:r>
              <a:rPr lang="es-ES" sz="2800" dirty="0"/>
              <a:t>. La Deposición.</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4578" y="0"/>
            <a:ext cx="5547422" cy="6858000"/>
          </a:xfrm>
          <a:prstGeom prst="rect">
            <a:avLst/>
          </a:prstGeom>
        </p:spPr>
      </p:pic>
    </p:spTree>
    <p:extLst>
      <p:ext uri="{BB962C8B-B14F-4D97-AF65-F5344CB8AC3E}">
        <p14:creationId xmlns:p14="http://schemas.microsoft.com/office/powerpoint/2010/main" val="35727430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1437 - 1446. Fra Angelico. San Benito de Nursia.</a:t>
            </a:r>
            <a:endParaRPr lang="es-ES" sz="2800"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4923" y="0"/>
            <a:ext cx="5627077" cy="6858000"/>
          </a:xfrm>
          <a:prstGeom prst="rect">
            <a:avLst/>
          </a:prstGeom>
        </p:spPr>
      </p:pic>
    </p:spTree>
    <p:extLst>
      <p:ext uri="{BB962C8B-B14F-4D97-AF65-F5344CB8AC3E}">
        <p14:creationId xmlns:p14="http://schemas.microsoft.com/office/powerpoint/2010/main" val="35727430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245552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1437. Fra Angelico. Políptico. </a:t>
            </a:r>
            <a:br>
              <a:rPr lang="it-IT" sz="2800" dirty="0"/>
            </a:br>
            <a:r>
              <a:rPr lang="it-IT" sz="2800" dirty="0"/>
              <a:t>Viren y santos: </a:t>
            </a:r>
            <a:r>
              <a:rPr lang="es-ES" sz="2800" dirty="0"/>
              <a:t>San Juan Evangelista y San Juan Bautista a la izquierda, San Marcos y María Magdalena a la derecha</a:t>
            </a:r>
            <a:r>
              <a:rPr lang="it-IT" sz="2800" dirty="0"/>
              <a:t>.</a:t>
            </a:r>
            <a:br>
              <a:rPr lang="it-IT" sz="2800" dirty="0"/>
            </a:br>
            <a:r>
              <a:rPr lang="it-IT" sz="2800" dirty="0"/>
              <a:t>Museo Diocesano, Cortona.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8428" y="0"/>
            <a:ext cx="7863572" cy="6858000"/>
          </a:xfrm>
          <a:prstGeom prst="rect">
            <a:avLst/>
          </a:prstGeom>
        </p:spPr>
      </p:pic>
    </p:spTree>
    <p:extLst>
      <p:ext uri="{BB962C8B-B14F-4D97-AF65-F5344CB8AC3E}">
        <p14:creationId xmlns:p14="http://schemas.microsoft.com/office/powerpoint/2010/main" val="26920443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207265"/>
            <a:ext cx="6956644" cy="6442918"/>
          </a:xfrm>
        </p:spPr>
        <p:txBody>
          <a:bodyPr anchor="t">
            <a:noAutofit/>
          </a:bodyPr>
          <a:lstStyle/>
          <a:p>
            <a:r>
              <a:rPr lang="es-ES" sz="1600" dirty="0">
                <a:latin typeface="+mn-lt"/>
              </a:rPr>
              <a:t>El retablo de </a:t>
            </a:r>
            <a:r>
              <a:rPr lang="es-ES" sz="1600" dirty="0" err="1">
                <a:latin typeface="+mn-lt"/>
              </a:rPr>
              <a:t>Cortona</a:t>
            </a:r>
            <a:r>
              <a:rPr lang="es-ES" sz="1600" dirty="0">
                <a:latin typeface="+mn-lt"/>
              </a:rPr>
              <a:t> presenta una división estructural a la que </a:t>
            </a:r>
            <a:r>
              <a:rPr lang="es-ES" sz="1600" dirty="0" err="1">
                <a:latin typeface="+mn-lt"/>
              </a:rPr>
              <a:t>Fra</a:t>
            </a:r>
            <a:r>
              <a:rPr lang="es-ES" sz="1600" dirty="0">
                <a:latin typeface="+mn-lt"/>
              </a:rPr>
              <a:t> </a:t>
            </a:r>
            <a:r>
              <a:rPr lang="es-ES" sz="1600" dirty="0" err="1">
                <a:latin typeface="+mn-lt"/>
              </a:rPr>
              <a:t>Angelico</a:t>
            </a:r>
            <a:r>
              <a:rPr lang="es-ES" sz="1600" dirty="0">
                <a:latin typeface="+mn-lt"/>
              </a:rPr>
              <a:t> no logra dar continuidad, quedando las imágenes independientes entre sí. La tabla central tiene como motivo la Virgen con el Niño. María se presenta encima de una tarima de mármol con decoración clásica de recuadros de diferentes colores. La zona central del pedestal termina en una estructura muy elegante de arco conopial; más atrás, retranqueado y en horizontal, el entarimado continúa. Para cubrir el espacio que queda en primer plano, </a:t>
            </a:r>
            <a:r>
              <a:rPr lang="es-ES" sz="1600" dirty="0" err="1">
                <a:latin typeface="+mn-lt"/>
              </a:rPr>
              <a:t>Fra</a:t>
            </a:r>
            <a:r>
              <a:rPr lang="es-ES" sz="1600" dirty="0">
                <a:latin typeface="+mn-lt"/>
              </a:rPr>
              <a:t> </a:t>
            </a:r>
            <a:r>
              <a:rPr lang="es-ES" sz="1600" dirty="0" err="1">
                <a:latin typeface="+mn-lt"/>
              </a:rPr>
              <a:t>Angelico</a:t>
            </a:r>
            <a:r>
              <a:rPr lang="es-ES" sz="1600" dirty="0">
                <a:latin typeface="+mn-lt"/>
              </a:rPr>
              <a:t> opta por una solución decorativa, importante además en la configuración del efecto de profundidad: coloca en primer término, sobre el suelo, dos jarrones con flores blancas y rojas. Sobre esta brillante solución perspectiva, se presenta María sentada en su trono, cuyo desarrollo adopta un carácter absolutamente arquitectónico: mientras que los brazos del trono están recubiertos por un brocado en oro y negro, el resto de la estructura se continúa mediante columnas en espiral y el remate de un arco con molduras decorativas, que logran dar más prestancia a la figura de la Virgen. Por detrás del trono y a menor escala, algunos ángeles conversan y ofrecen flores a la Madre de Dios, certificando de este modo la consecución de un espacio real. Jesús, cubierto parcialmente por una túnica de matizado color rosa, se sitúa de pie en las rodillas de su madre, en actitud tierna. El Niño va nimbado de oro con el símbolo de la Pasión de la cruz grabado en rojo. En los paneles laterales se sitúan San Juan Evangelista y San Juan Bautista a la izquierda, San Marcos y María Magdalena a la derecha. Los cuatro santos están de pie portando sus elementos iconográficos característicos, pero el espacio creado no sólo es diferente al de la tabla central, sino también distinto para las tablas laterales. Ni la tarima marmórea veteada de la izquierda se corresponde con la de San Marcos y la Magdalena, ni el banco de detrás de los santos está constituido de la misma forma, con lo que se pierde inexplicablemente la tan deseada unificación del escenario. Rematan la estructura de madera unos medallones con el tema de la Anunciación, de carácter muy esbozado, y una Crucifixión muy sumaria en la tabla central, sin apenas elementos espaciales.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9979" y="1475232"/>
            <a:ext cx="4802021" cy="4187952"/>
          </a:xfrm>
          <a:prstGeom prst="rect">
            <a:avLst/>
          </a:prstGeom>
        </p:spPr>
      </p:pic>
    </p:spTree>
    <p:extLst>
      <p:ext uri="{BB962C8B-B14F-4D97-AF65-F5344CB8AC3E}">
        <p14:creationId xmlns:p14="http://schemas.microsoft.com/office/powerpoint/2010/main" val="20577113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1228699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3574888" cy="6285057"/>
          </a:xfrm>
        </p:spPr>
        <p:txBody>
          <a:bodyPr anchor="t">
            <a:normAutofit fontScale="90000"/>
          </a:bodyPr>
          <a:lstStyle/>
          <a:p>
            <a:r>
              <a:rPr lang="es-ES" sz="2400" b="1" dirty="0"/>
              <a:t>1437. </a:t>
            </a:r>
            <a:r>
              <a:rPr lang="es-ES" sz="2400" b="1" dirty="0" err="1"/>
              <a:t>Fra</a:t>
            </a:r>
            <a:r>
              <a:rPr lang="es-ES" sz="2400" b="1" dirty="0"/>
              <a:t> </a:t>
            </a:r>
            <a:r>
              <a:rPr lang="es-ES" sz="2400" b="1" dirty="0" err="1"/>
              <a:t>Angelico</a:t>
            </a:r>
            <a:r>
              <a:rPr lang="es-ES" sz="2400" b="1" dirty="0"/>
              <a:t>. Tríptico de Perugia. Galería Nacional de Umbría.</a:t>
            </a:r>
            <a:br>
              <a:rPr lang="es-ES" sz="2800" dirty="0"/>
            </a:br>
            <a:r>
              <a:rPr lang="es-ES" sz="2000" dirty="0">
                <a:latin typeface="+mn-lt"/>
              </a:rPr>
              <a:t>El monje pintor tomó como modelo el Retablo de </a:t>
            </a:r>
            <a:r>
              <a:rPr lang="es-ES" sz="2000" dirty="0" err="1">
                <a:latin typeface="+mn-lt"/>
              </a:rPr>
              <a:t>Cortona</a:t>
            </a:r>
            <a:r>
              <a:rPr lang="es-ES" sz="2000" dirty="0">
                <a:latin typeface="+mn-lt"/>
              </a:rPr>
              <a:t>, aunque su acabado, tratamientos y espacialidad es de una calidad superior a aquél. En la tabla central se representa la Madona con el Niño, en composición similar a la Virgen de </a:t>
            </a:r>
            <a:r>
              <a:rPr lang="es-ES" sz="2000" dirty="0" err="1">
                <a:latin typeface="+mn-lt"/>
              </a:rPr>
              <a:t>Cortona</a:t>
            </a:r>
            <a:r>
              <a:rPr lang="es-ES" sz="2000" dirty="0">
                <a:latin typeface="+mn-lt"/>
              </a:rPr>
              <a:t>. </a:t>
            </a:r>
            <a:br>
              <a:rPr lang="es-ES" sz="2000" dirty="0">
                <a:latin typeface="+mn-lt"/>
              </a:rPr>
            </a:br>
            <a:r>
              <a:rPr lang="es-ES" sz="2000" dirty="0">
                <a:latin typeface="+mn-lt"/>
              </a:rPr>
              <a:t>Sentada en su trono, sobre un pedestal de mármol blanco, María mira tiernamente a su hijo, que aparece semidesnudo, bendiciendo y sujetando una rosa. </a:t>
            </a:r>
            <a:br>
              <a:rPr lang="es-ES" sz="2000" dirty="0">
                <a:latin typeface="+mn-lt"/>
              </a:rPr>
            </a:br>
            <a:r>
              <a:rPr lang="es-ES" sz="2000" dirty="0">
                <a:latin typeface="+mn-lt"/>
              </a:rPr>
              <a:t>Delante del pedestal y una alfombra ricamente ornamentada, </a:t>
            </a:r>
            <a:r>
              <a:rPr lang="es-ES" sz="2000" dirty="0" err="1">
                <a:latin typeface="+mn-lt"/>
              </a:rPr>
              <a:t>Fra</a:t>
            </a:r>
            <a:r>
              <a:rPr lang="es-ES" sz="2000" dirty="0">
                <a:latin typeface="+mn-lt"/>
              </a:rPr>
              <a:t> </a:t>
            </a:r>
            <a:r>
              <a:rPr lang="es-ES" sz="2000" dirty="0" err="1">
                <a:latin typeface="+mn-lt"/>
              </a:rPr>
              <a:t>Angelico</a:t>
            </a:r>
            <a:r>
              <a:rPr lang="es-ES" sz="2000" dirty="0">
                <a:latin typeface="+mn-lt"/>
              </a:rPr>
              <a:t> coloca tres jarrones llenos de flores rojas, blancas y rosas, en combinación muy acertada. La ilusión espacial queda bien patente.</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1252" y="0"/>
            <a:ext cx="8270748" cy="6858000"/>
          </a:xfrm>
          <a:prstGeom prst="rect">
            <a:avLst/>
          </a:prstGeom>
        </p:spPr>
      </p:pic>
    </p:spTree>
    <p:extLst>
      <p:ext uri="{BB962C8B-B14F-4D97-AF65-F5344CB8AC3E}">
        <p14:creationId xmlns:p14="http://schemas.microsoft.com/office/powerpoint/2010/main" val="28861412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31649" y="182881"/>
            <a:ext cx="3689604" cy="6467302"/>
          </a:xfrm>
        </p:spPr>
        <p:txBody>
          <a:bodyPr anchor="t">
            <a:normAutofit fontScale="90000"/>
          </a:bodyPr>
          <a:lstStyle/>
          <a:p>
            <a:r>
              <a:rPr lang="es-ES" sz="2400" b="1" dirty="0"/>
              <a:t>1437. </a:t>
            </a:r>
            <a:r>
              <a:rPr lang="es-ES" sz="2400" b="1" dirty="0" err="1"/>
              <a:t>Fra</a:t>
            </a:r>
            <a:r>
              <a:rPr lang="es-ES" sz="2400" b="1" dirty="0"/>
              <a:t> </a:t>
            </a:r>
            <a:r>
              <a:rPr lang="es-ES" sz="2400" b="1" dirty="0" err="1"/>
              <a:t>Angelico</a:t>
            </a:r>
            <a:r>
              <a:rPr lang="es-ES" sz="2400" b="1" dirty="0"/>
              <a:t>. Tríptico de Perugia. Galería Nacional de Umbría.</a:t>
            </a:r>
            <a:br>
              <a:rPr lang="es-ES" sz="2800" dirty="0"/>
            </a:br>
            <a:r>
              <a:rPr lang="es-ES" sz="2000" dirty="0"/>
              <a:t>La corpórea Virgen se sitúa sobre un trono de estructura arquitectónica, cuyo remate se configura a modo de arco de triunfo de carácter clásico. Los extremos del dosel quedan cortados por la estructura de madera del retablo, lo que afianza la ilusión real. </a:t>
            </a:r>
            <a:br>
              <a:rPr lang="es-ES" sz="2000" dirty="0"/>
            </a:br>
            <a:r>
              <a:rPr lang="es-ES" sz="2000" dirty="0"/>
              <a:t>Por detrás del respaldo de la Virgen se sitúan ángeles oferentes, con bandejas de flores del color de las vemos en los jarrones del suelo. </a:t>
            </a:r>
            <a:br>
              <a:rPr lang="es-ES" sz="2000" dirty="0"/>
            </a:br>
            <a:r>
              <a:rPr lang="es-ES" sz="2000" dirty="0"/>
              <a:t>Los ángeles aparecen de muy reducidas proporciones comparados con la monumentalidad de la túnica de la Virgen, que define su figura. </a:t>
            </a:r>
            <a:br>
              <a:rPr lang="es-ES" sz="2000" dirty="0"/>
            </a:br>
            <a:r>
              <a:rPr lang="es-ES" sz="2000" dirty="0"/>
              <a:t>En la tabla de la izquierda figura Santo Domingo portando la rama florida y el libro abierto, y San Nicolás con su capa llena de brocados en oro y negro. Absorto en la lectura, la mitra se sitúa en el banco de detrás de los santos.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1252" y="0"/>
            <a:ext cx="8270748" cy="6858000"/>
          </a:xfrm>
          <a:prstGeom prst="rect">
            <a:avLst/>
          </a:prstGeom>
        </p:spPr>
      </p:pic>
    </p:spTree>
    <p:extLst>
      <p:ext uri="{BB962C8B-B14F-4D97-AF65-F5344CB8AC3E}">
        <p14:creationId xmlns:p14="http://schemas.microsoft.com/office/powerpoint/2010/main" val="28861412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3574888" cy="6285057"/>
          </a:xfrm>
        </p:spPr>
        <p:txBody>
          <a:bodyPr anchor="t">
            <a:normAutofit/>
          </a:bodyPr>
          <a:lstStyle/>
          <a:p>
            <a:r>
              <a:rPr lang="es-ES" sz="2400" b="1" dirty="0"/>
              <a:t>1437. </a:t>
            </a:r>
            <a:r>
              <a:rPr lang="es-ES" sz="2400" b="1" dirty="0" err="1"/>
              <a:t>Fra</a:t>
            </a:r>
            <a:r>
              <a:rPr lang="es-ES" sz="2400" b="1" dirty="0"/>
              <a:t> </a:t>
            </a:r>
            <a:r>
              <a:rPr lang="es-ES" sz="2400" b="1" dirty="0" err="1"/>
              <a:t>Angelico</a:t>
            </a:r>
            <a:r>
              <a:rPr lang="es-ES" sz="2400" b="1" dirty="0"/>
              <a:t>. Tríptico de Perugia. Galería Nacional de Umbría.</a:t>
            </a:r>
            <a:br>
              <a:rPr lang="es-ES" sz="2800" dirty="0"/>
            </a:br>
            <a:r>
              <a:rPr lang="es-ES" sz="1800" dirty="0"/>
              <a:t>Las figuras de la derecha, San Juan Bautista y Santa Catalina, también separados por arcos apuntados y decorados con lóbulos en el intradós, se presentan menos acabadas y menos ricas de colorido que las figuras de la izquierda. </a:t>
            </a:r>
            <a:br>
              <a:rPr lang="es-ES" sz="1800" dirty="0"/>
            </a:br>
            <a:r>
              <a:rPr lang="es-ES" sz="1800" dirty="0"/>
              <a:t>Pero el mismo banco que veíamos por detrás de los santos dominicos aparece aquí también. </a:t>
            </a:r>
            <a:br>
              <a:rPr lang="es-ES" sz="1800" dirty="0"/>
            </a:br>
            <a:r>
              <a:rPr lang="es-ES" sz="1800" dirty="0"/>
              <a:t>La sensación espacial también viene definida por la vara del Bautista, cuya parte superior desaparece tras su aureola, y por la rueda de Santa Catalina que, entre los dos santos, también fuga hacia el fondo. </a:t>
            </a:r>
            <a:br>
              <a:rPr lang="es-ES" sz="1000" dirty="0"/>
            </a:br>
            <a:endParaRPr lang="es-ES" sz="10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1252" y="0"/>
            <a:ext cx="8270748" cy="6858000"/>
          </a:xfrm>
          <a:prstGeom prst="rect">
            <a:avLst/>
          </a:prstGeom>
        </p:spPr>
      </p:pic>
    </p:spTree>
    <p:extLst>
      <p:ext uri="{BB962C8B-B14F-4D97-AF65-F5344CB8AC3E}">
        <p14:creationId xmlns:p14="http://schemas.microsoft.com/office/powerpoint/2010/main" val="6164131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3574888" cy="6285057"/>
          </a:xfrm>
        </p:spPr>
        <p:txBody>
          <a:bodyPr anchor="t">
            <a:normAutofit/>
          </a:bodyPr>
          <a:lstStyle/>
          <a:p>
            <a:r>
              <a:rPr lang="es-ES" sz="2400" b="1" dirty="0"/>
              <a:t>1437. </a:t>
            </a:r>
            <a:r>
              <a:rPr lang="es-ES" sz="2400" b="1" dirty="0" err="1"/>
              <a:t>Fra</a:t>
            </a:r>
            <a:r>
              <a:rPr lang="es-ES" sz="2400" b="1" dirty="0"/>
              <a:t> </a:t>
            </a:r>
            <a:r>
              <a:rPr lang="es-ES" sz="2400" b="1" dirty="0" err="1"/>
              <a:t>Angelico</a:t>
            </a:r>
            <a:r>
              <a:rPr lang="es-ES" sz="2400" b="1" dirty="0"/>
              <a:t>. Tríptico de Perugia. Galería Nacional de Umbría.</a:t>
            </a:r>
            <a:br>
              <a:rPr lang="es-ES" sz="2800" dirty="0"/>
            </a:br>
            <a:br>
              <a:rPr lang="es-ES" sz="1000" dirty="0"/>
            </a:br>
            <a:r>
              <a:rPr lang="es-ES" sz="2000" dirty="0"/>
              <a:t>En los medallones del remate del retablo figura una Anunciación de rasgos muy sumarios, cosa típica en </a:t>
            </a:r>
            <a:r>
              <a:rPr lang="es-ES" sz="2000" dirty="0" err="1"/>
              <a:t>Fra</a:t>
            </a:r>
            <a:r>
              <a:rPr lang="es-ES" sz="2000" dirty="0"/>
              <a:t> </a:t>
            </a:r>
            <a:r>
              <a:rPr lang="es-ES" sz="2000" dirty="0" err="1"/>
              <a:t>Angelico</a:t>
            </a:r>
            <a:r>
              <a:rPr lang="es-ES" sz="2000" dirty="0"/>
              <a:t>. </a:t>
            </a:r>
            <a:br>
              <a:rPr lang="es-ES" sz="2000" dirty="0"/>
            </a:br>
            <a:r>
              <a:rPr lang="es-ES" sz="2000" dirty="0"/>
              <a:t>Abajo, en la predela, diferentes episodios de la vida de San Nicolás, donde debemos destacar el esfuerzo del monje pintor por representar matizaciones de luz y espacios bien determinados que ilustren los acontecimientos. </a:t>
            </a:r>
            <a:br>
              <a:rPr lang="es-ES" sz="2000" dirty="0"/>
            </a:br>
            <a:r>
              <a:rPr lang="es-ES" sz="2000" dirty="0"/>
              <a:t>Sin lugar a dudas, el Tríptico de Perugia es una de las obras más importantes de </a:t>
            </a:r>
            <a:r>
              <a:rPr lang="es-ES" sz="2000" dirty="0" err="1"/>
              <a:t>Fra</a:t>
            </a:r>
            <a:r>
              <a:rPr lang="es-ES" sz="2000" dirty="0"/>
              <a:t> </a:t>
            </a:r>
            <a:r>
              <a:rPr lang="es-ES" sz="2000" dirty="0" err="1"/>
              <a:t>Angelico</a:t>
            </a:r>
            <a:r>
              <a:rPr lang="es-ES" sz="2000" dirty="0"/>
              <a:t> y donde con mayor acierto ejemplifica las innovaciones de la pintura del primer Renacimiento.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1252" y="0"/>
            <a:ext cx="8270748" cy="6858000"/>
          </a:xfrm>
          <a:prstGeom prst="rect">
            <a:avLst/>
          </a:prstGeom>
        </p:spPr>
      </p:pic>
    </p:spTree>
    <p:extLst>
      <p:ext uri="{BB962C8B-B14F-4D97-AF65-F5344CB8AC3E}">
        <p14:creationId xmlns:p14="http://schemas.microsoft.com/office/powerpoint/2010/main" val="16147166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406724" cy="644255"/>
          </a:xfrm>
        </p:spPr>
        <p:txBody>
          <a:bodyPr anchor="t">
            <a:normAutofit/>
          </a:bodyPr>
          <a:lstStyle/>
          <a:p>
            <a:pPr algn="ctr"/>
            <a:r>
              <a:rPr lang="es-ES" sz="2800" b="1" dirty="0"/>
              <a:t>1447. </a:t>
            </a:r>
            <a:r>
              <a:rPr lang="es-ES" sz="2800" b="1" dirty="0" err="1"/>
              <a:t>Fra</a:t>
            </a:r>
            <a:r>
              <a:rPr lang="es-ES" sz="2800" b="1" dirty="0"/>
              <a:t> </a:t>
            </a:r>
            <a:r>
              <a:rPr lang="es-ES" sz="2800" b="1" dirty="0" err="1"/>
              <a:t>Angelico</a:t>
            </a:r>
            <a:r>
              <a:rPr lang="es-ES" sz="2800" b="1" dirty="0"/>
              <a:t>. Tríptico de Perugia. Predela. Historia San Nicolás.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632" y="1009380"/>
            <a:ext cx="10472928" cy="5848620"/>
          </a:xfrm>
          <a:prstGeom prst="rect">
            <a:avLst/>
          </a:prstGeom>
        </p:spPr>
      </p:pic>
    </p:spTree>
    <p:extLst>
      <p:ext uri="{BB962C8B-B14F-4D97-AF65-F5344CB8AC3E}">
        <p14:creationId xmlns:p14="http://schemas.microsoft.com/office/powerpoint/2010/main" val="11228699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443300" cy="780923"/>
          </a:xfrm>
        </p:spPr>
        <p:txBody>
          <a:bodyPr anchor="t">
            <a:normAutofit fontScale="90000"/>
          </a:bodyPr>
          <a:lstStyle/>
          <a:p>
            <a:pPr algn="ctr"/>
            <a:r>
              <a:rPr lang="es-ES" sz="2800" b="1" dirty="0"/>
              <a:t>1447. </a:t>
            </a:r>
            <a:r>
              <a:rPr lang="es-ES" sz="2800" b="1" dirty="0" err="1"/>
              <a:t>Fra</a:t>
            </a:r>
            <a:r>
              <a:rPr lang="es-ES" sz="2800" b="1" dirty="0"/>
              <a:t> </a:t>
            </a:r>
            <a:r>
              <a:rPr lang="es-ES" sz="2800" b="1" dirty="0" err="1"/>
              <a:t>Angelico</a:t>
            </a:r>
            <a:r>
              <a:rPr lang="es-ES" sz="2800" b="1" dirty="0"/>
              <a:t>. Tríptico de Perugia. Predela. Historia de San Nicolás.</a:t>
            </a:r>
            <a:br>
              <a:rPr lang="es-ES" sz="2800" b="1" dirty="0"/>
            </a:br>
            <a:r>
              <a:rPr lang="es-ES" sz="2800" b="1" dirty="0"/>
              <a:t>San Nicolás salva a un barco.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280" y="1297373"/>
            <a:ext cx="10594848" cy="5560627"/>
          </a:xfrm>
          <a:prstGeom prst="rect">
            <a:avLst/>
          </a:prstGeom>
        </p:spPr>
      </p:pic>
    </p:spTree>
    <p:extLst>
      <p:ext uri="{BB962C8B-B14F-4D97-AF65-F5344CB8AC3E}">
        <p14:creationId xmlns:p14="http://schemas.microsoft.com/office/powerpoint/2010/main" val="6319865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638372" cy="622636"/>
          </a:xfrm>
        </p:spPr>
        <p:txBody>
          <a:bodyPr anchor="t">
            <a:normAutofit fontScale="90000"/>
          </a:bodyPr>
          <a:lstStyle/>
          <a:p>
            <a:pPr algn="ctr"/>
            <a:r>
              <a:rPr lang="es-ES" sz="2800" b="1" dirty="0"/>
              <a:t>1447. </a:t>
            </a:r>
            <a:r>
              <a:rPr lang="es-ES" sz="2800" b="1" dirty="0" err="1"/>
              <a:t>Fra</a:t>
            </a:r>
            <a:r>
              <a:rPr lang="es-ES" sz="2800" b="1" dirty="0"/>
              <a:t> </a:t>
            </a:r>
            <a:r>
              <a:rPr lang="es-ES" sz="2800" b="1" dirty="0" err="1"/>
              <a:t>Angelico</a:t>
            </a:r>
            <a:r>
              <a:rPr lang="es-ES" sz="2800" b="1" dirty="0"/>
              <a:t>. Tríptico de Perugia. Predela. Historia San Nicolás 3. </a:t>
            </a:r>
            <a:br>
              <a:rPr lang="es-ES" sz="2800" b="1" dirty="0"/>
            </a:br>
            <a:r>
              <a:rPr lang="es-ES" sz="2800" b="1" dirty="0"/>
              <a:t>Liberación de los 3 inocentes y muerte de San Nicolás.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904" y="1197881"/>
            <a:ext cx="10509504" cy="5660119"/>
          </a:xfrm>
          <a:prstGeom prst="rect">
            <a:avLst/>
          </a:prstGeom>
        </p:spPr>
      </p:pic>
    </p:spTree>
    <p:extLst>
      <p:ext uri="{BB962C8B-B14F-4D97-AF65-F5344CB8AC3E}">
        <p14:creationId xmlns:p14="http://schemas.microsoft.com/office/powerpoint/2010/main" val="6319865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6920443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46304" y="365125"/>
            <a:ext cx="4218530"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a:t>
            </a:r>
            <a:br>
              <a:rPr lang="es-ES" sz="2800" dirty="0"/>
            </a:br>
            <a:r>
              <a:rPr lang="es-ES" sz="2800" dirty="0"/>
              <a:t>Retablo de San Marcos.</a:t>
            </a:r>
            <a:br>
              <a:rPr lang="es-ES" sz="2800" dirty="0"/>
            </a:br>
            <a:r>
              <a:rPr lang="es-ES" sz="2800" dirty="0"/>
              <a:t>Reconstrucción hipotética.</a:t>
            </a:r>
            <a:br>
              <a:rPr lang="es-ES" sz="2800" dirty="0"/>
            </a:br>
            <a:r>
              <a:rPr lang="es-ES" sz="2800" dirty="0"/>
              <a:t>Virgen y Santos</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4834" y="0"/>
            <a:ext cx="7827166" cy="6858000"/>
          </a:xfrm>
          <a:prstGeom prst="rect">
            <a:avLst/>
          </a:prstGeom>
        </p:spPr>
      </p:pic>
    </p:spTree>
    <p:extLst>
      <p:ext uri="{BB962C8B-B14F-4D97-AF65-F5344CB8AC3E}">
        <p14:creationId xmlns:p14="http://schemas.microsoft.com/office/powerpoint/2010/main" val="20439966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716114"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curan a </a:t>
            </a:r>
            <a:r>
              <a:rPr lang="es-ES" sz="2800" dirty="0" err="1"/>
              <a:t>Paladia</a:t>
            </a:r>
            <a:r>
              <a:rPr lang="es-ES" sz="2800"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2478" y="0"/>
            <a:ext cx="9100566" cy="6858000"/>
          </a:xfrm>
          <a:prstGeom prst="rect">
            <a:avLst/>
          </a:prstGeom>
        </p:spPr>
      </p:pic>
    </p:spTree>
    <p:extLst>
      <p:ext uri="{BB962C8B-B14F-4D97-AF65-F5344CB8AC3E}">
        <p14:creationId xmlns:p14="http://schemas.microsoft.com/office/powerpoint/2010/main" val="16428911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186545"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Ante </a:t>
            </a:r>
            <a:r>
              <a:rPr lang="es-ES" sz="2800" dirty="0" err="1"/>
              <a:t>Lisius</a:t>
            </a:r>
            <a:r>
              <a:rPr lang="es-ES" sz="2800"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520" y="0"/>
            <a:ext cx="8412480" cy="6858000"/>
          </a:xfrm>
          <a:prstGeom prst="rect">
            <a:avLst/>
          </a:prstGeom>
        </p:spPr>
      </p:pic>
    </p:spTree>
    <p:extLst>
      <p:ext uri="{BB962C8B-B14F-4D97-AF65-F5344CB8AC3E}">
        <p14:creationId xmlns:p14="http://schemas.microsoft.com/office/powerpoint/2010/main" val="27230304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563091"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Salvamento de San Cosme y San Damián.</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9692" y="0"/>
            <a:ext cx="8792308" cy="6858000"/>
          </a:xfrm>
          <a:prstGeom prst="rect">
            <a:avLst/>
          </a:prstGeom>
        </p:spPr>
      </p:pic>
    </p:spTree>
    <p:extLst>
      <p:ext uri="{BB962C8B-B14F-4D97-AF65-F5344CB8AC3E}">
        <p14:creationId xmlns:p14="http://schemas.microsoft.com/office/powerpoint/2010/main" val="27230304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604654"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Martirio.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9480" y="0"/>
            <a:ext cx="8732520" cy="6858000"/>
          </a:xfrm>
          <a:prstGeom prst="rect">
            <a:avLst/>
          </a:prstGeom>
        </p:spPr>
      </p:pic>
    </p:spTree>
    <p:extLst>
      <p:ext uri="{BB962C8B-B14F-4D97-AF65-F5344CB8AC3E}">
        <p14:creationId xmlns:p14="http://schemas.microsoft.com/office/powerpoint/2010/main" val="27230304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826327"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Enterramiento.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4720" y="0"/>
            <a:ext cx="8717280" cy="6858000"/>
          </a:xfrm>
          <a:prstGeom prst="rect">
            <a:avLst/>
          </a:prstGeom>
        </p:spPr>
      </p:pic>
    </p:spTree>
    <p:extLst>
      <p:ext uri="{BB962C8B-B14F-4D97-AF65-F5344CB8AC3E}">
        <p14:creationId xmlns:p14="http://schemas.microsoft.com/office/powerpoint/2010/main" val="27230304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812472"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crucificados y apedreados.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786" y="0"/>
            <a:ext cx="8747214" cy="6858000"/>
          </a:xfrm>
          <a:prstGeom prst="rect">
            <a:avLst/>
          </a:prstGeom>
        </p:spPr>
      </p:pic>
    </p:spTree>
    <p:extLst>
      <p:ext uri="{BB962C8B-B14F-4D97-AF65-F5344CB8AC3E}">
        <p14:creationId xmlns:p14="http://schemas.microsoft.com/office/powerpoint/2010/main" val="16428911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743200"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decapitados.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7120" y="0"/>
            <a:ext cx="8564880" cy="6858000"/>
          </a:xfrm>
          <a:prstGeom prst="rect">
            <a:avLst/>
          </a:prstGeom>
        </p:spPr>
      </p:pic>
    </p:spTree>
    <p:extLst>
      <p:ext uri="{BB962C8B-B14F-4D97-AF65-F5344CB8AC3E}">
        <p14:creationId xmlns:p14="http://schemas.microsoft.com/office/powerpoint/2010/main" val="16428911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826327"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enterrados.</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1380" y="0"/>
            <a:ext cx="8770620" cy="6858000"/>
          </a:xfrm>
          <a:prstGeom prst="rect">
            <a:avLst/>
          </a:prstGeom>
        </p:spPr>
      </p:pic>
    </p:spTree>
    <p:extLst>
      <p:ext uri="{BB962C8B-B14F-4D97-AF65-F5344CB8AC3E}">
        <p14:creationId xmlns:p14="http://schemas.microsoft.com/office/powerpoint/2010/main" val="16428911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119745" cy="6285057"/>
          </a:xfrm>
        </p:spPr>
        <p:txBody>
          <a:bodyPr anchor="t">
            <a:normAutofit/>
          </a:bodyPr>
          <a:lstStyle/>
          <a:p>
            <a:r>
              <a:rPr lang="es-ES" sz="2800" dirty="0"/>
              <a:t>1440. </a:t>
            </a:r>
            <a:r>
              <a:rPr lang="es-ES" sz="2800" dirty="0" err="1"/>
              <a:t>Fra</a:t>
            </a:r>
            <a:r>
              <a:rPr lang="es-ES" sz="2800" dirty="0"/>
              <a:t> </a:t>
            </a:r>
            <a:r>
              <a:rPr lang="es-ES" sz="2800" dirty="0" err="1"/>
              <a:t>Angelico</a:t>
            </a:r>
            <a:r>
              <a:rPr lang="es-ES" sz="2800" dirty="0"/>
              <a:t>. Retablo de San Marcos. San Cosme y San Damián curan a Justiniano.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2240" y="0"/>
            <a:ext cx="9509760" cy="6858000"/>
          </a:xfrm>
          <a:prstGeom prst="rect">
            <a:avLst/>
          </a:prstGeom>
        </p:spPr>
      </p:pic>
    </p:spTree>
    <p:extLst>
      <p:ext uri="{BB962C8B-B14F-4D97-AF65-F5344CB8AC3E}">
        <p14:creationId xmlns:p14="http://schemas.microsoft.com/office/powerpoint/2010/main" val="16428911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353528" y="365125"/>
            <a:ext cx="7552472" cy="6285057"/>
          </a:xfrm>
        </p:spPr>
        <p:txBody>
          <a:bodyPr anchor="t">
            <a:normAutofit/>
          </a:bodyPr>
          <a:lstStyle/>
          <a:p>
            <a:pPr algn="ctr"/>
            <a:r>
              <a:rPr lang="es-ES" sz="2800" dirty="0"/>
              <a:t>1440. </a:t>
            </a:r>
            <a:r>
              <a:rPr lang="es-ES" sz="2800" dirty="0" err="1"/>
              <a:t>Fra</a:t>
            </a:r>
            <a:r>
              <a:rPr lang="es-ES" sz="2800" dirty="0"/>
              <a:t> </a:t>
            </a:r>
            <a:r>
              <a:rPr lang="es-ES" sz="2800" dirty="0" err="1"/>
              <a:t>Angelico</a:t>
            </a:r>
            <a:r>
              <a:rPr lang="es-ES" sz="2800" dirty="0"/>
              <a:t>. Retablo de San Marcos. </a:t>
            </a:r>
            <a:br>
              <a:rPr lang="es-ES" sz="2800" dirty="0"/>
            </a:br>
            <a:br>
              <a:rPr lang="es-ES" sz="2800" dirty="0"/>
            </a:br>
            <a:r>
              <a:rPr lang="es-ES" sz="2800" dirty="0"/>
              <a:t>San Pedro </a:t>
            </a:r>
            <a:r>
              <a:rPr lang="es-ES" sz="2800" dirty="0" err="1"/>
              <a:t>Martir</a:t>
            </a:r>
            <a:br>
              <a:rPr lang="es-ES" sz="2800" dirty="0"/>
            </a:br>
            <a:br>
              <a:rPr lang="es-ES" sz="2800" dirty="0"/>
            </a:br>
            <a:br>
              <a:rPr lang="es-ES" sz="2800" dirty="0"/>
            </a:br>
            <a:br>
              <a:rPr lang="es-ES" sz="2800" dirty="0"/>
            </a:br>
            <a:r>
              <a:rPr lang="es-ES" sz="2800" dirty="0"/>
              <a:t>San Bernardo.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0" y="19538"/>
            <a:ext cx="2286000" cy="6838462"/>
          </a:xfrm>
          <a:prstGeom prst="rect">
            <a:avLst/>
          </a:prstGeom>
        </p:spPr>
      </p:pic>
      <p:pic>
        <p:nvPicPr>
          <p:cNvPr id="4" name="2 Imagen">
            <a:extLst>
              <a:ext uri="{FF2B5EF4-FFF2-40B4-BE49-F238E27FC236}">
                <a16:creationId xmlns:a16="http://schemas.microsoft.com/office/drawing/2014/main" id="{6C50E5B6-1691-476E-824D-442DD52011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2353527" cy="6878783"/>
          </a:xfrm>
          <a:prstGeom prst="rect">
            <a:avLst/>
          </a:prstGeom>
        </p:spPr>
      </p:pic>
    </p:spTree>
    <p:extLst>
      <p:ext uri="{BB962C8B-B14F-4D97-AF65-F5344CB8AC3E}">
        <p14:creationId xmlns:p14="http://schemas.microsoft.com/office/powerpoint/2010/main" val="19998677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327566" y="365125"/>
            <a:ext cx="7536870" cy="6285057"/>
          </a:xfrm>
        </p:spPr>
        <p:txBody>
          <a:bodyPr anchor="t">
            <a:normAutofit/>
          </a:bodyPr>
          <a:lstStyle/>
          <a:p>
            <a:pPr algn="ctr"/>
            <a:r>
              <a:rPr lang="es-ES" sz="2800" dirty="0"/>
              <a:t>1440. </a:t>
            </a:r>
            <a:r>
              <a:rPr lang="es-ES" sz="2800" dirty="0" err="1"/>
              <a:t>Fra</a:t>
            </a:r>
            <a:r>
              <a:rPr lang="es-ES" sz="2800" dirty="0"/>
              <a:t> </a:t>
            </a:r>
            <a:r>
              <a:rPr lang="es-ES" sz="2800" dirty="0" err="1"/>
              <a:t>Angelico</a:t>
            </a:r>
            <a:r>
              <a:rPr lang="es-ES" sz="2800" dirty="0"/>
              <a:t>. Retablo de San Marcos. </a:t>
            </a:r>
            <a:br>
              <a:rPr lang="es-ES" sz="2800" dirty="0"/>
            </a:br>
            <a:br>
              <a:rPr lang="es-ES" sz="2800" dirty="0"/>
            </a:br>
            <a:br>
              <a:rPr lang="es-ES" sz="2800" dirty="0"/>
            </a:br>
            <a:r>
              <a:rPr lang="es-ES" sz="2800" dirty="0"/>
              <a:t>San Jerónimo</a:t>
            </a:r>
            <a:br>
              <a:rPr lang="es-ES" sz="2800" dirty="0"/>
            </a:br>
            <a:br>
              <a:rPr lang="es-ES" sz="2800" dirty="0"/>
            </a:br>
            <a:br>
              <a:rPr lang="es-ES" sz="2800" dirty="0"/>
            </a:br>
            <a:br>
              <a:rPr lang="es-ES" sz="2800" dirty="0"/>
            </a:br>
            <a:br>
              <a:rPr lang="es-ES" sz="2800" dirty="0"/>
            </a:br>
            <a:br>
              <a:rPr lang="es-ES" sz="2800" dirty="0"/>
            </a:br>
            <a:r>
              <a:rPr lang="es-ES" sz="2800" dirty="0"/>
              <a:t>San Romualdo.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4436" y="12224"/>
            <a:ext cx="2327564" cy="6845776"/>
          </a:xfrm>
          <a:prstGeom prst="rect">
            <a:avLst/>
          </a:prstGeom>
        </p:spPr>
      </p:pic>
      <p:pic>
        <p:nvPicPr>
          <p:cNvPr id="4" name="2 Imagen">
            <a:extLst>
              <a:ext uri="{FF2B5EF4-FFF2-40B4-BE49-F238E27FC236}">
                <a16:creationId xmlns:a16="http://schemas.microsoft.com/office/drawing/2014/main" id="{A98B16F2-D555-43FA-9270-7C5933F3B6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5" y="9810"/>
            <a:ext cx="2313710" cy="6848190"/>
          </a:xfrm>
          <a:prstGeom prst="rect">
            <a:avLst/>
          </a:prstGeom>
        </p:spPr>
      </p:pic>
    </p:spTree>
    <p:extLst>
      <p:ext uri="{BB962C8B-B14F-4D97-AF65-F5344CB8AC3E}">
        <p14:creationId xmlns:p14="http://schemas.microsoft.com/office/powerpoint/2010/main" val="19998677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2479964" y="365125"/>
            <a:ext cx="6899563" cy="6285057"/>
          </a:xfrm>
        </p:spPr>
        <p:txBody>
          <a:bodyPr anchor="t">
            <a:normAutofit/>
          </a:bodyPr>
          <a:lstStyle/>
          <a:p>
            <a:pPr algn="ctr"/>
            <a:r>
              <a:rPr lang="es-ES" sz="2800" dirty="0"/>
              <a:t>1440. </a:t>
            </a:r>
            <a:r>
              <a:rPr lang="es-ES" sz="2800" dirty="0" err="1"/>
              <a:t>Fra</a:t>
            </a:r>
            <a:r>
              <a:rPr lang="es-ES" sz="2800" dirty="0"/>
              <a:t> </a:t>
            </a:r>
            <a:r>
              <a:rPr lang="es-ES" sz="2800" dirty="0" err="1"/>
              <a:t>Angelico</a:t>
            </a:r>
            <a:r>
              <a:rPr lang="es-ES" sz="2800" dirty="0"/>
              <a:t>. Retablo de San Marcos.</a:t>
            </a:r>
            <a:br>
              <a:rPr lang="es-ES" sz="2800" dirty="0"/>
            </a:br>
            <a:br>
              <a:rPr lang="es-ES" sz="2800" dirty="0"/>
            </a:br>
            <a:r>
              <a:rPr lang="es-ES" sz="2800" dirty="0"/>
              <a:t>San Roque.</a:t>
            </a:r>
            <a:br>
              <a:rPr lang="es-ES" sz="2800" dirty="0"/>
            </a:br>
            <a:br>
              <a:rPr lang="es-ES" sz="2800" dirty="0"/>
            </a:br>
            <a:br>
              <a:rPr lang="es-ES" sz="2800" dirty="0"/>
            </a:br>
            <a:br>
              <a:rPr lang="es-ES" sz="2800" dirty="0"/>
            </a:br>
            <a:r>
              <a:rPr lang="es-ES" sz="2800" dirty="0"/>
              <a:t>Santo Tomás de Aquino.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662"/>
            <a:ext cx="2327564" cy="6874662"/>
          </a:xfrm>
          <a:prstGeom prst="rect">
            <a:avLst/>
          </a:prstGeom>
        </p:spPr>
      </p:pic>
      <p:pic>
        <p:nvPicPr>
          <p:cNvPr id="4" name="2 Imagen">
            <a:extLst>
              <a:ext uri="{FF2B5EF4-FFF2-40B4-BE49-F238E27FC236}">
                <a16:creationId xmlns:a16="http://schemas.microsoft.com/office/drawing/2014/main" id="{EECE1475-63A8-4B2F-97BF-D8C204B1F0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2873" y="-23282"/>
            <a:ext cx="2369127" cy="6881282"/>
          </a:xfrm>
          <a:prstGeom prst="rect">
            <a:avLst/>
          </a:prstGeom>
        </p:spPr>
      </p:pic>
    </p:spTree>
    <p:extLst>
      <p:ext uri="{BB962C8B-B14F-4D97-AF65-F5344CB8AC3E}">
        <p14:creationId xmlns:p14="http://schemas.microsoft.com/office/powerpoint/2010/main" val="19998677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9998677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52400" y="365125"/>
            <a:ext cx="3172691" cy="6285057"/>
          </a:xfrm>
        </p:spPr>
        <p:txBody>
          <a:bodyPr anchor="t">
            <a:normAutofit/>
          </a:bodyPr>
          <a:lstStyle/>
          <a:p>
            <a:r>
              <a:rPr lang="es-ES" sz="2800" dirty="0"/>
              <a:t>1440s.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Natividad y Oración en el Huerto. </a:t>
            </a:r>
            <a:br>
              <a:rPr lang="es-ES" sz="2800" dirty="0"/>
            </a:br>
            <a:r>
              <a:rPr lang="es-ES" sz="2800" dirty="0"/>
              <a:t>Pinacoteca </a:t>
            </a:r>
            <a:r>
              <a:rPr lang="es-ES" sz="2800" dirty="0" err="1"/>
              <a:t>Civica</a:t>
            </a:r>
            <a:r>
              <a:rPr lang="es-ES" sz="2800" dirty="0"/>
              <a:t>, </a:t>
            </a:r>
            <a:r>
              <a:rPr lang="es-ES" sz="2800" dirty="0" err="1"/>
              <a:t>Forli</a:t>
            </a:r>
            <a:r>
              <a:rPr lang="es-ES" sz="2800" dirty="0"/>
              <a:t>.</a:t>
            </a:r>
          </a:p>
        </p:txBody>
      </p:sp>
      <p:pic>
        <p:nvPicPr>
          <p:cNvPr id="4" name="Imagen 3">
            <a:extLst>
              <a:ext uri="{FF2B5EF4-FFF2-40B4-BE49-F238E27FC236}">
                <a16:creationId xmlns:a16="http://schemas.microsoft.com/office/drawing/2014/main" id="{3F67B2B9-09E6-4651-8685-0E14AA195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551" y="0"/>
            <a:ext cx="8747449" cy="6858000"/>
          </a:xfrm>
          <a:prstGeom prst="rect">
            <a:avLst/>
          </a:prstGeom>
        </p:spPr>
      </p:pic>
    </p:spTree>
    <p:extLst>
      <p:ext uri="{BB962C8B-B14F-4D97-AF65-F5344CB8AC3E}">
        <p14:creationId xmlns:p14="http://schemas.microsoft.com/office/powerpoint/2010/main" val="15229502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540836" cy="1366693"/>
          </a:xfrm>
        </p:spPr>
        <p:txBody>
          <a:bodyPr anchor="t">
            <a:normAutofit/>
          </a:bodyPr>
          <a:lstStyle/>
          <a:p>
            <a:pPr algn="ctr"/>
            <a:r>
              <a:rPr lang="es-ES" sz="2800" b="1" dirty="0"/>
              <a:t>1440s. </a:t>
            </a:r>
            <a:r>
              <a:rPr lang="es-ES" sz="2800" b="1" dirty="0" err="1"/>
              <a:t>Fra</a:t>
            </a:r>
            <a:r>
              <a:rPr lang="es-ES" sz="2800" b="1" dirty="0"/>
              <a:t> </a:t>
            </a:r>
            <a:r>
              <a:rPr lang="es-ES" sz="2800" b="1" dirty="0" err="1"/>
              <a:t>Angelico</a:t>
            </a:r>
            <a:r>
              <a:rPr lang="es-ES" sz="2800" b="1" dirty="0"/>
              <a:t>. Lamentación sobre San Francisco.</a:t>
            </a:r>
            <a:br>
              <a:rPr lang="es-ES" sz="2800" b="1" dirty="0"/>
            </a:br>
            <a:r>
              <a:rPr lang="es-ES" sz="2800" b="1" dirty="0"/>
              <a:t>Staatliche </a:t>
            </a:r>
            <a:r>
              <a:rPr lang="es-ES" sz="2800" b="1" dirty="0" err="1"/>
              <a:t>Museen</a:t>
            </a:r>
            <a:r>
              <a:rPr lang="es-ES" sz="2800" b="1" dirty="0"/>
              <a:t>, Berlín.</a:t>
            </a:r>
          </a:p>
        </p:txBody>
      </p:sp>
      <p:pic>
        <p:nvPicPr>
          <p:cNvPr id="4" name="Imagen 3">
            <a:extLst>
              <a:ext uri="{FF2B5EF4-FFF2-40B4-BE49-F238E27FC236}">
                <a16:creationId xmlns:a16="http://schemas.microsoft.com/office/drawing/2014/main" id="{5C0005F5-E67C-49EA-8A05-DA7659D64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7345"/>
            <a:ext cx="12191704" cy="4890655"/>
          </a:xfrm>
          <a:prstGeom prst="rect">
            <a:avLst/>
          </a:prstGeom>
        </p:spPr>
      </p:pic>
    </p:spTree>
    <p:extLst>
      <p:ext uri="{BB962C8B-B14F-4D97-AF65-F5344CB8AC3E}">
        <p14:creationId xmlns:p14="http://schemas.microsoft.com/office/powerpoint/2010/main" val="30502247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394363" cy="6285057"/>
          </a:xfrm>
        </p:spPr>
        <p:txBody>
          <a:bodyPr anchor="t">
            <a:normAutofit/>
          </a:bodyPr>
          <a:lstStyle/>
          <a:p>
            <a:r>
              <a:rPr lang="es-ES" sz="2800" dirty="0"/>
              <a:t>1440.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Estigmatización de San Francisco. Pinacoteca Vaticana.</a:t>
            </a:r>
          </a:p>
        </p:txBody>
      </p:sp>
      <p:pic>
        <p:nvPicPr>
          <p:cNvPr id="4" name="Imagen 3">
            <a:extLst>
              <a:ext uri="{FF2B5EF4-FFF2-40B4-BE49-F238E27FC236}">
                <a16:creationId xmlns:a16="http://schemas.microsoft.com/office/drawing/2014/main" id="{58B8DD9B-87C8-468C-86FB-6D65EEB9C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1440" y="0"/>
            <a:ext cx="8290560" cy="6858000"/>
          </a:xfrm>
          <a:prstGeom prst="rect">
            <a:avLst/>
          </a:prstGeom>
        </p:spPr>
      </p:pic>
    </p:spTree>
    <p:extLst>
      <p:ext uri="{BB962C8B-B14F-4D97-AF65-F5344CB8AC3E}">
        <p14:creationId xmlns:p14="http://schemas.microsoft.com/office/powerpoint/2010/main" val="7284881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662364" cy="6285057"/>
          </a:xfrm>
        </p:spPr>
        <p:txBody>
          <a:bodyPr anchor="t">
            <a:normAutofit fontScale="90000"/>
          </a:bodyPr>
          <a:lstStyle/>
          <a:p>
            <a:r>
              <a:rPr lang="es-ES" sz="2800" b="1" dirty="0"/>
              <a:t>1440. </a:t>
            </a:r>
            <a:r>
              <a:rPr lang="es-ES" sz="2800" b="1" dirty="0" err="1"/>
              <a:t>Fra</a:t>
            </a:r>
            <a:r>
              <a:rPr lang="es-ES" sz="2800" b="1" dirty="0"/>
              <a:t> </a:t>
            </a:r>
            <a:r>
              <a:rPr lang="es-ES" sz="2800" b="1" dirty="0" err="1"/>
              <a:t>Angelico</a:t>
            </a:r>
            <a:r>
              <a:rPr lang="es-ES" sz="2800" b="1" dirty="0"/>
              <a:t>. Descendimiento. Museo de San Marco.</a:t>
            </a:r>
            <a:br>
              <a:rPr lang="es-ES" sz="2800" b="1" dirty="0"/>
            </a:br>
            <a:br>
              <a:rPr lang="es-ES" sz="2800" dirty="0"/>
            </a:br>
            <a:r>
              <a:rPr lang="es-ES" sz="2700" dirty="0">
                <a:latin typeface="+mn-lt"/>
              </a:rPr>
              <a:t>Que no siente lo trágico lo prueba el que al representar el Descendimiento, que es una de sus obras principales, lo hace sin gritos ni estridencias. No es el dolor, sino los gestos de la veneración de los santos varones al tomar las piernas del Salvador, o los clavos que horadaron sus manos y pies, lo que le importa subrayar. El cortejo de su Descendimiento con el de su contemporáneo Van der </a:t>
            </a:r>
            <a:r>
              <a:rPr lang="es-ES" sz="2700" dirty="0" err="1">
                <a:latin typeface="+mn-lt"/>
              </a:rPr>
              <a:t>Weyden</a:t>
            </a:r>
            <a:r>
              <a:rPr lang="es-ES" sz="2700" dirty="0">
                <a:latin typeface="+mn-lt"/>
              </a:rPr>
              <a:t> pone bien de manifiesto toda la intensidad de su lirismo.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8337" y="0"/>
            <a:ext cx="6893663" cy="6861412"/>
          </a:xfrm>
          <a:prstGeom prst="rect">
            <a:avLst/>
          </a:prstGeom>
        </p:spPr>
      </p:pic>
    </p:spTree>
    <p:extLst>
      <p:ext uri="{BB962C8B-B14F-4D97-AF65-F5344CB8AC3E}">
        <p14:creationId xmlns:p14="http://schemas.microsoft.com/office/powerpoint/2010/main" val="20439966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592291" cy="6285057"/>
          </a:xfrm>
        </p:spPr>
        <p:txBody>
          <a:bodyPr anchor="t">
            <a:normAutofit/>
          </a:bodyPr>
          <a:lstStyle/>
          <a:p>
            <a:r>
              <a:rPr lang="es-ES" sz="2800" dirty="0"/>
              <a:t>1440 - 1445. </a:t>
            </a:r>
            <a:r>
              <a:rPr lang="es-ES" sz="2800" dirty="0" err="1"/>
              <a:t>Fra</a:t>
            </a:r>
            <a:r>
              <a:rPr lang="es-ES" sz="2800" dirty="0"/>
              <a:t> </a:t>
            </a:r>
            <a:r>
              <a:rPr lang="es-ES" sz="2800" dirty="0" err="1"/>
              <a:t>Angelico</a:t>
            </a:r>
            <a:r>
              <a:rPr lang="es-ES" sz="2800" dirty="0"/>
              <a:t>. </a:t>
            </a:r>
            <a:br>
              <a:rPr lang="es-ES" sz="2800" dirty="0"/>
            </a:br>
            <a:r>
              <a:rPr lang="es-ES" sz="2800" dirty="0"/>
              <a:t>Crucifixión con Santo Domingo. </a:t>
            </a:r>
            <a:br>
              <a:rPr lang="es-ES" sz="2800" dirty="0"/>
            </a:br>
            <a:r>
              <a:rPr lang="es-ES" sz="2800" dirty="0"/>
              <a:t>Museo del Louvre.</a:t>
            </a:r>
          </a:p>
        </p:txBody>
      </p:sp>
      <p:pic>
        <p:nvPicPr>
          <p:cNvPr id="4" name="Imagen 3">
            <a:extLst>
              <a:ext uri="{FF2B5EF4-FFF2-40B4-BE49-F238E27FC236}">
                <a16:creationId xmlns:a16="http://schemas.microsoft.com/office/drawing/2014/main" id="{D18FECE3-B26A-4B5F-80E5-E4A943DB4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7527" y="12884"/>
            <a:ext cx="3574473" cy="6845116"/>
          </a:xfrm>
          <a:prstGeom prst="rect">
            <a:avLst/>
          </a:prstGeom>
        </p:spPr>
      </p:pic>
    </p:spTree>
    <p:extLst>
      <p:ext uri="{BB962C8B-B14F-4D97-AF65-F5344CB8AC3E}">
        <p14:creationId xmlns:p14="http://schemas.microsoft.com/office/powerpoint/2010/main" val="34981515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1440 - 1460. </a:t>
            </a:r>
            <a:r>
              <a:rPr lang="es-ES" sz="2800" dirty="0" err="1"/>
              <a:t>Fra</a:t>
            </a:r>
            <a:r>
              <a:rPr lang="es-ES" sz="2800" dirty="0"/>
              <a:t> </a:t>
            </a:r>
            <a:r>
              <a:rPr lang="es-ES" sz="2800" dirty="0" err="1"/>
              <a:t>Angelico</a:t>
            </a:r>
            <a:r>
              <a:rPr lang="es-ES" sz="2800" dirty="0"/>
              <a:t> y Filippo </a:t>
            </a:r>
            <a:r>
              <a:rPr lang="es-ES" sz="2800" dirty="0" err="1"/>
              <a:t>Lippi</a:t>
            </a:r>
            <a:r>
              <a:rPr lang="es-ES" sz="2800" dirty="0"/>
              <a:t>. La Adoración de los Magos. </a:t>
            </a:r>
            <a:r>
              <a:rPr lang="es-ES" sz="2800" dirty="0" err="1"/>
              <a:t>National</a:t>
            </a:r>
            <a:r>
              <a:rPr lang="es-ES" sz="2800" dirty="0"/>
              <a:t> </a:t>
            </a:r>
            <a:r>
              <a:rPr lang="es-ES" sz="2800" dirty="0" err="1"/>
              <a:t>Gallery</a:t>
            </a:r>
            <a:r>
              <a:rPr lang="es-ES" sz="2800" dirty="0"/>
              <a:t> of art, Washington</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2936" y="0"/>
            <a:ext cx="6858000" cy="6858000"/>
          </a:xfrm>
          <a:prstGeom prst="rect">
            <a:avLst/>
          </a:prstGeom>
        </p:spPr>
      </p:pic>
    </p:spTree>
    <p:extLst>
      <p:ext uri="{BB962C8B-B14F-4D97-AF65-F5344CB8AC3E}">
        <p14:creationId xmlns:p14="http://schemas.microsoft.com/office/powerpoint/2010/main" val="38788941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510790" cy="6285057"/>
          </a:xfrm>
        </p:spPr>
        <p:txBody>
          <a:bodyPr anchor="t">
            <a:normAutofit/>
          </a:bodyPr>
          <a:lstStyle/>
          <a:p>
            <a:r>
              <a:rPr lang="es-ES" sz="2800" dirty="0"/>
              <a:t>1441 - 1442.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San pedro mártir. </a:t>
            </a:r>
            <a:br>
              <a:rPr lang="es-ES" sz="2800" dirty="0"/>
            </a:br>
            <a:r>
              <a:rPr lang="es-ES" sz="2800" dirty="0"/>
              <a:t>Museo de San Marco.</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154" y="0"/>
            <a:ext cx="9334846" cy="6858000"/>
          </a:xfrm>
          <a:prstGeom prst="rect">
            <a:avLst/>
          </a:prstGeom>
        </p:spPr>
      </p:pic>
    </p:spTree>
    <p:extLst>
      <p:ext uri="{BB962C8B-B14F-4D97-AF65-F5344CB8AC3E}">
        <p14:creationId xmlns:p14="http://schemas.microsoft.com/office/powerpoint/2010/main" val="25723073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49636" cy="6285057"/>
          </a:xfrm>
        </p:spPr>
        <p:txBody>
          <a:bodyPr anchor="t">
            <a:normAutofit/>
          </a:bodyPr>
          <a:lstStyle/>
          <a:p>
            <a:r>
              <a:rPr lang="it-IT" sz="2800" dirty="0"/>
              <a:t>1443 - 1445. Fra Angelico. </a:t>
            </a:r>
            <a:br>
              <a:rPr lang="it-IT" sz="2800" dirty="0"/>
            </a:br>
            <a:r>
              <a:rPr lang="it-IT" sz="2800" dirty="0"/>
              <a:t>Rey David.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C8198F95-25A2-4F93-B2D3-533980BC7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385" y="0"/>
            <a:ext cx="5986615" cy="6858000"/>
          </a:xfrm>
          <a:prstGeom prst="rect">
            <a:avLst/>
          </a:prstGeom>
        </p:spPr>
      </p:pic>
    </p:spTree>
    <p:extLst>
      <p:ext uri="{BB962C8B-B14F-4D97-AF65-F5344CB8AC3E}">
        <p14:creationId xmlns:p14="http://schemas.microsoft.com/office/powerpoint/2010/main" val="28830837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056909" cy="6285057"/>
          </a:xfrm>
        </p:spPr>
        <p:txBody>
          <a:bodyPr anchor="t">
            <a:normAutofit/>
          </a:bodyPr>
          <a:lstStyle/>
          <a:p>
            <a:r>
              <a:rPr lang="es-ES" sz="2800" dirty="0"/>
              <a:t>1445. </a:t>
            </a:r>
            <a:r>
              <a:rPr lang="es-ES" sz="2800" dirty="0" err="1"/>
              <a:t>Fra</a:t>
            </a:r>
            <a:r>
              <a:rPr lang="es-ES" sz="2800" dirty="0"/>
              <a:t> </a:t>
            </a:r>
            <a:r>
              <a:rPr lang="es-ES" sz="2800" dirty="0" err="1"/>
              <a:t>Angelico</a:t>
            </a:r>
            <a:r>
              <a:rPr lang="es-ES" sz="2800" dirty="0"/>
              <a:t>. </a:t>
            </a:r>
            <a:br>
              <a:rPr lang="es-ES" sz="2800" dirty="0"/>
            </a:br>
            <a:r>
              <a:rPr lang="es-ES" sz="2800" dirty="0"/>
              <a:t>Virgen, Santo Domingo y Santo Tomás de Aquino. </a:t>
            </a:r>
            <a:br>
              <a:rPr lang="es-ES" sz="2800" dirty="0"/>
            </a:br>
            <a:r>
              <a:rPr lang="es-ES" sz="2800" dirty="0"/>
              <a:t>Hermitage.</a:t>
            </a:r>
          </a:p>
        </p:txBody>
      </p:sp>
      <p:pic>
        <p:nvPicPr>
          <p:cNvPr id="4" name="Imagen 3">
            <a:extLst>
              <a:ext uri="{FF2B5EF4-FFF2-40B4-BE49-F238E27FC236}">
                <a16:creationId xmlns:a16="http://schemas.microsoft.com/office/drawing/2014/main" id="{C3575B3F-D296-489D-A34F-263758285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0426" y="0"/>
            <a:ext cx="6581574" cy="6858000"/>
          </a:xfrm>
          <a:prstGeom prst="rect">
            <a:avLst/>
          </a:prstGeom>
        </p:spPr>
      </p:pic>
    </p:spTree>
    <p:extLst>
      <p:ext uri="{BB962C8B-B14F-4D97-AF65-F5344CB8AC3E}">
        <p14:creationId xmlns:p14="http://schemas.microsoft.com/office/powerpoint/2010/main" val="329276066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80110" y="365125"/>
            <a:ext cx="2549236" cy="6285057"/>
          </a:xfrm>
        </p:spPr>
        <p:txBody>
          <a:bodyPr anchor="t">
            <a:normAutofit/>
          </a:bodyPr>
          <a:lstStyle/>
          <a:p>
            <a:r>
              <a:rPr lang="es-ES" sz="2800" dirty="0"/>
              <a:t>1445 - 1446. </a:t>
            </a:r>
            <a:br>
              <a:rPr lang="es-ES" sz="2800" dirty="0"/>
            </a:br>
            <a:r>
              <a:rPr lang="es-ES" sz="2800" dirty="0" err="1"/>
              <a:t>Fra</a:t>
            </a:r>
            <a:r>
              <a:rPr lang="es-ES" sz="2800" dirty="0"/>
              <a:t> </a:t>
            </a:r>
            <a:r>
              <a:rPr lang="es-ES" sz="2800" dirty="0" err="1"/>
              <a:t>Angelico</a:t>
            </a:r>
            <a:r>
              <a:rPr lang="es-ES" sz="2800" dirty="0"/>
              <a:t>. </a:t>
            </a:r>
            <a:br>
              <a:rPr lang="es-ES" sz="2800" dirty="0"/>
            </a:br>
            <a:r>
              <a:rPr lang="es-ES" sz="2800" dirty="0"/>
              <a:t>Institución de la Eucaristía, </a:t>
            </a:r>
            <a:br>
              <a:rPr lang="es-ES" sz="2800" dirty="0"/>
            </a:br>
            <a:r>
              <a:rPr lang="es-ES" sz="2800" dirty="0"/>
              <a:t>Museo del Louvre.</a:t>
            </a:r>
          </a:p>
        </p:txBody>
      </p:sp>
      <p:pic>
        <p:nvPicPr>
          <p:cNvPr id="4" name="Imagen 3">
            <a:extLst>
              <a:ext uri="{FF2B5EF4-FFF2-40B4-BE49-F238E27FC236}">
                <a16:creationId xmlns:a16="http://schemas.microsoft.com/office/drawing/2014/main" id="{CD404B03-E33B-4B23-A2AC-DD4E20BAF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280" y="0"/>
            <a:ext cx="9189720" cy="6858000"/>
          </a:xfrm>
          <a:prstGeom prst="rect">
            <a:avLst/>
          </a:prstGeom>
        </p:spPr>
      </p:pic>
    </p:spTree>
    <p:extLst>
      <p:ext uri="{BB962C8B-B14F-4D97-AF65-F5344CB8AC3E}">
        <p14:creationId xmlns:p14="http://schemas.microsoft.com/office/powerpoint/2010/main" val="6788139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19735273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1447. Fra Angelico. Capilla San Brizio, Catedral de Orvieto.</a:t>
            </a:r>
            <a:endParaRPr lang="es-ES" sz="2800" dirty="0"/>
          </a:p>
        </p:txBody>
      </p:sp>
      <p:pic>
        <p:nvPicPr>
          <p:cNvPr id="4" name="Imagen 3">
            <a:extLst>
              <a:ext uri="{FF2B5EF4-FFF2-40B4-BE49-F238E27FC236}">
                <a16:creationId xmlns:a16="http://schemas.microsoft.com/office/drawing/2014/main" id="{43CA5BCA-16A4-4A9C-B9F5-9EBD0C684A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6322" y="0"/>
            <a:ext cx="5143500" cy="6858000"/>
          </a:xfrm>
          <a:prstGeom prst="rect">
            <a:avLst/>
          </a:prstGeom>
        </p:spPr>
      </p:pic>
    </p:spTree>
    <p:extLst>
      <p:ext uri="{BB962C8B-B14F-4D97-AF65-F5344CB8AC3E}">
        <p14:creationId xmlns:p14="http://schemas.microsoft.com/office/powerpoint/2010/main" val="17933031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2258291" cy="3306330"/>
          </a:xfrm>
        </p:spPr>
        <p:txBody>
          <a:bodyPr anchor="t">
            <a:normAutofit/>
          </a:bodyPr>
          <a:lstStyle/>
          <a:p>
            <a:r>
              <a:rPr lang="it-IT" sz="2800" dirty="0"/>
              <a:t>1447. Fra Angelico. Capilla San Brizio, Catedral de Orvieto. (2)</a:t>
            </a:r>
            <a:endParaRPr lang="es-ES" sz="2800" dirty="0"/>
          </a:p>
        </p:txBody>
      </p:sp>
      <p:pic>
        <p:nvPicPr>
          <p:cNvPr id="4" name="Imagen 3">
            <a:extLst>
              <a:ext uri="{FF2B5EF4-FFF2-40B4-BE49-F238E27FC236}">
                <a16:creationId xmlns:a16="http://schemas.microsoft.com/office/drawing/2014/main" id="{8D26E31A-06FA-4D97-86F2-00149267DF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3961" y="0"/>
            <a:ext cx="6684078" cy="3772849"/>
          </a:xfrm>
          <a:prstGeom prst="rect">
            <a:avLst/>
          </a:prstGeom>
        </p:spPr>
      </p:pic>
      <p:pic>
        <p:nvPicPr>
          <p:cNvPr id="6" name="Imagen 5">
            <a:extLst>
              <a:ext uri="{FF2B5EF4-FFF2-40B4-BE49-F238E27FC236}">
                <a16:creationId xmlns:a16="http://schemas.microsoft.com/office/drawing/2014/main" id="{685B14B0-9D9D-472D-BF91-BD0A6BD3D1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6325" y="3793745"/>
            <a:ext cx="4085674" cy="3064256"/>
          </a:xfrm>
          <a:prstGeom prst="rect">
            <a:avLst/>
          </a:prstGeom>
        </p:spPr>
      </p:pic>
      <p:pic>
        <p:nvPicPr>
          <p:cNvPr id="8" name="Imagen 7">
            <a:extLst>
              <a:ext uri="{FF2B5EF4-FFF2-40B4-BE49-F238E27FC236}">
                <a16:creationId xmlns:a16="http://schemas.microsoft.com/office/drawing/2014/main" id="{A376F5D2-F41B-4F3F-8145-F58B5A545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793744"/>
            <a:ext cx="4156363" cy="3117273"/>
          </a:xfrm>
          <a:prstGeom prst="rect">
            <a:avLst/>
          </a:prstGeom>
        </p:spPr>
      </p:pic>
    </p:spTree>
    <p:extLst>
      <p:ext uri="{BB962C8B-B14F-4D97-AF65-F5344CB8AC3E}">
        <p14:creationId xmlns:p14="http://schemas.microsoft.com/office/powerpoint/2010/main" val="19574397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7827382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A772043-BFB6-4F5E-AB59-E32759B5F16D}"/>
              </a:ext>
            </a:extLst>
          </p:cNvPr>
          <p:cNvSpPr>
            <a:spLocks noGrp="1"/>
          </p:cNvSpPr>
          <p:nvPr>
            <p:ph type="ctrTitle"/>
          </p:nvPr>
        </p:nvSpPr>
        <p:spPr>
          <a:xfrm>
            <a:off x="886691" y="374073"/>
            <a:ext cx="10404764" cy="4585854"/>
          </a:xfrm>
        </p:spPr>
        <p:txBody>
          <a:bodyPr>
            <a:normAutofit/>
          </a:bodyPr>
          <a:lstStyle/>
          <a:p>
            <a:r>
              <a:rPr lang="es-ES" b="0" i="0" dirty="0">
                <a:solidFill>
                  <a:srgbClr val="000000"/>
                </a:solidFill>
                <a:effectLst/>
                <a:latin typeface="Roboto"/>
              </a:rPr>
              <a:t>Frescos en la Cappella </a:t>
            </a:r>
            <a:r>
              <a:rPr lang="es-ES" b="0" i="0" dirty="0" err="1">
                <a:solidFill>
                  <a:srgbClr val="000000"/>
                </a:solidFill>
                <a:effectLst/>
                <a:latin typeface="Roboto"/>
              </a:rPr>
              <a:t>Niccolina</a:t>
            </a:r>
            <a:r>
              <a:rPr lang="es-ES" b="0" i="0" dirty="0">
                <a:solidFill>
                  <a:srgbClr val="000000"/>
                </a:solidFill>
                <a:effectLst/>
                <a:latin typeface="Roboto"/>
              </a:rPr>
              <a:t> de los </a:t>
            </a:r>
            <a:r>
              <a:rPr lang="es-ES" b="0" i="0" dirty="0" err="1">
                <a:solidFill>
                  <a:srgbClr val="000000"/>
                </a:solidFill>
                <a:effectLst/>
                <a:latin typeface="Roboto"/>
              </a:rPr>
              <a:t>Palazzi</a:t>
            </a:r>
            <a:r>
              <a:rPr lang="es-ES" b="0" i="0" dirty="0">
                <a:solidFill>
                  <a:srgbClr val="000000"/>
                </a:solidFill>
                <a:effectLst/>
                <a:latin typeface="Roboto"/>
              </a:rPr>
              <a:t> </a:t>
            </a:r>
            <a:r>
              <a:rPr lang="es-ES" b="0" i="0" dirty="0" err="1">
                <a:solidFill>
                  <a:srgbClr val="000000"/>
                </a:solidFill>
                <a:effectLst/>
                <a:latin typeface="Roboto"/>
              </a:rPr>
              <a:t>Pontifici</a:t>
            </a:r>
            <a:r>
              <a:rPr lang="es-ES" b="0" i="0" dirty="0">
                <a:solidFill>
                  <a:srgbClr val="000000"/>
                </a:solidFill>
                <a:effectLst/>
                <a:latin typeface="Roboto"/>
              </a:rPr>
              <a:t> en el Vaticano (1447-49) </a:t>
            </a:r>
            <a:endParaRPr lang="es-ES" dirty="0"/>
          </a:p>
        </p:txBody>
      </p:sp>
    </p:spTree>
    <p:extLst>
      <p:ext uri="{BB962C8B-B14F-4D97-AF65-F5344CB8AC3E}">
        <p14:creationId xmlns:p14="http://schemas.microsoft.com/office/powerpoint/2010/main" val="76994556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953142-11A1-4955-B656-D504C592489D}"/>
              </a:ext>
            </a:extLst>
          </p:cNvPr>
          <p:cNvSpPr>
            <a:spLocks noGrp="1"/>
          </p:cNvSpPr>
          <p:nvPr>
            <p:ph idx="1"/>
          </p:nvPr>
        </p:nvSpPr>
        <p:spPr>
          <a:xfrm>
            <a:off x="429491" y="152400"/>
            <a:ext cx="11471563" cy="6483927"/>
          </a:xfrm>
        </p:spPr>
        <p:txBody>
          <a:bodyPr>
            <a:normAutofit fontScale="77500" lnSpcReduction="20000"/>
          </a:bodyPr>
          <a:lstStyle/>
          <a:p>
            <a:r>
              <a:rPr lang="es-ES" b="0" i="0" dirty="0">
                <a:effectLst/>
              </a:rPr>
              <a:t>Seguramente fuera de camino hacia Roma, cuando fue llamado en 1447 por el papa Nicolás V para realizar la decoración de la capilla </a:t>
            </a:r>
            <a:r>
              <a:rPr lang="es-ES" b="0" i="0" dirty="0" err="1">
                <a:effectLst/>
              </a:rPr>
              <a:t>Niccolina</a:t>
            </a:r>
            <a:r>
              <a:rPr lang="es-ES" b="0" i="0" dirty="0">
                <a:effectLst/>
              </a:rPr>
              <a:t> sita en la basílica de San Pedro del Vaticano, cuando el artista paró en la ciudad umbra de Orvieto, a medio camino entre Florencia y Roma, la cual acababa de consagrar su nueva catedral y necesitaba artistas que decoraran sus diferentes capillas. Durante tres veranos consecutivos el Beato Angélico trabajó en los frescos de la capilla de San </a:t>
            </a:r>
            <a:r>
              <a:rPr lang="es-ES" b="0" i="0" dirty="0" err="1">
                <a:effectLst/>
              </a:rPr>
              <a:t>Brizio</a:t>
            </a:r>
            <a:r>
              <a:rPr lang="es-ES" b="0" i="0" dirty="0">
                <a:effectLst/>
              </a:rPr>
              <a:t> de la catedral de Orvieto. Aunque conocemos por las fuentes que el modelo del conjunto lo dictó el fraile pintor, también sabemos de la estrecha colaboración de varios artistas de su taller en la realización final del motivo representado: Cristo rodeado de ángeles y profetas. El propio contrato especifica la colaboración de cuatro artistas, en donde sobresale el nombre de </a:t>
            </a:r>
            <a:r>
              <a:rPr lang="es-ES" b="0" i="0" u="none" strike="noStrike" dirty="0" err="1">
                <a:effectLst/>
              </a:rPr>
              <a:t>Benozzo</a:t>
            </a:r>
            <a:r>
              <a:rPr lang="es-ES" b="0" i="0" u="none" strike="noStrike" dirty="0">
                <a:effectLst/>
              </a:rPr>
              <a:t> Gozzoli</a:t>
            </a:r>
            <a:r>
              <a:rPr lang="es-ES" b="0" i="0" dirty="0">
                <a:effectLst/>
              </a:rPr>
              <a:t>, del cual </a:t>
            </a:r>
            <a:r>
              <a:rPr lang="es-ES" b="0" i="0" dirty="0" err="1">
                <a:effectLst/>
              </a:rPr>
              <a:t>Fra</a:t>
            </a:r>
            <a:r>
              <a:rPr lang="es-ES" b="0" i="0" dirty="0">
                <a:effectLst/>
              </a:rPr>
              <a:t> </a:t>
            </a:r>
            <a:r>
              <a:rPr lang="es-ES" b="0" i="0" dirty="0" err="1">
                <a:effectLst/>
              </a:rPr>
              <a:t>Angelico</a:t>
            </a:r>
            <a:r>
              <a:rPr lang="es-ES" b="0" i="0" dirty="0">
                <a:effectLst/>
              </a:rPr>
              <a:t> fue maestro. Volveremos a ver a Gozzoli en la decoración de </a:t>
            </a:r>
            <a:r>
              <a:rPr lang="es-ES" b="0" i="0" u="none" strike="noStrike" dirty="0">
                <a:effectLst/>
              </a:rPr>
              <a:t>los frescos de la capilla </a:t>
            </a:r>
            <a:r>
              <a:rPr lang="es-ES" b="0" i="0" u="none" strike="noStrike" dirty="0" err="1">
                <a:effectLst/>
              </a:rPr>
              <a:t>Niccolina</a:t>
            </a:r>
            <a:r>
              <a:rPr lang="es-ES" b="0" i="0" u="none" strike="noStrike" dirty="0">
                <a:effectLst/>
              </a:rPr>
              <a:t> de el Vaticano</a:t>
            </a:r>
            <a:r>
              <a:rPr lang="es-ES" b="0" i="0" dirty="0">
                <a:effectLst/>
              </a:rPr>
              <a:t>, comenzada también a partir de este año. Si bien el ascetismo, humildad y mística contemplativa de la pintura de </a:t>
            </a:r>
            <a:r>
              <a:rPr lang="es-ES" b="0" i="0" dirty="0" err="1">
                <a:effectLst/>
              </a:rPr>
              <a:t>Fra</a:t>
            </a:r>
            <a:r>
              <a:rPr lang="es-ES" b="0" i="0" dirty="0">
                <a:effectLst/>
              </a:rPr>
              <a:t> </a:t>
            </a:r>
            <a:r>
              <a:rPr lang="es-ES" b="0" i="0" dirty="0" err="1">
                <a:effectLst/>
              </a:rPr>
              <a:t>Angelico</a:t>
            </a:r>
            <a:r>
              <a:rPr lang="es-ES" b="0" i="0" dirty="0">
                <a:effectLst/>
              </a:rPr>
              <a:t> nada tiene que ver con el arte cortesano y preciosista de </a:t>
            </a:r>
            <a:r>
              <a:rPr lang="es-ES" b="0" i="0" dirty="0" err="1">
                <a:effectLst/>
              </a:rPr>
              <a:t>Benozzo</a:t>
            </a:r>
            <a:r>
              <a:rPr lang="es-ES" b="0" i="0" dirty="0">
                <a:effectLst/>
              </a:rPr>
              <a:t> Gozzoli, si que pertenecen a él los pliegues angulosos de los ropajes de los profetas, su terminado dibujo, la volumetría más patente de las figuras y cierto recargamiento a la hora de la utilización de dorados. En los fondos de la bóveda de la capilla Cristo-Juez se sitúa sentado sobre un trono de nubes impartiendo justicia, con la mano levantada y sujetando la bola del mundo. El fondo de la mandorla mística es dorado, con lo que nos situamos en la intemporalidad de la esfera celestial; Jesucristo ejecuta su acción rodeado de ángeles músicos de estilizada figura, pero con la consistencia y la corporeidad que le confieren el vuelo de sus atuendos. En otra de las secciones de la bóveda se sitúan dieciséis profetas, todos ellos orlados y en clara composición ascendente, ya que su estructura es en triángulo. También ellos, con aureola de santo y llevando los elementos típicos de su iconografía, se sitúan en la esfera celestial. Quizá por ello </a:t>
            </a:r>
            <a:r>
              <a:rPr lang="es-ES" b="0" i="0" dirty="0" err="1">
                <a:effectLst/>
              </a:rPr>
              <a:t>Fra</a:t>
            </a:r>
            <a:r>
              <a:rPr lang="es-ES" b="0" i="0" dirty="0">
                <a:effectLst/>
              </a:rPr>
              <a:t> </a:t>
            </a:r>
            <a:r>
              <a:rPr lang="es-ES" b="0" i="0" dirty="0" err="1">
                <a:effectLst/>
              </a:rPr>
              <a:t>Angelico</a:t>
            </a:r>
            <a:r>
              <a:rPr lang="es-ES" b="0" i="0" dirty="0">
                <a:effectLst/>
              </a:rPr>
              <a:t> (o Gozzoli) haya optado por los fondos dorados de gran riqueza y luminosidad. No sabemos con certeza las razones que llevaron al artista a dejar inconcluso el resto del programa iconográfico. Entre </a:t>
            </a:r>
            <a:r>
              <a:rPr lang="es-ES" b="0" i="0" dirty="0" err="1">
                <a:effectLst/>
              </a:rPr>
              <a:t>Benozzo</a:t>
            </a:r>
            <a:r>
              <a:rPr lang="es-ES" b="0" i="0" dirty="0">
                <a:effectLst/>
              </a:rPr>
              <a:t> Gozzoli y </a:t>
            </a:r>
            <a:r>
              <a:rPr lang="es-ES" b="0" i="0" u="none" strike="noStrike" dirty="0">
                <a:effectLst/>
              </a:rPr>
              <a:t>Luca </a:t>
            </a:r>
            <a:r>
              <a:rPr lang="es-ES" b="0" i="0" u="none" strike="noStrike" dirty="0" err="1">
                <a:effectLst/>
              </a:rPr>
              <a:t>Signorelli</a:t>
            </a:r>
            <a:r>
              <a:rPr lang="es-ES" b="0" i="0" dirty="0">
                <a:effectLst/>
              </a:rPr>
              <a:t> años después terminaron el conjunto decorativo de la capilla.</a:t>
            </a:r>
            <a:endParaRPr lang="es-ES" dirty="0"/>
          </a:p>
        </p:txBody>
      </p:sp>
    </p:spTree>
    <p:extLst>
      <p:ext uri="{BB962C8B-B14F-4D97-AF65-F5344CB8AC3E}">
        <p14:creationId xmlns:p14="http://schemas.microsoft.com/office/powerpoint/2010/main" val="14078493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192981" cy="6285057"/>
          </a:xfrm>
        </p:spPr>
        <p:txBody>
          <a:bodyPr anchor="t">
            <a:normAutofit/>
          </a:bodyPr>
          <a:lstStyle/>
          <a:p>
            <a:r>
              <a:rPr lang="es-ES" sz="3200" b="1" dirty="0"/>
              <a:t>1447 - 1449. </a:t>
            </a:r>
            <a:r>
              <a:rPr lang="es-ES" sz="3200" b="1" dirty="0" err="1"/>
              <a:t>Fra</a:t>
            </a:r>
            <a:r>
              <a:rPr lang="es-ES" sz="3200" b="1" dirty="0"/>
              <a:t> </a:t>
            </a:r>
            <a:r>
              <a:rPr lang="es-ES" sz="3200" b="1" dirty="0" err="1"/>
              <a:t>Angelico</a:t>
            </a:r>
            <a:r>
              <a:rPr lang="es-ES" sz="3200" b="1" dirty="0"/>
              <a:t>. Capilla </a:t>
            </a:r>
            <a:r>
              <a:rPr lang="es-ES" sz="3200" b="1" dirty="0" err="1"/>
              <a:t>Niccolina</a:t>
            </a:r>
            <a:r>
              <a:rPr lang="es-ES" sz="3200" b="1" dirty="0"/>
              <a:t>, Palacios Pontificios, Roma</a:t>
            </a:r>
            <a:r>
              <a:rPr lang="es-ES" sz="2800" dirty="0"/>
              <a:t>.</a:t>
            </a:r>
            <a:br>
              <a:rPr lang="es-ES" sz="2800" dirty="0"/>
            </a:br>
            <a:br>
              <a:rPr lang="es-ES" sz="2800" dirty="0">
                <a:latin typeface="+mn-lt"/>
              </a:rPr>
            </a:br>
            <a:r>
              <a:rPr lang="es-ES" sz="2800" dirty="0">
                <a:latin typeface="+mn-lt"/>
              </a:rPr>
              <a:t>R</a:t>
            </a:r>
            <a:r>
              <a:rPr lang="es-ES" sz="2800" b="0" i="0" dirty="0">
                <a:effectLst/>
                <a:latin typeface="+mn-lt"/>
              </a:rPr>
              <a:t>epresentan episodios de las vidas de san Lorenzo y de san Esteban, y probablemente hayan sido pintados por ayudantes a partir de diseños del maestro</a:t>
            </a:r>
            <a:endParaRPr lang="es-ES" sz="2800" dirty="0">
              <a:latin typeface="+mn-lt"/>
            </a:endParaRPr>
          </a:p>
        </p:txBody>
      </p:sp>
      <p:pic>
        <p:nvPicPr>
          <p:cNvPr id="4" name="Imagen 3">
            <a:extLst>
              <a:ext uri="{FF2B5EF4-FFF2-40B4-BE49-F238E27FC236}">
                <a16:creationId xmlns:a16="http://schemas.microsoft.com/office/drawing/2014/main" id="{D0586A03-3A57-47CD-9E21-8A5B2649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3686" y="0"/>
            <a:ext cx="5438314" cy="6858000"/>
          </a:xfrm>
          <a:prstGeom prst="rect">
            <a:avLst/>
          </a:prstGeom>
        </p:spPr>
      </p:pic>
    </p:spTree>
    <p:extLst>
      <p:ext uri="{BB962C8B-B14F-4D97-AF65-F5344CB8AC3E}">
        <p14:creationId xmlns:p14="http://schemas.microsoft.com/office/powerpoint/2010/main" val="1009671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08708" y="103369"/>
            <a:ext cx="11374581" cy="575504"/>
          </a:xfrm>
        </p:spPr>
        <p:txBody>
          <a:bodyPr anchor="t">
            <a:noAutofit/>
          </a:bodyPr>
          <a:lstStyle/>
          <a:p>
            <a:pPr algn="ctr"/>
            <a:r>
              <a:rPr lang="es-ES" sz="2800" b="1" dirty="0"/>
              <a:t>1447 - 1449. </a:t>
            </a:r>
            <a:r>
              <a:rPr lang="es-ES" sz="2800" b="1" dirty="0" err="1"/>
              <a:t>Fra</a:t>
            </a:r>
            <a:r>
              <a:rPr lang="es-ES" sz="2800" b="1" dirty="0"/>
              <a:t> </a:t>
            </a:r>
            <a:r>
              <a:rPr lang="es-ES" sz="2800" b="1" dirty="0" err="1"/>
              <a:t>Angelico</a:t>
            </a:r>
            <a:r>
              <a:rPr lang="es-ES" sz="2800" b="1" dirty="0"/>
              <a:t>. Capilla </a:t>
            </a:r>
            <a:r>
              <a:rPr lang="es-ES" sz="2800" b="1" dirty="0" err="1"/>
              <a:t>Niccolina</a:t>
            </a:r>
            <a:r>
              <a:rPr lang="es-ES" sz="2800" b="1" dirty="0"/>
              <a:t>, Palacios Pontificios, Roma.</a:t>
            </a:r>
          </a:p>
        </p:txBody>
      </p:sp>
      <p:pic>
        <p:nvPicPr>
          <p:cNvPr id="4" name="Imagen 3">
            <a:extLst>
              <a:ext uri="{FF2B5EF4-FFF2-40B4-BE49-F238E27FC236}">
                <a16:creationId xmlns:a16="http://schemas.microsoft.com/office/drawing/2014/main" id="{A057ED02-D9AC-4D8B-BC80-E489F6FE4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9982"/>
            <a:ext cx="2983922" cy="6061091"/>
          </a:xfrm>
          <a:prstGeom prst="rect">
            <a:avLst/>
          </a:prstGeom>
        </p:spPr>
      </p:pic>
      <p:pic>
        <p:nvPicPr>
          <p:cNvPr id="8" name="Imagen 7">
            <a:extLst>
              <a:ext uri="{FF2B5EF4-FFF2-40B4-BE49-F238E27FC236}">
                <a16:creationId xmlns:a16="http://schemas.microsoft.com/office/drawing/2014/main" id="{12756826-62DA-43AF-8546-48CE3D00B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780" y="789982"/>
            <a:ext cx="3300439" cy="5964649"/>
          </a:xfrm>
          <a:prstGeom prst="rect">
            <a:avLst/>
          </a:prstGeom>
        </p:spPr>
      </p:pic>
      <p:pic>
        <p:nvPicPr>
          <p:cNvPr id="10" name="Imagen 9">
            <a:extLst>
              <a:ext uri="{FF2B5EF4-FFF2-40B4-BE49-F238E27FC236}">
                <a16:creationId xmlns:a16="http://schemas.microsoft.com/office/drawing/2014/main" id="{A2CCBC95-52B2-4A36-B663-208DC35F0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8705" y="796909"/>
            <a:ext cx="3303295" cy="6061091"/>
          </a:xfrm>
          <a:prstGeom prst="rect">
            <a:avLst/>
          </a:prstGeom>
        </p:spPr>
      </p:pic>
    </p:spTree>
    <p:extLst>
      <p:ext uri="{BB962C8B-B14F-4D97-AF65-F5344CB8AC3E}">
        <p14:creationId xmlns:p14="http://schemas.microsoft.com/office/powerpoint/2010/main" val="10926684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782291" y="103369"/>
            <a:ext cx="8000998" cy="6519104"/>
          </a:xfrm>
        </p:spPr>
        <p:txBody>
          <a:bodyPr anchor="t">
            <a:noAutofit/>
          </a:bodyPr>
          <a:lstStyle/>
          <a:p>
            <a:r>
              <a:rPr lang="es-ES" sz="2800" b="1" dirty="0"/>
              <a:t>El sermón de San Esteban.</a:t>
            </a:r>
            <a:br>
              <a:rPr lang="es-ES" sz="2800" b="1" dirty="0"/>
            </a:br>
            <a:br>
              <a:rPr lang="es-ES" sz="2800" b="1" dirty="0"/>
            </a:br>
            <a:r>
              <a:rPr lang="es-ES" sz="2800" b="1" dirty="0"/>
              <a:t>Disputa con el sanedrín.</a:t>
            </a:r>
            <a:br>
              <a:rPr lang="es-ES" sz="2800" b="1" dirty="0"/>
            </a:br>
            <a:br>
              <a:rPr lang="es-ES" sz="2800" b="1" dirty="0"/>
            </a:br>
            <a:br>
              <a:rPr lang="es-ES" sz="2800" b="1" dirty="0"/>
            </a:br>
            <a:br>
              <a:rPr lang="es-ES" sz="2800" b="1" dirty="0"/>
            </a:br>
            <a:br>
              <a:rPr lang="es-ES" sz="2800" b="1" dirty="0"/>
            </a:br>
            <a:r>
              <a:rPr lang="es-ES" sz="2800" b="1" i="0" dirty="0">
                <a:solidFill>
                  <a:srgbClr val="000000"/>
                </a:solidFill>
                <a:effectLst/>
              </a:rPr>
              <a:t>San Sixto confía los tesoros de la Iglesia a Lorenzo.</a:t>
            </a:r>
            <a:br>
              <a:rPr lang="es-ES" sz="2800" b="1" i="0" dirty="0">
                <a:solidFill>
                  <a:srgbClr val="000000"/>
                </a:solidFill>
                <a:effectLst/>
              </a:rPr>
            </a:br>
            <a:br>
              <a:rPr lang="es-ES" sz="2800" b="1" i="0" dirty="0">
                <a:solidFill>
                  <a:srgbClr val="000000"/>
                </a:solidFill>
                <a:effectLst/>
              </a:rPr>
            </a:br>
            <a:r>
              <a:rPr lang="es-ES" sz="2800" b="1" i="0" dirty="0">
                <a:solidFill>
                  <a:srgbClr val="000000"/>
                </a:solidFill>
                <a:effectLst/>
              </a:rPr>
              <a:t>San Lorenzo reparte los bienes de la Iglesia entre los pobres.</a:t>
            </a:r>
            <a:endParaRPr lang="es-ES" sz="2800" b="1" dirty="0"/>
          </a:p>
        </p:txBody>
      </p:sp>
      <p:pic>
        <p:nvPicPr>
          <p:cNvPr id="4" name="Imagen 3">
            <a:extLst>
              <a:ext uri="{FF2B5EF4-FFF2-40B4-BE49-F238E27FC236}">
                <a16:creationId xmlns:a16="http://schemas.microsoft.com/office/drawing/2014/main" id="{A057ED02-D9AC-4D8B-BC80-E489F6FE47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556"/>
            <a:ext cx="3366655" cy="6838517"/>
          </a:xfrm>
          <a:prstGeom prst="rect">
            <a:avLst/>
          </a:prstGeom>
        </p:spPr>
      </p:pic>
    </p:spTree>
    <p:extLst>
      <p:ext uri="{BB962C8B-B14F-4D97-AF65-F5344CB8AC3E}">
        <p14:creationId xmlns:p14="http://schemas.microsoft.com/office/powerpoint/2010/main" val="24827548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031673" y="103368"/>
            <a:ext cx="7751616" cy="6408267"/>
          </a:xfrm>
        </p:spPr>
        <p:txBody>
          <a:bodyPr anchor="t">
            <a:noAutofit/>
          </a:bodyPr>
          <a:lstStyle/>
          <a:p>
            <a:r>
              <a:rPr lang="es-ES" sz="2800" b="1" i="0" dirty="0">
                <a:solidFill>
                  <a:srgbClr val="000000"/>
                </a:solidFill>
                <a:effectLst/>
              </a:rPr>
              <a:t>San Esteban conducido al martirio </a:t>
            </a:r>
            <a:br>
              <a:rPr lang="es-ES" sz="2800" b="1" i="0" dirty="0">
                <a:solidFill>
                  <a:srgbClr val="000000"/>
                </a:solidFill>
                <a:effectLst/>
              </a:rPr>
            </a:br>
            <a:br>
              <a:rPr lang="es-ES" sz="2800" b="1" i="0" dirty="0">
                <a:solidFill>
                  <a:srgbClr val="000000"/>
                </a:solidFill>
                <a:effectLst/>
              </a:rPr>
            </a:br>
            <a:br>
              <a:rPr lang="es-ES" sz="2800" b="1" i="0" dirty="0">
                <a:solidFill>
                  <a:srgbClr val="000000"/>
                </a:solidFill>
                <a:effectLst/>
              </a:rPr>
            </a:br>
            <a:r>
              <a:rPr lang="es-ES" sz="2800" b="1" i="0" dirty="0">
                <a:solidFill>
                  <a:srgbClr val="000000"/>
                </a:solidFill>
                <a:effectLst/>
              </a:rPr>
              <a:t>Lapidación de San Esteban.</a:t>
            </a:r>
            <a:br>
              <a:rPr lang="es-ES" sz="2800" b="1" i="0" dirty="0">
                <a:solidFill>
                  <a:srgbClr val="000000"/>
                </a:solidFill>
                <a:effectLst/>
              </a:rPr>
            </a:br>
            <a:br>
              <a:rPr lang="es-ES" sz="2800" b="1" i="0" dirty="0">
                <a:solidFill>
                  <a:srgbClr val="000000"/>
                </a:solidFill>
                <a:effectLst/>
              </a:rPr>
            </a:br>
            <a:br>
              <a:rPr lang="es-ES" sz="2800" b="1" i="0" dirty="0">
                <a:solidFill>
                  <a:srgbClr val="000000"/>
                </a:solidFill>
                <a:effectLst/>
              </a:rPr>
            </a:br>
            <a:br>
              <a:rPr lang="es-ES" sz="2800" b="1" i="0" dirty="0">
                <a:solidFill>
                  <a:srgbClr val="000000"/>
                </a:solidFill>
                <a:effectLst/>
              </a:rPr>
            </a:br>
            <a:br>
              <a:rPr lang="es-ES" sz="2800" b="1" i="0" dirty="0">
                <a:solidFill>
                  <a:srgbClr val="000000"/>
                </a:solidFill>
                <a:effectLst/>
              </a:rPr>
            </a:br>
            <a:r>
              <a:rPr lang="es-ES" sz="2800" b="1" i="0" dirty="0">
                <a:solidFill>
                  <a:srgbClr val="000000"/>
                </a:solidFill>
                <a:effectLst/>
              </a:rPr>
              <a:t>Condena de San Lorenzo por el emperador Valeriano.</a:t>
            </a:r>
            <a:br>
              <a:rPr lang="es-ES" sz="2800" b="1" i="0" dirty="0">
                <a:solidFill>
                  <a:srgbClr val="000000"/>
                </a:solidFill>
                <a:effectLst/>
              </a:rPr>
            </a:br>
            <a:br>
              <a:rPr lang="es-ES" sz="2800" b="1" i="0" dirty="0">
                <a:solidFill>
                  <a:srgbClr val="000000"/>
                </a:solidFill>
                <a:effectLst/>
              </a:rPr>
            </a:br>
            <a:br>
              <a:rPr lang="es-ES" sz="2800" b="1" i="0" dirty="0">
                <a:solidFill>
                  <a:srgbClr val="000000"/>
                </a:solidFill>
                <a:effectLst/>
              </a:rPr>
            </a:br>
            <a:r>
              <a:rPr lang="es-ES" sz="2800" b="1" i="0" dirty="0">
                <a:solidFill>
                  <a:srgbClr val="000000"/>
                </a:solidFill>
                <a:effectLst/>
              </a:rPr>
              <a:t>Martirio de San Lorenzo.</a:t>
            </a:r>
            <a:endParaRPr lang="es-ES" sz="6000" b="1" dirty="0"/>
          </a:p>
        </p:txBody>
      </p:sp>
      <p:pic>
        <p:nvPicPr>
          <p:cNvPr id="8" name="Imagen 7">
            <a:extLst>
              <a:ext uri="{FF2B5EF4-FFF2-40B4-BE49-F238E27FC236}">
                <a16:creationId xmlns:a16="http://schemas.microsoft.com/office/drawing/2014/main" id="{12756826-62DA-43AF-8546-48CE3D00B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3"/>
            <a:ext cx="3796145" cy="6860503"/>
          </a:xfrm>
          <a:prstGeom prst="rect">
            <a:avLst/>
          </a:prstGeom>
        </p:spPr>
      </p:pic>
    </p:spTree>
    <p:extLst>
      <p:ext uri="{BB962C8B-B14F-4D97-AF65-F5344CB8AC3E}">
        <p14:creationId xmlns:p14="http://schemas.microsoft.com/office/powerpoint/2010/main" val="249228998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003964" y="103368"/>
            <a:ext cx="7779325" cy="6602231"/>
          </a:xfrm>
        </p:spPr>
        <p:txBody>
          <a:bodyPr anchor="t">
            <a:noAutofit/>
          </a:bodyPr>
          <a:lstStyle/>
          <a:p>
            <a:r>
              <a:rPr lang="es-ES" sz="2800" b="1" dirty="0"/>
              <a:t>San Pedro consagrado como Diácono.</a:t>
            </a: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r>
              <a:rPr lang="es-ES" sz="2800" b="1" i="0" dirty="0">
                <a:solidFill>
                  <a:srgbClr val="000000"/>
                </a:solidFill>
                <a:effectLst/>
              </a:rPr>
              <a:t>Sixto II consagrando a San Lorenzo como diácono </a:t>
            </a:r>
            <a:br>
              <a:rPr lang="es-ES" sz="2800" b="1" dirty="0"/>
            </a:br>
            <a:br>
              <a:rPr lang="es-ES" sz="2800" b="1" dirty="0"/>
            </a:br>
            <a:br>
              <a:rPr lang="es-ES" sz="2800" b="1" dirty="0"/>
            </a:br>
            <a:endParaRPr lang="es-ES" sz="2800" b="1" dirty="0"/>
          </a:p>
        </p:txBody>
      </p:sp>
      <p:pic>
        <p:nvPicPr>
          <p:cNvPr id="10" name="Imagen 9">
            <a:extLst>
              <a:ext uri="{FF2B5EF4-FFF2-40B4-BE49-F238E27FC236}">
                <a16:creationId xmlns:a16="http://schemas.microsoft.com/office/drawing/2014/main" id="{A2CCBC95-52B2-4A36-B663-208DC35F08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703"/>
            <a:ext cx="3726873" cy="6838298"/>
          </a:xfrm>
          <a:prstGeom prst="rect">
            <a:avLst/>
          </a:prstGeom>
        </p:spPr>
      </p:pic>
    </p:spTree>
    <p:extLst>
      <p:ext uri="{BB962C8B-B14F-4D97-AF65-F5344CB8AC3E}">
        <p14:creationId xmlns:p14="http://schemas.microsoft.com/office/powerpoint/2010/main" val="275586516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69884728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774276"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Armario de plata.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52247242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Armario de plata.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8952" y="0"/>
            <a:ext cx="8923048" cy="6858000"/>
          </a:xfrm>
          <a:prstGeom prst="rect">
            <a:avLst/>
          </a:prstGeom>
        </p:spPr>
      </p:pic>
    </p:spTree>
    <p:extLst>
      <p:ext uri="{BB962C8B-B14F-4D97-AF65-F5344CB8AC3E}">
        <p14:creationId xmlns:p14="http://schemas.microsoft.com/office/powerpoint/2010/main" val="252247242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Armario de plata.</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657" y="0"/>
            <a:ext cx="8956343" cy="6858000"/>
          </a:xfrm>
          <a:prstGeom prst="rect">
            <a:avLst/>
          </a:prstGeom>
        </p:spPr>
      </p:pic>
    </p:spTree>
    <p:extLst>
      <p:ext uri="{BB962C8B-B14F-4D97-AF65-F5344CB8AC3E}">
        <p14:creationId xmlns:p14="http://schemas.microsoft.com/office/powerpoint/2010/main" val="346767534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Armario de plata. Rueda Mística.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3127" y="0"/>
            <a:ext cx="6723529" cy="6858000"/>
          </a:xfrm>
          <a:prstGeom prst="rect">
            <a:avLst/>
          </a:prstGeom>
        </p:spPr>
      </p:pic>
    </p:spTree>
    <p:extLst>
      <p:ext uri="{BB962C8B-B14F-4D97-AF65-F5344CB8AC3E}">
        <p14:creationId xmlns:p14="http://schemas.microsoft.com/office/powerpoint/2010/main" val="26988472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518244"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t>
            </a:r>
            <a:br>
              <a:rPr lang="es-ES" sz="2800" dirty="0"/>
            </a:br>
            <a:r>
              <a:rPr lang="es-ES" sz="2800" dirty="0"/>
              <a:t>La Anunciación</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364" y="27432"/>
            <a:ext cx="6594231" cy="6858000"/>
          </a:xfrm>
          <a:prstGeom prst="rect">
            <a:avLst/>
          </a:prstGeom>
        </p:spPr>
      </p:pic>
    </p:spTree>
    <p:extLst>
      <p:ext uri="{BB962C8B-B14F-4D97-AF65-F5344CB8AC3E}">
        <p14:creationId xmlns:p14="http://schemas.microsoft.com/office/powerpoint/2010/main" val="26988472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993732"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t>
            </a:r>
            <a:br>
              <a:rPr lang="es-ES" sz="2800" dirty="0"/>
            </a:br>
            <a:r>
              <a:rPr lang="es-ES" sz="2800" dirty="0"/>
              <a:t>Armario de Plata.</a:t>
            </a:r>
            <a:br>
              <a:rPr lang="es-ES" sz="2800" dirty="0"/>
            </a:br>
            <a:r>
              <a:rPr lang="es-ES" sz="2800" dirty="0"/>
              <a:t>Adoración de los Magos.</a:t>
            </a:r>
            <a:br>
              <a:rPr lang="es-ES" sz="2800" dirty="0"/>
            </a:br>
            <a:r>
              <a:rPr lang="es-ES" sz="2800" dirty="0"/>
              <a:t>Museo de San Marcos, Florencia.</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3085" y="0"/>
            <a:ext cx="6648915" cy="6858000"/>
          </a:xfrm>
          <a:prstGeom prst="rect">
            <a:avLst/>
          </a:prstGeom>
        </p:spPr>
      </p:pic>
    </p:spTree>
    <p:extLst>
      <p:ext uri="{BB962C8B-B14F-4D97-AF65-F5344CB8AC3E}">
        <p14:creationId xmlns:p14="http://schemas.microsoft.com/office/powerpoint/2010/main" val="4984022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La huida a Egipto.</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0300" y="0"/>
            <a:ext cx="6610120" cy="6858000"/>
          </a:xfrm>
          <a:prstGeom prst="rect">
            <a:avLst/>
          </a:prstGeom>
        </p:spPr>
      </p:pic>
    </p:spTree>
    <p:extLst>
      <p:ext uri="{BB962C8B-B14F-4D97-AF65-F5344CB8AC3E}">
        <p14:creationId xmlns:p14="http://schemas.microsoft.com/office/powerpoint/2010/main" val="26988472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99644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Armario de Plata. Coronación de la Virgen y </a:t>
            </a:r>
            <a:r>
              <a:rPr lang="es-ES" sz="2800" i="1" dirty="0" err="1"/>
              <a:t>Lex</a:t>
            </a:r>
            <a:r>
              <a:rPr lang="es-ES" sz="2800" i="1" dirty="0"/>
              <a:t> </a:t>
            </a:r>
            <a:r>
              <a:rPr lang="es-ES" sz="2800" i="1" dirty="0" err="1"/>
              <a:t>Amoris</a:t>
            </a:r>
            <a:r>
              <a:rPr lang="es-ES" sz="2800" i="1" dirty="0"/>
              <a:t>.</a:t>
            </a:r>
            <a:br>
              <a:rPr lang="es-ES" sz="2800" i="1" dirty="0"/>
            </a:br>
            <a:r>
              <a:rPr lang="es-ES" sz="2800" dirty="0"/>
              <a:t>Museo di San Marco, Florencia.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807" y="1231392"/>
            <a:ext cx="8849193" cy="4626864"/>
          </a:xfrm>
          <a:prstGeom prst="rect">
            <a:avLst/>
          </a:prstGeom>
        </p:spPr>
      </p:pic>
    </p:spTree>
    <p:extLst>
      <p:ext uri="{BB962C8B-B14F-4D97-AF65-F5344CB8AC3E}">
        <p14:creationId xmlns:p14="http://schemas.microsoft.com/office/powerpoint/2010/main" val="23355218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66954940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49636" cy="6285057"/>
          </a:xfrm>
        </p:spPr>
        <p:txBody>
          <a:bodyPr anchor="t">
            <a:normAutofit/>
          </a:bodyPr>
          <a:lstStyle/>
          <a:p>
            <a:r>
              <a:rPr lang="it-IT" sz="2800" dirty="0"/>
              <a:t>1450. Fra Angelico. </a:t>
            </a:r>
            <a:br>
              <a:rPr lang="it-IT" sz="2800" dirty="0"/>
            </a:br>
            <a:r>
              <a:rPr lang="it-IT" sz="2800" dirty="0"/>
              <a:t>Altar Bosco ai Frati. </a:t>
            </a:r>
            <a:br>
              <a:rPr lang="it-IT" sz="2800" dirty="0"/>
            </a:br>
            <a:r>
              <a:rPr lang="it-IT" sz="2800" dirty="0"/>
              <a:t>Museo di San Marco, Florencia.</a:t>
            </a:r>
            <a:endParaRPr lang="es-ES" sz="2800" dirty="0"/>
          </a:p>
        </p:txBody>
      </p:sp>
      <p:pic>
        <p:nvPicPr>
          <p:cNvPr id="4" name="Imagen 3">
            <a:extLst>
              <a:ext uri="{FF2B5EF4-FFF2-40B4-BE49-F238E27FC236}">
                <a16:creationId xmlns:a16="http://schemas.microsoft.com/office/drawing/2014/main" id="{A56BD393-118F-45F2-B05C-8D1B4C639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509" y="0"/>
            <a:ext cx="5705491" cy="6858000"/>
          </a:xfrm>
          <a:prstGeom prst="rect">
            <a:avLst/>
          </a:prstGeom>
        </p:spPr>
      </p:pic>
    </p:spTree>
    <p:extLst>
      <p:ext uri="{BB962C8B-B14F-4D97-AF65-F5344CB8AC3E}">
        <p14:creationId xmlns:p14="http://schemas.microsoft.com/office/powerpoint/2010/main" val="334151836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1450. </a:t>
            </a:r>
            <a:r>
              <a:rPr lang="es-ES" sz="2800" dirty="0" err="1"/>
              <a:t>Fra</a:t>
            </a:r>
            <a:r>
              <a:rPr lang="es-ES" sz="2800" dirty="0"/>
              <a:t> </a:t>
            </a:r>
            <a:r>
              <a:rPr lang="es-ES" sz="2800" dirty="0" err="1"/>
              <a:t>Angelico</a:t>
            </a:r>
            <a:r>
              <a:rPr lang="es-ES" sz="2800" dirty="0"/>
              <a:t>. Tríptico del Juicio final. 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C35A4411-FDD1-4C64-9935-987A8DE436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2992" y="0"/>
            <a:ext cx="8309008" cy="6858000"/>
          </a:xfrm>
          <a:prstGeom prst="rect">
            <a:avLst/>
          </a:prstGeom>
        </p:spPr>
      </p:pic>
    </p:spTree>
    <p:extLst>
      <p:ext uri="{BB962C8B-B14F-4D97-AF65-F5344CB8AC3E}">
        <p14:creationId xmlns:p14="http://schemas.microsoft.com/office/powerpoint/2010/main" val="69094048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40795996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608618" cy="6285057"/>
          </a:xfrm>
        </p:spPr>
        <p:txBody>
          <a:bodyPr anchor="t">
            <a:normAutofit/>
          </a:bodyPr>
          <a:lstStyle/>
          <a:p>
            <a:r>
              <a:rPr lang="es-ES" sz="2800" dirty="0" err="1"/>
              <a:t>Fra</a:t>
            </a:r>
            <a:r>
              <a:rPr lang="es-ES" sz="2800" dirty="0"/>
              <a:t> </a:t>
            </a:r>
            <a:r>
              <a:rPr lang="es-ES" sz="2800" dirty="0" err="1"/>
              <a:t>Angelico</a:t>
            </a:r>
            <a:r>
              <a:rPr lang="es-ES" sz="2800" dirty="0"/>
              <a:t>. </a:t>
            </a:r>
            <a:br>
              <a:rPr lang="es-ES" sz="2800" dirty="0"/>
            </a:br>
            <a:r>
              <a:rPr lang="es-ES" sz="2800" dirty="0"/>
              <a:t>Virgen con niño.</a:t>
            </a:r>
          </a:p>
        </p:txBody>
      </p:sp>
      <p:pic>
        <p:nvPicPr>
          <p:cNvPr id="4" name="Imagen 3">
            <a:extLst>
              <a:ext uri="{FF2B5EF4-FFF2-40B4-BE49-F238E27FC236}">
                <a16:creationId xmlns:a16="http://schemas.microsoft.com/office/drawing/2014/main" id="{7CE09C18-BF14-4AC9-9BF8-6F95D85AA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5535"/>
            <a:ext cx="4724400" cy="6863535"/>
          </a:xfrm>
          <a:prstGeom prst="rect">
            <a:avLst/>
          </a:prstGeom>
        </p:spPr>
      </p:pic>
    </p:spTree>
    <p:extLst>
      <p:ext uri="{BB962C8B-B14F-4D97-AF65-F5344CB8AC3E}">
        <p14:creationId xmlns:p14="http://schemas.microsoft.com/office/powerpoint/2010/main" val="18153810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Para saber más:</a:t>
            </a:r>
          </a:p>
        </p:txBody>
      </p:sp>
      <p:sp>
        <p:nvSpPr>
          <p:cNvPr id="3" name="2 Marcador de contenido"/>
          <p:cNvSpPr>
            <a:spLocks noGrp="1"/>
          </p:cNvSpPr>
          <p:nvPr>
            <p:ph idx="1"/>
          </p:nvPr>
        </p:nvSpPr>
        <p:spPr/>
        <p:txBody>
          <a:bodyPr/>
          <a:lstStyle/>
          <a:p>
            <a:r>
              <a:rPr lang="es-ES" dirty="0">
                <a:hlinkClick r:id="rId2"/>
              </a:rPr>
              <a:t>http://www.travelingintuscany.com/art/fraangelico.htm</a:t>
            </a:r>
            <a:endParaRPr lang="es-ES" dirty="0"/>
          </a:p>
          <a:p>
            <a:endParaRPr lang="es-ES" dirty="0"/>
          </a:p>
        </p:txBody>
      </p:sp>
    </p:spTree>
    <p:extLst>
      <p:ext uri="{BB962C8B-B14F-4D97-AF65-F5344CB8AC3E}">
        <p14:creationId xmlns:p14="http://schemas.microsoft.com/office/powerpoint/2010/main" val="26573693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991</TotalTime>
  <Words>3917</Words>
  <Application>Microsoft Office PowerPoint</Application>
  <PresentationFormat>Panorámica</PresentationFormat>
  <Paragraphs>150</Paragraphs>
  <Slides>164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164</vt:i4>
      </vt:variant>
    </vt:vector>
  </HeadingPairs>
  <TitlesOfParts>
    <vt:vector size="169" baseType="lpstr">
      <vt:lpstr>Arial</vt:lpstr>
      <vt:lpstr>Calibri</vt:lpstr>
      <vt:lpstr>Calibri Light</vt:lpstr>
      <vt:lpstr>Roboto</vt:lpstr>
      <vt:lpstr>Tema de Office</vt:lpstr>
      <vt:lpstr>Fra Angelico</vt:lpstr>
      <vt:lpstr>Presentación de PowerPoint</vt:lpstr>
      <vt:lpstr>1418. Fra Angelico. Virgen de la Humildad. Hermitage.</vt:lpstr>
      <vt:lpstr>1419 - 1420. Fra Angelico. Crucifixión, virgen, Magdalena y san Juan evangelista. Colección privada.</vt:lpstr>
      <vt:lpstr>1419 - 1420. Fra Angelico. Crucifixión. MET</vt:lpstr>
      <vt:lpstr>1419. Fra Angelico. Virgen de la Humildad. Museo Nazionales di San Matteo, Pisa.</vt:lpstr>
      <vt:lpstr>Presentación de PowerPoint</vt:lpstr>
      <vt:lpstr>Presentación de PowerPoint</vt:lpstr>
      <vt:lpstr>1422. Retablo de Fiésole. Fra Angélico y Lorenzo di Credi. Convento de Santo Domingo.</vt:lpstr>
      <vt:lpstr>1423 - 1424. Altar Santo Domingo. San Domenico, Fiesole.</vt:lpstr>
      <vt:lpstr>1422. Retablo de Fiésole. Fra Angélico y Lorenzo di Credi. Convento de Santo Domingo. (2)</vt:lpstr>
      <vt:lpstr>1423 - 1424. Altar Santo Domingo. Predela. National Gallery, Londres.</vt:lpstr>
      <vt:lpstr>1422. Retablo de Fiésole. Fra Angélico y Lorenzo di Credi. Convento de Santo Domingo.</vt:lpstr>
      <vt:lpstr>1422. Retablo de Fiésole. Fra Angélico y Lorenzo di Credi. Convento de Santo Domingo.</vt:lpstr>
      <vt:lpstr>1422. Retablo de Fiésole. Fra Angélico y Lorenzo di Credi. Convento de Santo Domingo.</vt:lpstr>
      <vt:lpstr>1422. Retablo de Fiésole. Fra Angélico y Lorenzo di Credi. Convento de Santo Domingo.</vt:lpstr>
      <vt:lpstr>Presentación de PowerPoint</vt:lpstr>
      <vt:lpstr>1423. Fray Angélico. Virgen de la estrella.</vt:lpstr>
      <vt:lpstr>1423 - 1424. Fra Angelico.  Adoración de los magos.  Abegg-Stiftung, Berna</vt:lpstr>
      <vt:lpstr>1423 - 1424.  Fra Angelico.  San Miguel.  Colección Privada.  </vt:lpstr>
      <vt:lpstr>1423 - 1424. Fra Angelico. San Marcos y San Mateo. Musée Condé, Chantilly.</vt:lpstr>
      <vt:lpstr>1424. Fra Angelico.  Altar Anunciación y Adoración de los Magos.  Museo di San Marco, Florencia.</vt:lpstr>
      <vt:lpstr>1424. Fra Angelico. San Jerónimo penitente. University Art Museum, Princeton.</vt:lpstr>
      <vt:lpstr>1424. Fra Angelico.  Anunciación en la inicial R.  Museo di San Marco, Florencia.</vt:lpstr>
      <vt:lpstr>1424. Fra Angelico.  Virgen de la misericordia con Frailes.  Museo di San Marco, Florencia.</vt:lpstr>
      <vt:lpstr>Presentación de PowerPoint</vt:lpstr>
      <vt:lpstr>1425. Fra Angelico. El juicio Universal. Museo Nacional de San Marcos.  Mientras copia con amor franciscano las múltiples y menudas florecillas de las praderas donde los elegidos se mueven felices acompañados por ángeles, despliega un entusiasmo que falta cuando pinta los condenados y los martirios infernales. </vt:lpstr>
      <vt:lpstr>1425. Fra Angelico. Virgen y niño de las uvas. Barbara Piasecka Johnson Foundation, Princeton.</vt:lpstr>
      <vt:lpstr>1425. Fra Angelico.  Un Obispo Santo.  MET.</vt:lpstr>
      <vt:lpstr>1425 - 1428. Fra Angelico. La Anunciación (Museo del Prado de Madrid).</vt:lpstr>
      <vt:lpstr>Presentación de PowerPoint</vt:lpstr>
      <vt:lpstr>1426. Fra Angelico. Virgen de la Granada, Museo del Prado.</vt:lpstr>
      <vt:lpstr>1427 -1428. Fra Angelico. Altar de San Pedro Martir. Museo di San Marco, Florencia.</vt:lpstr>
      <vt:lpstr>1427 -1428. Fra Angelico. Predela Altar de San Pedro Martir.  Courtauld Gallery, Londres</vt:lpstr>
      <vt:lpstr>1429. Fra Angelico.  Altar de la compañía de San Francisco. Virgen y Santos. Museo di San Marco. Florencia.</vt:lpstr>
      <vt:lpstr>Presentación de PowerPoint</vt:lpstr>
      <vt:lpstr>1430s. Fra Angelico.  La coronación de la Virgen.  Galeria Uffizi, Florencia.</vt:lpstr>
      <vt:lpstr>1430. Fra Angelico. Martirio de San Pedro de Verona. Missal 558 (Flolio 41v).  Museo di San Marco, Florencia.</vt:lpstr>
      <vt:lpstr>1430. Fra Angelico.  Missal 558 (Flolio 67v).  Museo di San Marco, Florencia.</vt:lpstr>
      <vt:lpstr>1430. Fra Angelico.  Missal 558 (Folio 21).  Museo di San Marco, Florencia.</vt:lpstr>
      <vt:lpstr>1430. Fra Angelico.  Salterio. Rey David rezando.  British Museum, Londres.</vt:lpstr>
      <vt:lpstr>1430. Fra Angelico.  Relicario.  Isabella Stewart Gardner Museum, Boston.</vt:lpstr>
      <vt:lpstr>1430. Fra Angelico.  Virgen con niño y doce ángeles.  Städelsches Kunstinstitut, Frankfurt.</vt:lpstr>
      <vt:lpstr>1431. Fra Angelico. Anunciación Arcángel San Gabriel. Institute of Arts, Detroit.</vt:lpstr>
      <vt:lpstr>Presentación de PowerPoint</vt:lpstr>
      <vt:lpstr>1432. Lorenzo Ghiberti y Fray Angelico. Madona de Linaioli.  Museo Nacional de San Marcos.</vt:lpstr>
      <vt:lpstr>1432.  Lorenzo Ghiberti y Fray Angelico.  Madona de Linaioli. San Juan Bautista. Museo Nacional de San Marcos.</vt:lpstr>
      <vt:lpstr>1432.  Lorenzo Ghiberti y Fray Angelico.  Madona de Linaioli. San Juan Evangelista. Museo Nacional de San Marcos.</vt:lpstr>
      <vt:lpstr>1432.  Lorenzo Ghiberti y Fray Angelico.  Madona de Linaioli.  Predela: San Pedro predicando en presencia de San Marcos. Museo Nacional de San Marcos.</vt:lpstr>
      <vt:lpstr>1432.  Lorenzo Ghiberti y Fray Angelico.  Madona de Linaioli.  Predela: Adoración de los Magos Museo Nacional de San Marcos.</vt:lpstr>
      <vt:lpstr>1432.  Lorenzo Ghiberti y Fray Angelico.  Madona de Linaioli.  Predela: Martirio de San Marcos. Museo Nacional de San Marcos.</vt:lpstr>
      <vt:lpstr>1432.  Lorenzo Ghiberti y Fray Angelico.  Madona de Linaioli. Puertas cerradas, san Pablo y San Pedro. Museo Nacional de San Marcos.</vt:lpstr>
      <vt:lpstr>Presentación de PowerPoint</vt:lpstr>
      <vt:lpstr>c. 1432 – 1434. Fra Angelico, Anunciación. Museo Diocesano, Cortona.</vt:lpstr>
      <vt:lpstr>c. 1432 – 1434.  Fra Angelico. Predela Anunciación. Museo Diocesano, Cortona.</vt:lpstr>
      <vt:lpstr>Presentación de PowerPoint</vt:lpstr>
      <vt:lpstr>1433. Fra Angelico.  Virgen con niño.  Staatliche Museen, Berlín.</vt:lpstr>
      <vt:lpstr>1433 - 1434. Fra Angelico.  Cristo Crucificado.  Chapter House, San Domenico, Fiesole.</vt:lpstr>
      <vt:lpstr>1433 - 1435. Fra Angelico.  La Virgen de la Humildad.  Museo Thyssen-Bornemisza</vt:lpstr>
      <vt:lpstr>1434. Fra Angelico.  La Coronación de la Virgen.  Museo del Louvre.</vt:lpstr>
      <vt:lpstr>1434 - 1435. Fra Angelico.  El nombre de San Juan Bautista.</vt:lpstr>
      <vt:lpstr>1434 - 1435. Fra Angelico.  El apóstol Santiago el Grande liberando al mago Hermógenes.  Kimbell Art Museum, Fort Worth.</vt:lpstr>
      <vt:lpstr>1434 - 1435. Fra Angelico.  Encuentro de Santo Domingo y San Francisco.  Fine Arts Museums of San Francisco.</vt:lpstr>
      <vt:lpstr>1434 - 1435. Fra Angelico. Entierro de la virgen. Museum os Art, Philadelphia.</vt:lpstr>
      <vt:lpstr>Presentación de PowerPoint</vt:lpstr>
      <vt:lpstr>1435. Fra Angelico.  Altar Annalena.  Museo di San Marco, Florencia.</vt:lpstr>
      <vt:lpstr>1435. Fra Angelico.  Virgen con niño, Santo Domingo, Santa Catalina.  Pinacoteca Vaticana.</vt:lpstr>
      <vt:lpstr>1435. Fra Angelico.  Virgen con niño.  Convento de San Domenico, Fiesole.</vt:lpstr>
      <vt:lpstr>1436. Fra Angelico.  San Antonio Abad tentado por un trozo de oro.  Museum of Fine Arts, Houston.</vt:lpstr>
      <vt:lpstr>1436 - 1441.  Fra Angelico.  Lamentación sobre Cristo.  Museo di San Marco, Florencia.</vt:lpstr>
      <vt:lpstr>Presentación de PowerPoint</vt:lpstr>
      <vt:lpstr>Frescos en las celdas del piso superior del Convento di San Marco</vt:lpstr>
      <vt:lpstr>Presentación de PowerPoint</vt:lpstr>
      <vt:lpstr>01 Noli me tangere</vt:lpstr>
      <vt:lpstr>02 Lamentación sobre Cristo</vt:lpstr>
      <vt:lpstr>03 Anunciación</vt:lpstr>
      <vt:lpstr>05 Natividad</vt:lpstr>
      <vt:lpstr>06 Transfiguración</vt:lpstr>
      <vt:lpstr>07 Burla de Cristo</vt:lpstr>
      <vt:lpstr>08 Resurrección</vt:lpstr>
      <vt:lpstr>09 Coronación de la Virgen</vt:lpstr>
      <vt:lpstr>10 Presentación de Jesús en el Templo</vt:lpstr>
      <vt:lpstr>17 Crucifixión con santo Domingo</vt:lpstr>
      <vt:lpstr>20 Crucifixión con santo Domingo flagelándose</vt:lpstr>
      <vt:lpstr>25 Crucifixión con Magdalena y Santo Domingo.</vt:lpstr>
      <vt:lpstr>31 Cristo en Limbo</vt:lpstr>
      <vt:lpstr>35 Institución de la Eucaristía.</vt:lpstr>
      <vt:lpstr>36 Cristo clavado en la cruz.</vt:lpstr>
      <vt:lpstr>37 Crucifixión.</vt:lpstr>
      <vt:lpstr>38 Crucifixión, San Cosme, San Juan evangelista y San Pedro. </vt:lpstr>
      <vt:lpstr>39 Adoración de los Magos.</vt:lpstr>
      <vt:lpstr>Frescos en los pasillos y en la Sala Capitular del Convento di San Marco</vt:lpstr>
      <vt:lpstr>Anunciación</vt:lpstr>
      <vt:lpstr>Crucifixión y Santos</vt:lpstr>
      <vt:lpstr>Sacra Conversazione</vt:lpstr>
      <vt:lpstr>Santo Domingo abrazado a la cruz.</vt:lpstr>
      <vt:lpstr>Presentación de PowerPoint</vt:lpstr>
      <vt:lpstr>Cristo llevando la cruz</vt:lpstr>
      <vt:lpstr>1437 - 1446. Fra Angelico. El Bautismo de Cristo.</vt:lpstr>
      <vt:lpstr>1437 - 1446. Fra Angelico. El prendimiento de Cristo.</vt:lpstr>
      <vt:lpstr>1437 - 1446. Fra Angelico. La Deposición.</vt:lpstr>
      <vt:lpstr>1437 - 1446. Fra Angelico. San Benito de Nursia.</vt:lpstr>
      <vt:lpstr>Presentación de PowerPoint</vt:lpstr>
      <vt:lpstr>1437. Fra Angelico. Políptico.  Viren y santos: San Juan Evangelista y San Juan Bautista a la izquierda, San Marcos y María Magdalena a la derecha. Museo Diocesano, Cortona.</vt:lpstr>
      <vt:lpstr>El retablo de Cortona presenta una división estructural a la que Fra Angelico no logra dar continuidad, quedando las imágenes independientes entre sí. La tabla central tiene como motivo la Virgen con el Niño. María se presenta encima de una tarima de mármol con decoración clásica de recuadros de diferentes colores. La zona central del pedestal termina en una estructura muy elegante de arco conopial; más atrás, retranqueado y en horizontal, el entarimado continúa. Para cubrir el espacio que queda en primer plano, Fra Angelico opta por una solución decorativa, importante además en la configuración del efecto de profundidad: coloca en primer término, sobre el suelo, dos jarrones con flores blancas y rojas. Sobre esta brillante solución perspectiva, se presenta María sentada en su trono, cuyo desarrollo adopta un carácter absolutamente arquitectónico: mientras que los brazos del trono están recubiertos por un brocado en oro y negro, el resto de la estructura se continúa mediante columnas en espiral y el remate de un arco con molduras decorativas, que logran dar más prestancia a la figura de la Virgen. Por detrás del trono y a menor escala, algunos ángeles conversan y ofrecen flores a la Madre de Dios, certificando de este modo la consecución de un espacio real. Jesús, cubierto parcialmente por una túnica de matizado color rosa, se sitúa de pie en las rodillas de su madre, en actitud tierna. El Niño va nimbado de oro con el símbolo de la Pasión de la cruz grabado en rojo. En los paneles laterales se sitúan San Juan Evangelista y San Juan Bautista a la izquierda, San Marcos y María Magdalena a la derecha. Los cuatro santos están de pie portando sus elementos iconográficos característicos, pero el espacio creado no sólo es diferente al de la tabla central, sino también distinto para las tablas laterales. Ni la tarima marmórea veteada de la izquierda se corresponde con la de San Marcos y la Magdalena, ni el banco de detrás de los santos está constituido de la misma forma, con lo que se pierde inexplicablemente la tan deseada unificación del escenario. Rematan la estructura de madera unos medallones con el tema de la Anunciación, de carácter muy esbozado, y una Crucifixión muy sumaria en la tabla central, sin apenas elementos espaciales.</vt:lpstr>
      <vt:lpstr>Presentación de PowerPoint</vt:lpstr>
      <vt:lpstr>1437. Fra Angelico. Tríptico de Perugia. Galería Nacional de Umbría. El monje pintor tomó como modelo el Retablo de Cortona, aunque su acabado, tratamientos y espacialidad es de una calidad superior a aquél. En la tabla central se representa la Madona con el Niño, en composición similar a la Virgen de Cortona.  Sentada en su trono, sobre un pedestal de mármol blanco, María mira tiernamente a su hijo, que aparece semidesnudo, bendiciendo y sujetando una rosa.  Delante del pedestal y una alfombra ricamente ornamentada, Fra Angelico coloca tres jarrones llenos de flores rojas, blancas y rosas, en combinación muy acertada. La ilusión espacial queda bien patente.</vt:lpstr>
      <vt:lpstr>1437. Fra Angelico. Tríptico de Perugia. Galería Nacional de Umbría. La corpórea Virgen se sitúa sobre un trono de estructura arquitectónica, cuyo remate se configura a modo de arco de triunfo de carácter clásico. Los extremos del dosel quedan cortados por la estructura de madera del retablo, lo que afianza la ilusión real.  Por detrás del respaldo de la Virgen se sitúan ángeles oferentes, con bandejas de flores del color de las vemos en los jarrones del suelo.  Los ángeles aparecen de muy reducidas proporciones comparados con la monumentalidad de la túnica de la Virgen, que define su figura.  En la tabla de la izquierda figura Santo Domingo portando la rama florida y el libro abierto, y San Nicolás con su capa llena de brocados en oro y negro. Absorto en la lectura, la mitra se sitúa en el banco de detrás de los santos.</vt:lpstr>
      <vt:lpstr>1437. Fra Angelico. Tríptico de Perugia. Galería Nacional de Umbría. Las figuras de la derecha, San Juan Bautista y Santa Catalina, también separados por arcos apuntados y decorados con lóbulos en el intradós, se presentan menos acabadas y menos ricas de colorido que las figuras de la izquierda.  Pero el mismo banco que veíamos por detrás de los santos dominicos aparece aquí también.  La sensación espacial también viene definida por la vara del Bautista, cuya parte superior desaparece tras su aureola, y por la rueda de Santa Catalina que, entre los dos santos, también fuga hacia el fondo.  </vt:lpstr>
      <vt:lpstr>1437. Fra Angelico. Tríptico de Perugia. Galería Nacional de Umbría.  En los medallones del remate del retablo figura una Anunciación de rasgos muy sumarios, cosa típica en Fra Angelico.  Abajo, en la predela, diferentes episodios de la vida de San Nicolás, donde debemos destacar el esfuerzo del monje pintor por representar matizaciones de luz y espacios bien determinados que ilustren los acontecimientos.  Sin lugar a dudas, el Tríptico de Perugia es una de las obras más importantes de Fra Angelico y donde con mayor acierto ejemplifica las innovaciones de la pintura del primer Renacimiento.</vt:lpstr>
      <vt:lpstr>1447. Fra Angelico. Tríptico de Perugia. Predela. Historia San Nicolás.</vt:lpstr>
      <vt:lpstr>1447. Fra Angelico. Tríptico de Perugia. Predela. Historia de San Nicolás. San Nicolás salva a un barco.</vt:lpstr>
      <vt:lpstr>1447. Fra Angelico. Tríptico de Perugia. Predela. Historia San Nicolás 3.  Liberación de los 3 inocentes y muerte de San Nicolás.</vt:lpstr>
      <vt:lpstr>Presentación de PowerPoint</vt:lpstr>
      <vt:lpstr>1440. Fra Angelico.  Retablo de San Marcos. Reconstrucción hipotética. Virgen y Santos</vt:lpstr>
      <vt:lpstr>1440. Fra Angelico. Retablo de San Marcos. San Cosme y San Damián curan a Paladia.</vt:lpstr>
      <vt:lpstr>1440. Fra Angelico. Retablo de San Marcos. San Cosme y San Damián Ante Lisius.</vt:lpstr>
      <vt:lpstr>1440. Fra Angelico. Retablo de San Marcos. Salvamento de San Cosme y San Damián.</vt:lpstr>
      <vt:lpstr>1440. Fra Angelico. Retablo de San Marcos. San Cosme y San Damián, Martirio.</vt:lpstr>
      <vt:lpstr>1440. Fra Angelico. Retablo de San Marcos. Enterramiento.</vt:lpstr>
      <vt:lpstr>1440. Fra Angelico. Retablo de San Marcos. San Cosme y San Damián crucificados y apedreados.</vt:lpstr>
      <vt:lpstr>1440. Fra Angelico. Retablo de San Marcos. San Cosme y San Damián decapitados.</vt:lpstr>
      <vt:lpstr>1440. Fra Angelico. Retablo de San Marcos. San Cosme y San Damián enterrados.</vt:lpstr>
      <vt:lpstr>1440. Fra Angelico. Retablo de San Marcos. San Cosme y San Damián curan a Justiniano.</vt:lpstr>
      <vt:lpstr>1440. Fra Angelico. Retablo de San Marcos.   San Pedro Martir    San Bernardo.</vt:lpstr>
      <vt:lpstr>1440. Fra Angelico. Retablo de San Marcos.    San Jerónimo      San Romualdo.</vt:lpstr>
      <vt:lpstr>1440. Fra Angelico. Retablo de San Marcos.  San Roque.    Santo Tomás de Aquino.</vt:lpstr>
      <vt:lpstr>Presentación de PowerPoint</vt:lpstr>
      <vt:lpstr>1440s.  Fra Angelico.  Natividad y Oración en el Huerto.  Pinacoteca Civica, Forli.</vt:lpstr>
      <vt:lpstr>1440s. Fra Angelico. Lamentación sobre San Francisco. Staatliche Museen, Berlín.</vt:lpstr>
      <vt:lpstr>1440.  Fra Angelico.  Estigmatización de San Francisco. Pinacoteca Vaticana.</vt:lpstr>
      <vt:lpstr>1440. Fra Angelico. Descendimiento. Museo de San Marco.  Que no siente lo trágico lo prueba el que al representar el Descendimiento, que es una de sus obras principales, lo hace sin gritos ni estridencias. No es el dolor, sino los gestos de la veneración de los santos varones al tomar las piernas del Salvador, o los clavos que horadaron sus manos y pies, lo que le importa subrayar. El cortejo de su Descendimiento con el de su contemporáneo Van der Weyden pone bien de manifiesto toda la intensidad de su lirismo. </vt:lpstr>
      <vt:lpstr>1440 - 1445. Fra Angelico.  Crucifixión con Santo Domingo.  Museo del Louvre.</vt:lpstr>
      <vt:lpstr>1440 - 1460. Fra Angelico y Filippo Lippi. La Adoración de los Magos. National Gallery of art, Washington</vt:lpstr>
      <vt:lpstr>1441 - 1442.  Fra Angelico.  San pedro mártir.  Museo de San Marco.</vt:lpstr>
      <vt:lpstr>1443 - 1445. Fra Angelico.  Rey David.  Museo di San Marco, Florencia.</vt:lpstr>
      <vt:lpstr>1445. Fra Angelico.  Virgen, Santo Domingo y Santo Tomás de Aquino.  Hermitage.</vt:lpstr>
      <vt:lpstr>1445 - 1446.  Fra Angelico.  Institución de la Eucaristía,  Museo del Louvre.</vt:lpstr>
      <vt:lpstr>Presentación de PowerPoint</vt:lpstr>
      <vt:lpstr>1447. Fra Angelico. Capilla San Brizio, Catedral de Orvieto.</vt:lpstr>
      <vt:lpstr>1447. Fra Angelico. Capilla San Brizio, Catedral de Orvieto. (2)</vt:lpstr>
      <vt:lpstr>Presentación de PowerPoint</vt:lpstr>
      <vt:lpstr>Frescos en la Cappella Niccolina de los Palazzi Pontifici en el Vaticano (1447-49) </vt:lpstr>
      <vt:lpstr>Presentación de PowerPoint</vt:lpstr>
      <vt:lpstr>1447 - 1449. Fra Angelico. Capilla Niccolina, Palacios Pontificios, Roma.  Representan episodios de las vidas de san Lorenzo y de san Esteban, y probablemente hayan sido pintados por ayudantes a partir de diseños del maestro</vt:lpstr>
      <vt:lpstr>1447 - 1449. Fra Angelico. Capilla Niccolina, Palacios Pontificios, Roma.</vt:lpstr>
      <vt:lpstr>El sermón de San Esteban.  Disputa con el sanedrín.     San Sixto confía los tesoros de la Iglesia a Lorenzo.  San Lorenzo reparte los bienes de la Iglesia entre los pobres.</vt:lpstr>
      <vt:lpstr>San Esteban conducido al martirio    Lapidación de San Esteban.     Condena de San Lorenzo por el emperador Valeriano.   Martirio de San Lorenzo.</vt:lpstr>
      <vt:lpstr>San Pedro consagrado como Diácono.         Sixto II consagrando a San Lorenzo como diácono    </vt:lpstr>
      <vt:lpstr>Presentación de PowerPoint</vt:lpstr>
      <vt:lpstr>1450. Fra Angelico. Armario de plata.</vt:lpstr>
      <vt:lpstr>1450. Fra Angelico. Armario de plata.</vt:lpstr>
      <vt:lpstr>1450. Fra Angelico. Armario de plata.</vt:lpstr>
      <vt:lpstr>1450. Fra Angelico. Armario de plata. Rueda Mística.</vt:lpstr>
      <vt:lpstr>1450. Fra Angelico.  La Anunciación</vt:lpstr>
      <vt:lpstr>1450. Fra Angelico.  Armario de Plata. Adoración de los Magos. Museo de San Marcos, Florencia.</vt:lpstr>
      <vt:lpstr>1450. Fra Angelico. La huida a Egipto.</vt:lpstr>
      <vt:lpstr>1450. Fra Angelico, Armario de Plata. Coronación de la Virgen y Lex Amoris. Museo di San Marco, Florencia.</vt:lpstr>
      <vt:lpstr>Presentación de PowerPoint</vt:lpstr>
      <vt:lpstr>1450. Fra Angelico.  Altar Bosco ai Frati.  Museo di San Marco, Florencia.</vt:lpstr>
      <vt:lpstr>1450. Fra Angelico. Tríptico del Juicio final. Staatliche Museen, Berlín.</vt:lpstr>
      <vt:lpstr>Presentación de PowerPoint</vt:lpstr>
      <vt:lpstr>Fra Angelico.  Virgen con niño.</vt:lpstr>
      <vt:lpstr>Para saber más: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Miguel Velayos García</cp:lastModifiedBy>
  <cp:revision>93</cp:revision>
  <dcterms:created xsi:type="dcterms:W3CDTF">2020-08-12T17:09:33Z</dcterms:created>
  <dcterms:modified xsi:type="dcterms:W3CDTF">2021-04-15T18:18:29Z</dcterms:modified>
</cp:coreProperties>
</file>