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55" r:id="rId4"/>
    <p:sldId id="258" r:id="rId5"/>
    <p:sldId id="296" r:id="rId6"/>
    <p:sldId id="295" r:id="rId7"/>
    <p:sldId id="297" r:id="rId8"/>
    <p:sldId id="309" r:id="rId9"/>
    <p:sldId id="349" r:id="rId10"/>
    <p:sldId id="259" r:id="rId11"/>
    <p:sldId id="300" r:id="rId12"/>
    <p:sldId id="298" r:id="rId13"/>
    <p:sldId id="299" r:id="rId14"/>
    <p:sldId id="301" r:id="rId15"/>
    <p:sldId id="260" r:id="rId16"/>
    <p:sldId id="303" r:id="rId17"/>
    <p:sldId id="308" r:id="rId18"/>
    <p:sldId id="307" r:id="rId19"/>
    <p:sldId id="282" r:id="rId20"/>
    <p:sldId id="302" r:id="rId21"/>
    <p:sldId id="304" r:id="rId22"/>
    <p:sldId id="306" r:id="rId23"/>
    <p:sldId id="283" r:id="rId24"/>
    <p:sldId id="310" r:id="rId25"/>
    <p:sldId id="261" r:id="rId26"/>
    <p:sldId id="263" r:id="rId27"/>
    <p:sldId id="357" r:id="rId28"/>
    <p:sldId id="366" r:id="rId29"/>
    <p:sldId id="372" r:id="rId30"/>
    <p:sldId id="312" r:id="rId31"/>
    <p:sldId id="311" r:id="rId32"/>
    <p:sldId id="368" r:id="rId33"/>
    <p:sldId id="264" r:id="rId34"/>
    <p:sldId id="373" r:id="rId35"/>
    <p:sldId id="353" r:id="rId36"/>
    <p:sldId id="262" r:id="rId37"/>
    <p:sldId id="359" r:id="rId38"/>
    <p:sldId id="292" r:id="rId39"/>
    <p:sldId id="273" r:id="rId40"/>
    <p:sldId id="278" r:id="rId41"/>
    <p:sldId id="291" r:id="rId42"/>
    <p:sldId id="314" r:id="rId43"/>
    <p:sldId id="354" r:id="rId44"/>
    <p:sldId id="313" r:id="rId45"/>
    <p:sldId id="315" r:id="rId46"/>
    <p:sldId id="279" r:id="rId47"/>
    <p:sldId id="316" r:id="rId48"/>
    <p:sldId id="369" r:id="rId49"/>
    <p:sldId id="267" r:id="rId50"/>
    <p:sldId id="268" r:id="rId51"/>
    <p:sldId id="318" r:id="rId52"/>
    <p:sldId id="269" r:id="rId53"/>
    <p:sldId id="358" r:id="rId54"/>
    <p:sldId id="360" r:id="rId55"/>
    <p:sldId id="280" r:id="rId56"/>
    <p:sldId id="317" r:id="rId57"/>
    <p:sldId id="319" r:id="rId58"/>
    <p:sldId id="371" r:id="rId59"/>
    <p:sldId id="320" r:id="rId60"/>
    <p:sldId id="288" r:id="rId61"/>
    <p:sldId id="289" r:id="rId62"/>
    <p:sldId id="321" r:id="rId63"/>
    <p:sldId id="322" r:id="rId64"/>
    <p:sldId id="323" r:id="rId65"/>
    <p:sldId id="324" r:id="rId66"/>
    <p:sldId id="325" r:id="rId67"/>
    <p:sldId id="326" r:id="rId68"/>
    <p:sldId id="327" r:id="rId69"/>
    <p:sldId id="328" r:id="rId70"/>
    <p:sldId id="330" r:id="rId71"/>
    <p:sldId id="331" r:id="rId72"/>
    <p:sldId id="332" r:id="rId73"/>
    <p:sldId id="333" r:id="rId74"/>
    <p:sldId id="336" r:id="rId75"/>
    <p:sldId id="334" r:id="rId76"/>
    <p:sldId id="335" r:id="rId77"/>
    <p:sldId id="375" r:id="rId78"/>
    <p:sldId id="329" r:id="rId79"/>
    <p:sldId id="361" r:id="rId80"/>
    <p:sldId id="362" r:id="rId81"/>
    <p:sldId id="363" r:id="rId82"/>
    <p:sldId id="364" r:id="rId83"/>
    <p:sldId id="365" r:id="rId84"/>
    <p:sldId id="347" r:id="rId85"/>
    <p:sldId id="270" r:id="rId86"/>
    <p:sldId id="293" r:id="rId87"/>
    <p:sldId id="294" r:id="rId88"/>
    <p:sldId id="345" r:id="rId89"/>
    <p:sldId id="348" r:id="rId90"/>
    <p:sldId id="266" r:id="rId91"/>
    <p:sldId id="341" r:id="rId92"/>
    <p:sldId id="356" r:id="rId93"/>
    <p:sldId id="376" r:id="rId94"/>
    <p:sldId id="337" r:id="rId95"/>
    <p:sldId id="342" r:id="rId96"/>
    <p:sldId id="275" r:id="rId97"/>
    <p:sldId id="276" r:id="rId98"/>
    <p:sldId id="277" r:id="rId99"/>
    <p:sldId id="344" r:id="rId100"/>
    <p:sldId id="286" r:id="rId101"/>
    <p:sldId id="350" r:id="rId102"/>
    <p:sldId id="351" r:id="rId103"/>
    <p:sldId id="367" r:id="rId104"/>
    <p:sldId id="352" r:id="rId105"/>
    <p:sldId id="370" r:id="rId10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114" y="-6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D589C0F-B2AB-41D0-9B3D-33A7239696F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 xmlns:a16="http://schemas.microsoft.com/office/drawing/2014/main" id="{DD034A2C-F83C-4863-B230-9FD6FBA60B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 xmlns:a16="http://schemas.microsoft.com/office/drawing/2014/main" id="{4377D6E2-9D6E-437C-919B-987F64FC8385}"/>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5" name="Marcador de pie de página 4">
            <a:extLst>
              <a:ext uri="{FF2B5EF4-FFF2-40B4-BE49-F238E27FC236}">
                <a16:creationId xmlns="" xmlns:a16="http://schemas.microsoft.com/office/drawing/2014/main" id="{7D42FB0C-56BA-4DE8-AE62-938628F8C0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FCE96E6C-80FD-495B-AA69-126F088ABBD7}"/>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553179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5F4BC5A-C0D7-452C-A6E9-8AF13905EC1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484E295B-A5FA-4C04-B119-44BF218E5B4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12D79740-1582-493B-B328-D7D608239E02}"/>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5" name="Marcador de pie de página 4">
            <a:extLst>
              <a:ext uri="{FF2B5EF4-FFF2-40B4-BE49-F238E27FC236}">
                <a16:creationId xmlns="" xmlns:a16="http://schemas.microsoft.com/office/drawing/2014/main" id="{76397FC1-54AC-4E7F-95CD-B8197B23AC2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C4696D94-ADE8-4EE1-BED7-FB134AA1F351}"/>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107230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EEE8267-FCC6-49BF-A7B4-CD7121DFB0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538BE08D-5207-4160-8C21-DAF8685C63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244D3E5A-C5AA-4967-BFA7-BBF616E2043C}"/>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5" name="Marcador de pie de página 4">
            <a:extLst>
              <a:ext uri="{FF2B5EF4-FFF2-40B4-BE49-F238E27FC236}">
                <a16:creationId xmlns="" xmlns:a16="http://schemas.microsoft.com/office/drawing/2014/main" id="{5BF1DE01-3725-4B4E-97C4-471965324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E3627F65-BC43-4499-9AF9-A5FC75F6E21C}"/>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2853762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ACCAF13-C661-4A57-A146-ABB6D7983B5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3C62D062-60BF-40F5-80D3-9DC29354A6A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 xmlns:a16="http://schemas.microsoft.com/office/drawing/2014/main" id="{100E14B2-9C9B-4693-B34F-56AE888841E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 xmlns:a16="http://schemas.microsoft.com/office/drawing/2014/main" id="{13743B4E-D1BD-43E3-967E-FF2B61256239}"/>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6" name="Marcador de pie de página 5">
            <a:extLst>
              <a:ext uri="{FF2B5EF4-FFF2-40B4-BE49-F238E27FC236}">
                <a16:creationId xmlns="" xmlns:a16="http://schemas.microsoft.com/office/drawing/2014/main" id="{075D03F1-8254-40FA-9BB5-6D5C39EAAC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35A175DC-ACF9-40BD-92AE-12706C3B9601}"/>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157364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24A3573-A208-446D-8516-448506D75B9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37F2A43D-3748-4BCC-8721-D33B5504D4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AD09A358-E7DF-4E84-B124-966B45BA632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 xmlns:a16="http://schemas.microsoft.com/office/drawing/2014/main" id="{AC9F393C-34CC-4949-8842-D01557B045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A2447DB4-39FF-4965-ADAD-D8A13BEC28E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 xmlns:a16="http://schemas.microsoft.com/office/drawing/2014/main" id="{C28130B9-F49F-4193-9E96-BA1768F9B7E6}"/>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8" name="Marcador de pie de página 7">
            <a:extLst>
              <a:ext uri="{FF2B5EF4-FFF2-40B4-BE49-F238E27FC236}">
                <a16:creationId xmlns="" xmlns:a16="http://schemas.microsoft.com/office/drawing/2014/main" id="{03027FA9-3E24-4706-B7FA-FB83D7CD78B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 xmlns:a16="http://schemas.microsoft.com/office/drawing/2014/main" id="{782B028E-2A5B-4645-8D05-D9D47692DEE0}"/>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2674966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F14F560-FAEA-42C0-AF85-9623ACBD9BB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 xmlns:a16="http://schemas.microsoft.com/office/drawing/2014/main" id="{4301FA1F-C2CC-4D42-AB45-C8D7C5E88A81}"/>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4" name="Marcador de pie de página 3">
            <a:extLst>
              <a:ext uri="{FF2B5EF4-FFF2-40B4-BE49-F238E27FC236}">
                <a16:creationId xmlns="" xmlns:a16="http://schemas.microsoft.com/office/drawing/2014/main" id="{8E9D8799-FE15-4ACD-BACB-DA40C6A159C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 xmlns:a16="http://schemas.microsoft.com/office/drawing/2014/main" id="{73C739AD-4512-48AC-8DCA-5205C3889665}"/>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3942446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41EC9709-7D83-4220-A2A7-4F51D9011571}"/>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3" name="Marcador de pie de página 2">
            <a:extLst>
              <a:ext uri="{FF2B5EF4-FFF2-40B4-BE49-F238E27FC236}">
                <a16:creationId xmlns="" xmlns:a16="http://schemas.microsoft.com/office/drawing/2014/main" id="{F7548BD7-2A3F-4D0D-A780-B0F4743B0DC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 xmlns:a16="http://schemas.microsoft.com/office/drawing/2014/main" id="{28A4B768-2532-4872-ABC7-0382D7B6CF7E}"/>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3348036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FCCCE25-49DC-4E7C-A3A8-A4BCF8EA5E5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9E4489AE-C518-4566-A9AC-7AA0268456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 xmlns:a16="http://schemas.microsoft.com/office/drawing/2014/main" id="{06E69402-B4AD-4A7D-B311-A411A9A7A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93BA2561-CB4E-4182-80CD-68C55236D269}"/>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6" name="Marcador de pie de página 5">
            <a:extLst>
              <a:ext uri="{FF2B5EF4-FFF2-40B4-BE49-F238E27FC236}">
                <a16:creationId xmlns="" xmlns:a16="http://schemas.microsoft.com/office/drawing/2014/main" id="{7BCC34DF-B0C1-41A6-B33E-82B3D375EE0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29A42E39-07E7-44A7-B5C9-2D053B09C252}"/>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1189503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C904F36-1969-4154-AE4B-DAB5ADD6078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 xmlns:a16="http://schemas.microsoft.com/office/drawing/2014/main" id="{540A48AE-61D4-40D1-BAE3-706975C4B4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 xmlns:a16="http://schemas.microsoft.com/office/drawing/2014/main" id="{31974998-1733-4765-BBCC-A560AFB70C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709566E4-20A3-40AF-8B8B-1FC3DF1F1C71}"/>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6" name="Marcador de pie de página 5">
            <a:extLst>
              <a:ext uri="{FF2B5EF4-FFF2-40B4-BE49-F238E27FC236}">
                <a16:creationId xmlns="" xmlns:a16="http://schemas.microsoft.com/office/drawing/2014/main" id="{F34D0DBA-1DAA-4147-BA80-9F9D949F586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E12F9E6C-BEE8-49DD-B6E0-FFDAECFD7D29}"/>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1838269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F89AC6A-7A46-4838-B02D-AA09983D82D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 xmlns:a16="http://schemas.microsoft.com/office/drawing/2014/main" id="{2CC7753E-ACBA-42BE-8121-1BBF7A898F4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35C28876-1353-4027-BAA0-02BF6D4F74EA}"/>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5" name="Marcador de pie de página 4">
            <a:extLst>
              <a:ext uri="{FF2B5EF4-FFF2-40B4-BE49-F238E27FC236}">
                <a16:creationId xmlns="" xmlns:a16="http://schemas.microsoft.com/office/drawing/2014/main" id="{45298A1B-EA0E-4915-9F8D-54E3BE6B511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A50FD054-404C-44BD-95C9-2FD9FFE359A9}"/>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263425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1A185B7F-479C-4EF5-8780-A7FF66D57D7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 xmlns:a16="http://schemas.microsoft.com/office/drawing/2014/main" id="{3646B837-816B-4975-82AA-2B083AEBFBA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51B04188-3B9A-42DF-AB7F-26260C526C48}"/>
              </a:ext>
            </a:extLst>
          </p:cNvPr>
          <p:cNvSpPr>
            <a:spLocks noGrp="1"/>
          </p:cNvSpPr>
          <p:nvPr>
            <p:ph type="dt" sz="half" idx="10"/>
          </p:nvPr>
        </p:nvSpPr>
        <p:spPr/>
        <p:txBody>
          <a:bodyPr/>
          <a:lstStyle/>
          <a:p>
            <a:fld id="{AB3424AC-FA2F-4C7A-AD6C-E4161077256B}" type="datetimeFigureOut">
              <a:rPr lang="es-ES" smtClean="0"/>
              <a:pPr/>
              <a:t>29/04/2021</a:t>
            </a:fld>
            <a:endParaRPr lang="es-ES"/>
          </a:p>
        </p:txBody>
      </p:sp>
      <p:sp>
        <p:nvSpPr>
          <p:cNvPr id="5" name="Marcador de pie de página 4">
            <a:extLst>
              <a:ext uri="{FF2B5EF4-FFF2-40B4-BE49-F238E27FC236}">
                <a16:creationId xmlns="" xmlns:a16="http://schemas.microsoft.com/office/drawing/2014/main" id="{04CD9132-57BA-4D74-BD6E-E4C8CD53742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BE670380-792F-4AE6-8614-5AAAC925A70E}"/>
              </a:ext>
            </a:extLst>
          </p:cNvPr>
          <p:cNvSpPr>
            <a:spLocks noGrp="1"/>
          </p:cNvSpPr>
          <p:nvPr>
            <p:ph type="sldNum" sz="quarter" idx="12"/>
          </p:nvPr>
        </p:nvSpPr>
        <p:spPr/>
        <p:txBody>
          <a:bodyPr/>
          <a:lstStyle/>
          <a:p>
            <a:fld id="{3652A866-DCDF-464E-B307-F82695A2E08A}" type="slidenum">
              <a:rPr lang="es-ES" smtClean="0"/>
              <a:pPr/>
              <a:t>‹Nº›</a:t>
            </a:fld>
            <a:endParaRPr lang="es-ES"/>
          </a:p>
        </p:txBody>
      </p:sp>
    </p:spTree>
    <p:extLst>
      <p:ext uri="{BB962C8B-B14F-4D97-AF65-F5344CB8AC3E}">
        <p14:creationId xmlns:p14="http://schemas.microsoft.com/office/powerpoint/2010/main" val="2437784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17368BAE-5AF8-4019-80BA-C2D3D4A309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6CC57B53-8FDB-4E8B-A035-01689A465F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0418DE9C-C1B6-45EE-81E4-4F899D1F93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3424AC-FA2F-4C7A-AD6C-E4161077256B}" type="datetimeFigureOut">
              <a:rPr lang="es-ES" smtClean="0"/>
              <a:pPr/>
              <a:t>29/04/2021</a:t>
            </a:fld>
            <a:endParaRPr lang="es-ES"/>
          </a:p>
        </p:txBody>
      </p:sp>
      <p:sp>
        <p:nvSpPr>
          <p:cNvPr id="5" name="Marcador de pie de página 4">
            <a:extLst>
              <a:ext uri="{FF2B5EF4-FFF2-40B4-BE49-F238E27FC236}">
                <a16:creationId xmlns="" xmlns:a16="http://schemas.microsoft.com/office/drawing/2014/main" id="{127CE978-510E-405E-BBC6-9147E90F71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 xmlns:a16="http://schemas.microsoft.com/office/drawing/2014/main" id="{0D666340-34FD-48F9-B72C-FE3D988058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52A866-DCDF-464E-B307-F82695A2E08A}" type="slidenum">
              <a:rPr lang="es-ES" smtClean="0"/>
              <a:pPr/>
              <a:t>‹Nº›</a:t>
            </a:fld>
            <a:endParaRPr lang="es-ES"/>
          </a:p>
        </p:txBody>
      </p:sp>
    </p:spTree>
    <p:extLst>
      <p:ext uri="{BB962C8B-B14F-4D97-AF65-F5344CB8AC3E}">
        <p14:creationId xmlns:p14="http://schemas.microsoft.com/office/powerpoint/2010/main" val="4168957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frafilippolippi.org/the-complete-works.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276F48F-F5B7-493E-B03F-62344958A391}"/>
              </a:ext>
            </a:extLst>
          </p:cNvPr>
          <p:cNvSpPr>
            <a:spLocks noGrp="1"/>
          </p:cNvSpPr>
          <p:nvPr>
            <p:ph type="ctrTitle"/>
          </p:nvPr>
        </p:nvSpPr>
        <p:spPr/>
        <p:txBody>
          <a:bodyPr>
            <a:normAutofit/>
          </a:bodyPr>
          <a:lstStyle/>
          <a:p>
            <a:r>
              <a:rPr lang="es-ES" sz="13800" b="1" dirty="0"/>
              <a:t>Filippo </a:t>
            </a:r>
            <a:r>
              <a:rPr lang="es-ES" sz="13800" b="1" dirty="0" err="1"/>
              <a:t>Lippi</a:t>
            </a:r>
            <a:endParaRPr lang="es-ES" sz="13800" b="1" dirty="0"/>
          </a:p>
        </p:txBody>
      </p:sp>
      <p:sp>
        <p:nvSpPr>
          <p:cNvPr id="3" name="Subtítulo 2">
            <a:extLst>
              <a:ext uri="{FF2B5EF4-FFF2-40B4-BE49-F238E27FC236}">
                <a16:creationId xmlns="" xmlns:a16="http://schemas.microsoft.com/office/drawing/2014/main" id="{FB13F3A6-764B-4C74-B6DB-396F31C7AC4B}"/>
              </a:ext>
            </a:extLst>
          </p:cNvPr>
          <p:cNvSpPr>
            <a:spLocks noGrp="1"/>
          </p:cNvSpPr>
          <p:nvPr>
            <p:ph type="subTitle" idx="1"/>
          </p:nvPr>
        </p:nvSpPr>
        <p:spPr/>
        <p:txBody>
          <a:bodyPr>
            <a:normAutofit fontScale="70000" lnSpcReduction="20000"/>
          </a:bodyPr>
          <a:lstStyle/>
          <a:p>
            <a:r>
              <a:rPr lang="es-ES" sz="4000" b="1" dirty="0"/>
              <a:t>1406 – 1469</a:t>
            </a:r>
            <a:r>
              <a:rPr lang="es-ES" sz="4000" b="1" dirty="0" smtClean="0"/>
              <a:t>.</a:t>
            </a:r>
          </a:p>
          <a:p>
            <a:r>
              <a:rPr lang="es-ES" sz="4000" dirty="0" smtClean="0">
                <a:hlinkClick r:id="rId2"/>
              </a:rPr>
              <a:t>Fra Filippo </a:t>
            </a:r>
            <a:r>
              <a:rPr lang="es-ES" sz="4000" dirty="0" err="1" smtClean="0">
                <a:hlinkClick r:id="rId2"/>
              </a:rPr>
              <a:t>Lippi</a:t>
            </a:r>
            <a:r>
              <a:rPr lang="es-ES" sz="4000" dirty="0" smtClean="0">
                <a:hlinkClick r:id="rId2"/>
              </a:rPr>
              <a:t> </a:t>
            </a:r>
            <a:r>
              <a:rPr lang="es-ES" sz="4000" dirty="0" err="1" smtClean="0">
                <a:hlinkClick r:id="rId2"/>
              </a:rPr>
              <a:t>Oil</a:t>
            </a:r>
            <a:r>
              <a:rPr lang="es-ES" sz="4000" dirty="0" smtClean="0">
                <a:hlinkClick r:id="rId2"/>
              </a:rPr>
              <a:t> </a:t>
            </a:r>
            <a:r>
              <a:rPr lang="es-ES" sz="4000" dirty="0" err="1" smtClean="0">
                <a:hlinkClick r:id="rId2"/>
              </a:rPr>
              <a:t>Paintings</a:t>
            </a:r>
            <a:r>
              <a:rPr lang="es-ES" sz="4000" dirty="0" smtClean="0">
                <a:hlinkClick r:id="rId2"/>
              </a:rPr>
              <a:t>| Complete Works | frafilippolippi.org</a:t>
            </a:r>
            <a:endParaRPr lang="es-ES" sz="4000" dirty="0" smtClean="0"/>
          </a:p>
          <a:p>
            <a:r>
              <a:rPr lang="es-ES" sz="4000" b="1" dirty="0" smtClean="0">
                <a:hlinkClick r:id="rId2"/>
              </a:rPr>
              <a:t>https://www.frafilippolippi.org/the-complete-works.html</a:t>
            </a:r>
            <a:endParaRPr lang="es-ES" sz="4000" b="1" dirty="0" smtClean="0"/>
          </a:p>
          <a:p>
            <a:endParaRPr lang="es-ES" sz="4000" b="1" dirty="0"/>
          </a:p>
        </p:txBody>
      </p:sp>
    </p:spTree>
    <p:extLst>
      <p:ext uri="{BB962C8B-B14F-4D97-AF65-F5344CB8AC3E}">
        <p14:creationId xmlns:p14="http://schemas.microsoft.com/office/powerpoint/2010/main" val="321655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6293812" cy="6354330"/>
          </a:xfrm>
        </p:spPr>
        <p:txBody>
          <a:bodyPr anchor="t">
            <a:normAutofit/>
          </a:bodyPr>
          <a:lstStyle/>
          <a:p>
            <a:r>
              <a:rPr lang="es-ES" sz="3200" b="1" dirty="0"/>
              <a:t>1430. Filippo </a:t>
            </a:r>
            <a:r>
              <a:rPr lang="es-ES" sz="3200" b="1" dirty="0" err="1"/>
              <a:t>Lippi</a:t>
            </a:r>
            <a:r>
              <a:rPr lang="es-ES" sz="3200" b="1" dirty="0"/>
              <a:t>. La Virgen y el Niño con ángeles y santos, (</a:t>
            </a:r>
            <a:r>
              <a:rPr lang="es-ES" sz="3200" b="1" dirty="0" err="1"/>
              <a:t>Émpoli</a:t>
            </a:r>
            <a:r>
              <a:rPr lang="es-ES" sz="3200" b="1" dirty="0"/>
              <a:t>, Museo de la iglesia de la Colegiata</a:t>
            </a:r>
            <a:r>
              <a:rPr lang="es-ES" sz="3200" b="1" dirty="0" smtClean="0"/>
              <a:t>).</a:t>
            </a:r>
            <a:br>
              <a:rPr lang="es-ES" sz="3200" b="1" dirty="0" smtClean="0"/>
            </a:br>
            <a:r>
              <a:rPr lang="es-ES" sz="2400" dirty="0" smtClean="0">
                <a:latin typeface="+mn-lt"/>
              </a:rPr>
              <a:t>Representa a la Virgen en el trono entre ángeles y los santos Miguel, Bartolomé y Alberto. </a:t>
            </a:r>
            <a:br>
              <a:rPr lang="es-ES" sz="2400" dirty="0" smtClean="0">
                <a:latin typeface="+mn-lt"/>
              </a:rPr>
            </a:br>
            <a:r>
              <a:rPr lang="es-ES" sz="2400" dirty="0" smtClean="0">
                <a:latin typeface="+mn-lt"/>
              </a:rPr>
              <a:t>Antaño atribuida a </a:t>
            </a:r>
            <a:r>
              <a:rPr lang="es-ES" sz="2400" dirty="0" err="1" smtClean="0">
                <a:latin typeface="+mn-lt"/>
              </a:rPr>
              <a:t>Masaccio</a:t>
            </a:r>
            <a:r>
              <a:rPr lang="es-ES" sz="2400" dirty="0" smtClean="0">
                <a:latin typeface="+mn-lt"/>
              </a:rPr>
              <a:t>, a </a:t>
            </a:r>
            <a:r>
              <a:rPr lang="es-ES" sz="2400" dirty="0" err="1" smtClean="0">
                <a:latin typeface="+mn-lt"/>
              </a:rPr>
              <a:t>Masolino</a:t>
            </a:r>
            <a:r>
              <a:rPr lang="es-ES" sz="2400" dirty="0" smtClean="0">
                <a:latin typeface="+mn-lt"/>
              </a:rPr>
              <a:t> e incluso a Andrea del </a:t>
            </a:r>
            <a:r>
              <a:rPr lang="es-ES" sz="2400" dirty="0" err="1" smtClean="0">
                <a:latin typeface="+mn-lt"/>
              </a:rPr>
              <a:t>Castagno</a:t>
            </a:r>
            <a:r>
              <a:rPr lang="es-ES" sz="2400" dirty="0" smtClean="0">
                <a:latin typeface="+mn-lt"/>
              </a:rPr>
              <a:t>, la tabla pone de manifiesto que Filippo </a:t>
            </a:r>
            <a:r>
              <a:rPr lang="es-ES" sz="2400" dirty="0" err="1" smtClean="0">
                <a:latin typeface="+mn-lt"/>
              </a:rPr>
              <a:t>Lippi</a:t>
            </a:r>
            <a:r>
              <a:rPr lang="es-ES" sz="2400" dirty="0" smtClean="0">
                <a:latin typeface="+mn-lt"/>
              </a:rPr>
              <a:t> conocía las obras de aquel primer gran intérprete de la lección de </a:t>
            </a:r>
            <a:r>
              <a:rPr lang="es-ES" sz="2400" dirty="0" err="1" smtClean="0">
                <a:latin typeface="+mn-lt"/>
              </a:rPr>
              <a:t>Masaccio</a:t>
            </a:r>
            <a:r>
              <a:rPr lang="es-ES" sz="2400" dirty="0" smtClean="0">
                <a:latin typeface="+mn-lt"/>
              </a:rPr>
              <a:t>, que fue Fra </a:t>
            </a:r>
            <a:r>
              <a:rPr lang="es-ES" sz="2400" dirty="0" err="1" smtClean="0">
                <a:latin typeface="+mn-lt"/>
              </a:rPr>
              <a:t>Angelico</a:t>
            </a:r>
            <a:r>
              <a:rPr lang="es-ES" sz="2400" dirty="0" smtClean="0">
                <a:latin typeface="+mn-lt"/>
              </a:rPr>
              <a:t>. </a:t>
            </a:r>
            <a:br>
              <a:rPr lang="es-ES" sz="2400" dirty="0" smtClean="0">
                <a:latin typeface="+mn-lt"/>
              </a:rPr>
            </a:br>
            <a:r>
              <a:rPr lang="es-ES" sz="2400" dirty="0" smtClean="0">
                <a:latin typeface="+mn-lt"/>
              </a:rPr>
              <a:t>El colorido brillante y ciertas preciosidades de inspiración casi flamenca en los relieves del trono y en la luz suave, pero sobre todo, la disposición circular de los personajes recuerda el Tributo de </a:t>
            </a:r>
            <a:r>
              <a:rPr lang="es-ES" sz="2400" dirty="0" err="1" smtClean="0">
                <a:latin typeface="+mn-lt"/>
              </a:rPr>
              <a:t>Masaccio</a:t>
            </a:r>
            <a:r>
              <a:rPr lang="es-ES" sz="2400" dirty="0" smtClean="0">
                <a:latin typeface="+mn-lt"/>
              </a:rPr>
              <a:t>.</a:t>
            </a:r>
            <a:endParaRPr lang="es-ES" sz="3200" b="1" dirty="0">
              <a:latin typeface="+mn-lt"/>
            </a:endParaRPr>
          </a:p>
        </p:txBody>
      </p:sp>
      <p:pic>
        <p:nvPicPr>
          <p:cNvPr id="5" name="Imagen 4">
            <a:extLst>
              <a:ext uri="{FF2B5EF4-FFF2-40B4-BE49-F238E27FC236}">
                <a16:creationId xmlns="" xmlns:a16="http://schemas.microsoft.com/office/drawing/2014/main" id="{773A287B-651D-436F-8100-19B7C7A111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3418" y="-1174"/>
            <a:ext cx="5278582" cy="6859174"/>
          </a:xfrm>
          <a:prstGeom prst="rect">
            <a:avLst/>
          </a:prstGeom>
        </p:spPr>
      </p:pic>
    </p:spTree>
    <p:extLst>
      <p:ext uri="{BB962C8B-B14F-4D97-AF65-F5344CB8AC3E}">
        <p14:creationId xmlns:p14="http://schemas.microsoft.com/office/powerpoint/2010/main" val="3076724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5133878" cy="6354330"/>
          </a:xfrm>
        </p:spPr>
        <p:txBody>
          <a:bodyPr anchor="t">
            <a:noAutofit/>
          </a:bodyPr>
          <a:lstStyle/>
          <a:p>
            <a:r>
              <a:rPr lang="es-ES" sz="2000" b="1" dirty="0" smtClean="0"/>
              <a:t>1430. Filippo </a:t>
            </a:r>
            <a:r>
              <a:rPr lang="es-ES" sz="2000" b="1" dirty="0" err="1" smtClean="0"/>
              <a:t>Lippi</a:t>
            </a:r>
            <a:r>
              <a:rPr lang="es-ES" sz="2000" b="1" dirty="0" smtClean="0"/>
              <a:t>. Tríptico, Virgen, San Juan, San Jorge. </a:t>
            </a:r>
            <a:r>
              <a:rPr lang="es-ES" sz="2000" b="1" dirty="0" err="1" smtClean="0"/>
              <a:t>Fitzwilliam</a:t>
            </a:r>
            <a:r>
              <a:rPr lang="es-ES" sz="2000" b="1" dirty="0" smtClean="0"/>
              <a:t> </a:t>
            </a:r>
            <a:r>
              <a:rPr lang="es-ES" sz="2000" b="1" dirty="0" err="1" smtClean="0"/>
              <a:t>Museum</a:t>
            </a:r>
            <a:r>
              <a:rPr lang="es-ES" sz="2000" b="1" dirty="0" smtClean="0"/>
              <a:t>, Cambridge.</a:t>
            </a:r>
            <a:r>
              <a:rPr lang="es-ES" sz="1400" b="1" dirty="0" smtClean="0"/>
              <a:t/>
            </a:r>
            <a:br>
              <a:rPr lang="es-ES" sz="1400" b="1" dirty="0" smtClean="0"/>
            </a:br>
            <a:r>
              <a:rPr lang="es-ES" sz="1400" dirty="0" smtClean="0"/>
              <a:t>La obra es un altar portátil para devoción privada. El compartimento central representa a la Madonna </a:t>
            </a:r>
            <a:r>
              <a:rPr lang="es-ES" sz="1400" dirty="0" err="1" smtClean="0"/>
              <a:t>dell'Umiltà</a:t>
            </a:r>
            <a:r>
              <a:rPr lang="es-ES" sz="1400" dirty="0" smtClean="0"/>
              <a:t> (Virgen con el Niño sentada en el suelo), cuatro ángeles y el donante. En la pequeña puerta de la izquierda San Juan Bautista y en la de la derecha San Jorge o San </a:t>
            </a:r>
            <a:r>
              <a:rPr lang="es-ES" sz="1400" dirty="0" err="1" smtClean="0"/>
              <a:t>Ansano</a:t>
            </a:r>
            <a:r>
              <a:rPr lang="es-ES" sz="1400" dirty="0" smtClean="0"/>
              <a:t>. </a:t>
            </a:r>
            <a:br>
              <a:rPr lang="es-ES" sz="1400" dirty="0" smtClean="0"/>
            </a:br>
            <a:r>
              <a:rPr lang="es-ES" sz="1400" dirty="0" smtClean="0"/>
              <a:t>La obra está influenciada por </a:t>
            </a:r>
            <a:r>
              <a:rPr lang="es-ES" sz="1400" dirty="0" err="1" smtClean="0"/>
              <a:t>Masaccio</a:t>
            </a:r>
            <a:r>
              <a:rPr lang="es-ES" sz="1400" dirty="0" smtClean="0"/>
              <a:t>, con las figuras principales de volumen sólido, lo que da la impresión de figuras gruesas y macizas como estatuas. Este efecto se obtuvo con un uso particularmente incisivo del claroscuro, con grandes campos de color y con el uso de formas simplificadas, casi dilatadas. El cliente, arrodillado a la izquierda, es todavía más pequeño que la divinidad, incluso si tiene un contacto más familiar con ella, de hecho, el Niño coloca suavemente una mano sobre él en señal de bendición y aprobación. La empresa heráldica del patrón está a su lado y el escudo de armas está en el tímpano del tabernáculo. Los santos son más esbeltos, todavía con un estilo gótico. </a:t>
            </a:r>
            <a:br>
              <a:rPr lang="es-ES" sz="1400" dirty="0" smtClean="0"/>
            </a:br>
            <a:r>
              <a:rPr lang="es-ES" sz="1400" dirty="0" smtClean="0"/>
              <a:t>El fondo, aunque todavía arcaico por el uso del oro, demuestra una adhesión al clasicismo humanista, con las columnas que sostienen un falso entablamento, sobre el cual el tímpano de madera del tabernáculo parece ser el tímpano de un templo antiguo. Por estos motivos, el retablo se considera una obra temprana, donde la influencia </a:t>
            </a:r>
            <a:r>
              <a:rPr lang="es-ES" sz="1400" dirty="0" err="1" smtClean="0"/>
              <a:t>masaccesca</a:t>
            </a:r>
            <a:r>
              <a:rPr lang="es-ES" sz="1400" dirty="0" smtClean="0"/>
              <a:t> aún es fuerte, pero aún no se desarrollan temas plenamente renacentistas como los trasfondos naturalistas y el abandono de las proporciones jerárquicas, por lo que la obra debe fecharse cerca de la Virgen en los años treinta del siglo XV.</a:t>
            </a:r>
            <a:endParaRPr lang="es-ES" sz="1400" b="1" dirty="0"/>
          </a:p>
        </p:txBody>
      </p:sp>
      <p:pic>
        <p:nvPicPr>
          <p:cNvPr id="4" name="3 Imagen" descr="1430. Filippo Lippi. Tríptico, Virgen, San Juan, San Jorge. Fitzwilliam Museum, Cambridge.jpg"/>
          <p:cNvPicPr>
            <a:picLocks noChangeAspect="1"/>
          </p:cNvPicPr>
          <p:nvPr/>
        </p:nvPicPr>
        <p:blipFill>
          <a:blip r:embed="rId2" cstate="print"/>
          <a:stretch>
            <a:fillRect/>
          </a:stretch>
        </p:blipFill>
        <p:spPr>
          <a:xfrm>
            <a:off x="5610377" y="0"/>
            <a:ext cx="6581623" cy="6858000"/>
          </a:xfrm>
          <a:prstGeom prst="rect">
            <a:avLst/>
          </a:prstGeom>
        </p:spPr>
      </p:pic>
    </p:spTree>
    <p:extLst>
      <p:ext uri="{BB962C8B-B14F-4D97-AF65-F5344CB8AC3E}">
        <p14:creationId xmlns:p14="http://schemas.microsoft.com/office/powerpoint/2010/main" val="3076724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740936" cy="6354330"/>
          </a:xfrm>
        </p:spPr>
        <p:txBody>
          <a:bodyPr anchor="t">
            <a:normAutofit/>
          </a:bodyPr>
          <a:lstStyle/>
          <a:p>
            <a:r>
              <a:rPr lang="es-ES" sz="3200" b="1" dirty="0"/>
              <a:t>1432. Filippo </a:t>
            </a:r>
            <a:r>
              <a:rPr lang="es-ES" sz="3200" b="1" dirty="0" err="1"/>
              <a:t>Lippi</a:t>
            </a:r>
            <a:r>
              <a:rPr lang="es-ES" sz="3200" b="1" dirty="0"/>
              <a:t>. Virgen de la Humildad (Virgen de </a:t>
            </a:r>
            <a:r>
              <a:rPr lang="es-ES" sz="3200" b="1" dirty="0" err="1"/>
              <a:t>Trivulzio</a:t>
            </a:r>
            <a:r>
              <a:rPr lang="es-ES" sz="3200" b="1" dirty="0"/>
              <a:t>). Milán, Museo del Castello </a:t>
            </a:r>
            <a:r>
              <a:rPr lang="es-ES" sz="3200" b="1" dirty="0" err="1"/>
              <a:t>Sforzesco</a:t>
            </a:r>
            <a:r>
              <a:rPr lang="es-ES" sz="3200" b="1" dirty="0"/>
              <a:t>.</a:t>
            </a:r>
          </a:p>
        </p:txBody>
      </p:sp>
      <p:pic>
        <p:nvPicPr>
          <p:cNvPr id="4" name="Imagen 3">
            <a:extLst>
              <a:ext uri="{FF2B5EF4-FFF2-40B4-BE49-F238E27FC236}">
                <a16:creationId xmlns="" xmlns:a16="http://schemas.microsoft.com/office/drawing/2014/main" id="{D9D82FBA-5D12-4243-9173-AF9E445569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1991" y="665018"/>
            <a:ext cx="8980009" cy="4668982"/>
          </a:xfrm>
          <a:prstGeom prst="rect">
            <a:avLst/>
          </a:prstGeom>
        </p:spPr>
      </p:pic>
    </p:spTree>
    <p:extLst>
      <p:ext uri="{BB962C8B-B14F-4D97-AF65-F5344CB8AC3E}">
        <p14:creationId xmlns:p14="http://schemas.microsoft.com/office/powerpoint/2010/main" val="1737078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757054" cy="6354330"/>
          </a:xfrm>
        </p:spPr>
        <p:txBody>
          <a:bodyPr anchor="t">
            <a:normAutofit/>
          </a:bodyPr>
          <a:lstStyle/>
          <a:p>
            <a:r>
              <a:rPr lang="es-ES" sz="3200" b="1" dirty="0"/>
              <a:t>1432. Filippo </a:t>
            </a:r>
            <a:r>
              <a:rPr lang="es-ES" sz="3200" b="1" dirty="0" err="1"/>
              <a:t>Lippi</a:t>
            </a:r>
            <a:r>
              <a:rPr lang="es-ES" sz="3200" b="1" dirty="0"/>
              <a:t>. Confirmación regla Carmelita. Museo Santa Maria del </a:t>
            </a:r>
            <a:r>
              <a:rPr lang="es-ES" sz="3200" b="1" dirty="0" err="1"/>
              <a:t>Carmine</a:t>
            </a:r>
            <a:r>
              <a:rPr lang="es-ES" sz="3200" b="1" dirty="0"/>
              <a:t>, Florencia.</a:t>
            </a:r>
          </a:p>
        </p:txBody>
      </p:sp>
      <p:pic>
        <p:nvPicPr>
          <p:cNvPr id="4" name="Imagen 3">
            <a:extLst>
              <a:ext uri="{FF2B5EF4-FFF2-40B4-BE49-F238E27FC236}">
                <a16:creationId xmlns="" xmlns:a16="http://schemas.microsoft.com/office/drawing/2014/main" id="{C62360AF-4A63-4D05-8D1E-30B8EDECA7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3780" y="0"/>
            <a:ext cx="8618220" cy="6858000"/>
          </a:xfrm>
          <a:prstGeom prst="rect">
            <a:avLst/>
          </a:prstGeom>
        </p:spPr>
      </p:pic>
    </p:spTree>
    <p:extLst>
      <p:ext uri="{BB962C8B-B14F-4D97-AF65-F5344CB8AC3E}">
        <p14:creationId xmlns:p14="http://schemas.microsoft.com/office/powerpoint/2010/main" val="3342231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7038109" cy="6354330"/>
          </a:xfrm>
        </p:spPr>
        <p:txBody>
          <a:bodyPr anchor="t">
            <a:normAutofit/>
          </a:bodyPr>
          <a:lstStyle/>
          <a:p>
            <a:r>
              <a:rPr lang="es-ES" sz="3200" b="1" dirty="0"/>
              <a:t>1435 - 1436. Filippo </a:t>
            </a:r>
            <a:r>
              <a:rPr lang="es-ES" sz="3200" b="1" dirty="0" err="1"/>
              <a:t>Lippi</a:t>
            </a:r>
            <a:r>
              <a:rPr lang="es-ES" sz="3200" b="1" dirty="0"/>
              <a:t>. San Jerónimo y monje. </a:t>
            </a:r>
            <a:r>
              <a:rPr lang="es-ES" sz="3200" b="1" dirty="0" err="1"/>
              <a:t>Lindenau</a:t>
            </a:r>
            <a:r>
              <a:rPr lang="es-ES" sz="3200" b="1" dirty="0"/>
              <a:t>-Museum, </a:t>
            </a:r>
            <a:r>
              <a:rPr lang="es-ES" sz="3200" b="1" dirty="0" err="1"/>
              <a:t>Altenburg</a:t>
            </a:r>
            <a:r>
              <a:rPr lang="es-ES" sz="3200" b="1" dirty="0"/>
              <a:t>.</a:t>
            </a:r>
          </a:p>
        </p:txBody>
      </p:sp>
      <p:pic>
        <p:nvPicPr>
          <p:cNvPr id="4" name="Imagen 3">
            <a:extLst>
              <a:ext uri="{FF2B5EF4-FFF2-40B4-BE49-F238E27FC236}">
                <a16:creationId xmlns="" xmlns:a16="http://schemas.microsoft.com/office/drawing/2014/main" id="{34046020-0849-452F-BACA-87D1857B8A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1673" y="-10079"/>
            <a:ext cx="4350327" cy="6868079"/>
          </a:xfrm>
          <a:prstGeom prst="rect">
            <a:avLst/>
          </a:prstGeom>
        </p:spPr>
      </p:pic>
    </p:spTree>
    <p:extLst>
      <p:ext uri="{BB962C8B-B14F-4D97-AF65-F5344CB8AC3E}">
        <p14:creationId xmlns:p14="http://schemas.microsoft.com/office/powerpoint/2010/main" val="829792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7412181" cy="6354330"/>
          </a:xfrm>
        </p:spPr>
        <p:txBody>
          <a:bodyPr anchor="t">
            <a:normAutofit/>
          </a:bodyPr>
          <a:lstStyle/>
          <a:p>
            <a:r>
              <a:rPr lang="it-IT" sz="3200" b="1" dirty="0"/>
              <a:t>1435 - 1436. Filippo Lippi. Pietà. Museo Poldi Pezzoli, Milán.</a:t>
            </a:r>
            <a:endParaRPr lang="es-ES" sz="3200" b="1" dirty="0"/>
          </a:p>
        </p:txBody>
      </p:sp>
      <p:pic>
        <p:nvPicPr>
          <p:cNvPr id="4" name="Imagen 3">
            <a:extLst>
              <a:ext uri="{FF2B5EF4-FFF2-40B4-BE49-F238E27FC236}">
                <a16:creationId xmlns="" xmlns:a16="http://schemas.microsoft.com/office/drawing/2014/main" id="{58C4E52E-1117-4F17-84C2-B60522D00C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42955" y="1"/>
            <a:ext cx="3849045" cy="6858000"/>
          </a:xfrm>
          <a:prstGeom prst="rect">
            <a:avLst/>
          </a:prstGeom>
        </p:spPr>
      </p:pic>
    </p:spTree>
    <p:extLst>
      <p:ext uri="{BB962C8B-B14F-4D97-AF65-F5344CB8AC3E}">
        <p14:creationId xmlns:p14="http://schemas.microsoft.com/office/powerpoint/2010/main" val="75961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221673" y="365125"/>
            <a:ext cx="2299854" cy="6354330"/>
          </a:xfrm>
        </p:spPr>
        <p:txBody>
          <a:bodyPr anchor="t">
            <a:normAutofit/>
          </a:bodyPr>
          <a:lstStyle/>
          <a:p>
            <a:r>
              <a:rPr lang="en-US" sz="3200" b="1" dirty="0"/>
              <a:t>1435 - 1440. Filippo Lippi. </a:t>
            </a:r>
            <a:r>
              <a:rPr lang="en-US" sz="3200" b="1" dirty="0" err="1"/>
              <a:t>Anunciación</a:t>
            </a:r>
            <a:r>
              <a:rPr lang="en-US" sz="3200" b="1" dirty="0"/>
              <a:t>. National Gallery of Art, Washington.</a:t>
            </a:r>
            <a:endParaRPr lang="es-ES" sz="3200" b="1" dirty="0"/>
          </a:p>
        </p:txBody>
      </p:sp>
      <p:pic>
        <p:nvPicPr>
          <p:cNvPr id="4" name="Imagen 3">
            <a:extLst>
              <a:ext uri="{FF2B5EF4-FFF2-40B4-BE49-F238E27FC236}">
                <a16:creationId xmlns="" xmlns:a16="http://schemas.microsoft.com/office/drawing/2014/main" id="{05C80BE2-9E99-454C-9BA5-39F9514190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4692" y="365125"/>
            <a:ext cx="9567308" cy="5874327"/>
          </a:xfrm>
          <a:prstGeom prst="rect">
            <a:avLst/>
          </a:prstGeom>
        </p:spPr>
      </p:pic>
    </p:spTree>
    <p:extLst>
      <p:ext uri="{BB962C8B-B14F-4D97-AF65-F5344CB8AC3E}">
        <p14:creationId xmlns:p14="http://schemas.microsoft.com/office/powerpoint/2010/main" val="3540178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6942667" y="2836333"/>
            <a:ext cx="4978400" cy="787400"/>
          </a:xfrm>
        </p:spPr>
        <p:txBody>
          <a:bodyPr anchor="t">
            <a:noAutofit/>
          </a:bodyPr>
          <a:lstStyle/>
          <a:p>
            <a:r>
              <a:rPr lang="en-US" sz="2400" b="1" dirty="0"/>
              <a:t>1435 - 1440. Filippo Lippi. </a:t>
            </a:r>
            <a:r>
              <a:rPr lang="en-US" sz="2400" b="1" dirty="0" err="1"/>
              <a:t>Anunciación</a:t>
            </a:r>
            <a:r>
              <a:rPr lang="en-US" sz="2400" b="1" dirty="0"/>
              <a:t>. </a:t>
            </a:r>
            <a:r>
              <a:rPr lang="en-US" sz="2400" b="1" dirty="0" smtClean="0"/>
              <a:t/>
            </a:r>
            <a:br>
              <a:rPr lang="en-US" sz="2400" b="1" dirty="0" smtClean="0"/>
            </a:br>
            <a:r>
              <a:rPr lang="en-US" sz="2400" b="1" dirty="0" smtClean="0"/>
              <a:t>National </a:t>
            </a:r>
            <a:r>
              <a:rPr lang="en-US" sz="2400" b="1" dirty="0"/>
              <a:t>Gallery of Art, Washington.</a:t>
            </a:r>
            <a:endParaRPr lang="es-ES" sz="2400" b="1" dirty="0"/>
          </a:p>
        </p:txBody>
      </p:sp>
      <p:pic>
        <p:nvPicPr>
          <p:cNvPr id="4" name="Imagen 3">
            <a:extLst>
              <a:ext uri="{FF2B5EF4-FFF2-40B4-BE49-F238E27FC236}">
                <a16:creationId xmlns="" xmlns:a16="http://schemas.microsoft.com/office/drawing/2014/main" id="{05C80BE2-9E99-454C-9BA5-39F9514190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4464" y="3623732"/>
            <a:ext cx="5267536" cy="3234267"/>
          </a:xfrm>
          <a:prstGeom prst="rect">
            <a:avLst/>
          </a:prstGeom>
        </p:spPr>
      </p:pic>
      <p:sp>
        <p:nvSpPr>
          <p:cNvPr id="5" name="4 CuadroTexto"/>
          <p:cNvSpPr txBox="1"/>
          <p:nvPr/>
        </p:nvSpPr>
        <p:spPr>
          <a:xfrm>
            <a:off x="389467" y="237067"/>
            <a:ext cx="6112933" cy="2585323"/>
          </a:xfrm>
          <a:prstGeom prst="rect">
            <a:avLst/>
          </a:prstGeom>
          <a:noFill/>
        </p:spPr>
        <p:txBody>
          <a:bodyPr wrap="square" rtlCol="0">
            <a:spAutoFit/>
          </a:bodyPr>
          <a:lstStyle/>
          <a:p>
            <a:r>
              <a:rPr lang="es-ES" dirty="0" smtClean="0"/>
              <a:t>Ésta es una versión temprana del tema de la Anunciación que Fra Filippo </a:t>
            </a:r>
            <a:r>
              <a:rPr lang="es-ES" dirty="0" err="1" smtClean="0"/>
              <a:t>Lippi</a:t>
            </a:r>
            <a:r>
              <a:rPr lang="es-ES" dirty="0" smtClean="0"/>
              <a:t> trató varias veces durante su carrera. </a:t>
            </a:r>
          </a:p>
          <a:p>
            <a:r>
              <a:rPr lang="es-ES" dirty="0" err="1" smtClean="0"/>
              <a:t>Lippi</a:t>
            </a:r>
            <a:r>
              <a:rPr lang="es-ES" dirty="0" smtClean="0"/>
              <a:t> muestra las figuras atrapadas en un haz de luz diagonal que cae sobre la espalda del ángel e ilumina a la Virgen al pasar a través de una puerta abierta ubicada teóricamente detrás de una pilastra con columnas comprometidas. </a:t>
            </a:r>
          </a:p>
          <a:p>
            <a:r>
              <a:rPr lang="es-ES" dirty="0" smtClean="0"/>
              <a:t>La división bilateral de la Anunciación por una característica arquitectónica prominente es un sello distintivo de los primeros trabajos de </a:t>
            </a:r>
            <a:r>
              <a:rPr lang="es-ES" dirty="0" err="1" smtClean="0"/>
              <a:t>Lippi</a:t>
            </a:r>
            <a:r>
              <a:rPr lang="es-ES" dirty="0" smtClean="0"/>
              <a:t>. </a:t>
            </a:r>
            <a:endParaRPr lang="es-ES" dirty="0"/>
          </a:p>
        </p:txBody>
      </p:sp>
    </p:spTree>
    <p:extLst>
      <p:ext uri="{BB962C8B-B14F-4D97-AF65-F5344CB8AC3E}">
        <p14:creationId xmlns:p14="http://schemas.microsoft.com/office/powerpoint/2010/main" val="3540178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7592290" cy="6354330"/>
          </a:xfrm>
        </p:spPr>
        <p:txBody>
          <a:bodyPr anchor="t">
            <a:normAutofit/>
          </a:bodyPr>
          <a:lstStyle/>
          <a:p>
            <a:r>
              <a:rPr lang="es-ES" sz="3200" b="1" dirty="0"/>
              <a:t>1437, Filippo </a:t>
            </a:r>
            <a:r>
              <a:rPr lang="es-ES" sz="3200" b="1" dirty="0" err="1"/>
              <a:t>Lippi</a:t>
            </a:r>
            <a:r>
              <a:rPr lang="es-ES" sz="3200" b="1" dirty="0"/>
              <a:t>. La Virgen y el Niño, (Madonna de Corneto </a:t>
            </a:r>
            <a:r>
              <a:rPr lang="es-ES" sz="3200" b="1" dirty="0" err="1"/>
              <a:t>Tarquinia</a:t>
            </a:r>
            <a:r>
              <a:rPr lang="es-ES" sz="3200" b="1" dirty="0"/>
              <a:t>),  (Roma, </a:t>
            </a:r>
            <a:r>
              <a:rPr lang="es-ES" sz="3200" b="1" dirty="0" err="1"/>
              <a:t>Galleria</a:t>
            </a:r>
            <a:r>
              <a:rPr lang="es-ES" sz="3200" b="1" dirty="0"/>
              <a:t> </a:t>
            </a:r>
            <a:r>
              <a:rPr lang="es-ES" sz="3200" b="1" dirty="0" err="1"/>
              <a:t>Nazionale</a:t>
            </a:r>
            <a:r>
              <a:rPr lang="es-ES" sz="3200" b="1" dirty="0"/>
              <a:t> </a:t>
            </a:r>
            <a:r>
              <a:rPr lang="es-ES" sz="3200" b="1" dirty="0" err="1"/>
              <a:t>d’Arte</a:t>
            </a:r>
            <a:r>
              <a:rPr lang="es-ES" sz="3200" b="1" dirty="0"/>
              <a:t> </a:t>
            </a:r>
            <a:r>
              <a:rPr lang="es-ES" sz="3200" b="1" dirty="0" err="1"/>
              <a:t>Antica</a:t>
            </a:r>
            <a:r>
              <a:rPr lang="es-ES" sz="3200" b="1" dirty="0"/>
              <a:t>).</a:t>
            </a:r>
          </a:p>
        </p:txBody>
      </p:sp>
      <p:pic>
        <p:nvPicPr>
          <p:cNvPr id="4" name="Imagen 3">
            <a:extLst>
              <a:ext uri="{FF2B5EF4-FFF2-40B4-BE49-F238E27FC236}">
                <a16:creationId xmlns="" xmlns:a16="http://schemas.microsoft.com/office/drawing/2014/main" id="{EB754E6D-7582-4D61-9BEB-F2861E2D5A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8875" y="41303"/>
            <a:ext cx="3893125" cy="6816698"/>
          </a:xfrm>
          <a:prstGeom prst="rect">
            <a:avLst/>
          </a:prstGeom>
        </p:spPr>
      </p:pic>
      <p:pic>
        <p:nvPicPr>
          <p:cNvPr id="5" name="Imagen 4">
            <a:extLst>
              <a:ext uri="{FF2B5EF4-FFF2-40B4-BE49-F238E27FC236}">
                <a16:creationId xmlns="" xmlns:a16="http://schemas.microsoft.com/office/drawing/2014/main" id="{8794F14E-40E3-4A09-8BC3-5E2DE99883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4209" y="2147455"/>
            <a:ext cx="2633472" cy="4572000"/>
          </a:xfrm>
          <a:prstGeom prst="rect">
            <a:avLst/>
          </a:prstGeom>
        </p:spPr>
      </p:pic>
    </p:spTree>
    <p:extLst>
      <p:ext uri="{BB962C8B-B14F-4D97-AF65-F5344CB8AC3E}">
        <p14:creationId xmlns:p14="http://schemas.microsoft.com/office/powerpoint/2010/main" val="3459986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304801" y="365125"/>
            <a:ext cx="3451110" cy="6354330"/>
          </a:xfrm>
        </p:spPr>
        <p:txBody>
          <a:bodyPr anchor="t">
            <a:normAutofit/>
          </a:bodyPr>
          <a:lstStyle/>
          <a:p>
            <a:r>
              <a:rPr lang="es-ES" sz="3200" b="1" dirty="0"/>
              <a:t>1437. Filippo </a:t>
            </a:r>
            <a:r>
              <a:rPr lang="es-ES" sz="3200" b="1" dirty="0" err="1"/>
              <a:t>Lippi</a:t>
            </a:r>
            <a:r>
              <a:rPr lang="es-ES" sz="3200" b="1" dirty="0"/>
              <a:t>. Reconstrucción del Tríptico Virgen y 4 padres de la Iglesia.</a:t>
            </a:r>
          </a:p>
        </p:txBody>
      </p:sp>
      <p:pic>
        <p:nvPicPr>
          <p:cNvPr id="4" name="Imagen 3">
            <a:extLst>
              <a:ext uri="{FF2B5EF4-FFF2-40B4-BE49-F238E27FC236}">
                <a16:creationId xmlns="" xmlns:a16="http://schemas.microsoft.com/office/drawing/2014/main" id="{DDE7140C-09FC-44FB-B2E8-435A39ED2A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5910" y="1025236"/>
            <a:ext cx="8436090" cy="5278582"/>
          </a:xfrm>
          <a:prstGeom prst="rect">
            <a:avLst/>
          </a:prstGeom>
        </p:spPr>
      </p:pic>
    </p:spTree>
    <p:extLst>
      <p:ext uri="{BB962C8B-B14F-4D97-AF65-F5344CB8AC3E}">
        <p14:creationId xmlns:p14="http://schemas.microsoft.com/office/powerpoint/2010/main" val="3491342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7938654" cy="6354330"/>
          </a:xfrm>
        </p:spPr>
        <p:txBody>
          <a:bodyPr anchor="t">
            <a:normAutofit/>
          </a:bodyPr>
          <a:lstStyle/>
          <a:p>
            <a:r>
              <a:rPr lang="es-ES" sz="3200" b="1" dirty="0"/>
              <a:t>1437. Filippo </a:t>
            </a:r>
            <a:r>
              <a:rPr lang="es-ES" sz="3200" b="1" dirty="0" err="1"/>
              <a:t>Lippi</a:t>
            </a:r>
            <a:r>
              <a:rPr lang="es-ES" sz="3200" b="1" dirty="0"/>
              <a:t>. Virgen. MET</a:t>
            </a:r>
          </a:p>
        </p:txBody>
      </p:sp>
      <p:pic>
        <p:nvPicPr>
          <p:cNvPr id="4" name="Imagen 3">
            <a:extLst>
              <a:ext uri="{FF2B5EF4-FFF2-40B4-BE49-F238E27FC236}">
                <a16:creationId xmlns="" xmlns:a16="http://schemas.microsoft.com/office/drawing/2014/main" id="{14055FB2-BB49-4A37-8BA4-A38F050C05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2945" y="2698"/>
            <a:ext cx="3519055" cy="6855302"/>
          </a:xfrm>
          <a:prstGeom prst="rect">
            <a:avLst/>
          </a:prstGeom>
        </p:spPr>
      </p:pic>
    </p:spTree>
    <p:extLst>
      <p:ext uri="{BB962C8B-B14F-4D97-AF65-F5344CB8AC3E}">
        <p14:creationId xmlns:p14="http://schemas.microsoft.com/office/powerpoint/2010/main" val="1825351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4959927" cy="6354330"/>
          </a:xfrm>
        </p:spPr>
        <p:txBody>
          <a:bodyPr anchor="t">
            <a:normAutofit/>
          </a:bodyPr>
          <a:lstStyle/>
          <a:p>
            <a:r>
              <a:rPr lang="es-ES" sz="3200" b="1" dirty="0"/>
              <a:t>1437. Filippo </a:t>
            </a:r>
            <a:r>
              <a:rPr lang="es-ES" sz="3200" b="1" dirty="0" err="1"/>
              <a:t>Lippi</a:t>
            </a:r>
            <a:r>
              <a:rPr lang="es-ES" sz="3200" b="1" dirty="0"/>
              <a:t>. Santos Agustín, Ambrosio, Gregorio, Jerónimo. </a:t>
            </a:r>
            <a:r>
              <a:rPr lang="es-ES" sz="3200" b="1" dirty="0" err="1"/>
              <a:t>Accademia</a:t>
            </a:r>
            <a:r>
              <a:rPr lang="es-ES" sz="3200" b="1" dirty="0"/>
              <a:t> Albertina, Turín.</a:t>
            </a:r>
          </a:p>
        </p:txBody>
      </p:sp>
      <p:pic>
        <p:nvPicPr>
          <p:cNvPr id="4" name="Imagen 3">
            <a:extLst>
              <a:ext uri="{FF2B5EF4-FFF2-40B4-BE49-F238E27FC236}">
                <a16:creationId xmlns="" xmlns:a16="http://schemas.microsoft.com/office/drawing/2014/main" id="{61FC41AE-A933-4754-9FD3-24EBAD3DD2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4690" y="0"/>
            <a:ext cx="6467310" cy="6858000"/>
          </a:xfrm>
          <a:prstGeom prst="rect">
            <a:avLst/>
          </a:prstGeom>
        </p:spPr>
      </p:pic>
    </p:spTree>
    <p:extLst>
      <p:ext uri="{BB962C8B-B14F-4D97-AF65-F5344CB8AC3E}">
        <p14:creationId xmlns:p14="http://schemas.microsoft.com/office/powerpoint/2010/main" val="2899595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6276109" cy="6354330"/>
          </a:xfrm>
        </p:spPr>
        <p:txBody>
          <a:bodyPr anchor="t">
            <a:normAutofit/>
          </a:bodyPr>
          <a:lstStyle/>
          <a:p>
            <a:r>
              <a:rPr lang="it-IT" sz="3200" b="1" dirty="0"/>
              <a:t>1437. Filippo Lippi. Virgen y santos. Collezione Vittorio Cini. Venecia.</a:t>
            </a:r>
            <a:endParaRPr lang="es-ES" sz="3200" b="1" dirty="0"/>
          </a:p>
        </p:txBody>
      </p:sp>
      <p:pic>
        <p:nvPicPr>
          <p:cNvPr id="4" name="Imagen 3">
            <a:extLst>
              <a:ext uri="{FF2B5EF4-FFF2-40B4-BE49-F238E27FC236}">
                <a16:creationId xmlns="" xmlns:a16="http://schemas.microsoft.com/office/drawing/2014/main" id="{8C415EEF-C316-4E32-BBE5-4BE0CFA4F0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1127" y="-7516"/>
            <a:ext cx="5250873" cy="6865516"/>
          </a:xfrm>
          <a:prstGeom prst="rect">
            <a:avLst/>
          </a:prstGeom>
        </p:spPr>
      </p:pic>
    </p:spTree>
    <p:extLst>
      <p:ext uri="{BB962C8B-B14F-4D97-AF65-F5344CB8AC3E}">
        <p14:creationId xmlns:p14="http://schemas.microsoft.com/office/powerpoint/2010/main" val="2406178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a:t>1437-1438. Filippo </a:t>
            </a:r>
            <a:r>
              <a:rPr lang="es-ES" sz="3200" b="1" dirty="0" err="1"/>
              <a:t>Lippi</a:t>
            </a:r>
            <a:r>
              <a:rPr lang="es-ES" sz="3200" b="1" dirty="0"/>
              <a:t>. La Virgen y santos </a:t>
            </a:r>
            <a:r>
              <a:rPr lang="es-ES" sz="3200" b="1" dirty="0" err="1"/>
              <a:t>Frediano</a:t>
            </a:r>
            <a:r>
              <a:rPr lang="es-ES" sz="3200" b="1" dirty="0"/>
              <a:t> y Agustín.</a:t>
            </a:r>
            <a:br>
              <a:rPr lang="es-ES" sz="3200" b="1" dirty="0"/>
            </a:br>
            <a:r>
              <a:rPr lang="es-ES" sz="3200" b="1" dirty="0"/>
              <a:t>Retablo </a:t>
            </a:r>
            <a:r>
              <a:rPr lang="es-ES" sz="3200" b="1" dirty="0" err="1"/>
              <a:t>Barbadori</a:t>
            </a:r>
            <a:r>
              <a:rPr lang="es-ES" sz="3200" b="1" dirty="0"/>
              <a:t>.</a:t>
            </a:r>
            <a:br>
              <a:rPr lang="es-ES" sz="3200" b="1" dirty="0"/>
            </a:br>
            <a:r>
              <a:rPr lang="es-ES" sz="3200" b="1" dirty="0"/>
              <a:t>Museo del Louvre.</a:t>
            </a:r>
          </a:p>
        </p:txBody>
      </p:sp>
      <p:pic>
        <p:nvPicPr>
          <p:cNvPr id="4" name="Imagen 3">
            <a:extLst>
              <a:ext uri="{FF2B5EF4-FFF2-40B4-BE49-F238E27FC236}">
                <a16:creationId xmlns="" xmlns:a16="http://schemas.microsoft.com/office/drawing/2014/main" id="{2D9DBAFF-323F-4972-9AF5-096B9D3B75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77070" y="0"/>
            <a:ext cx="7814930" cy="6858000"/>
          </a:xfrm>
          <a:prstGeom prst="rect">
            <a:avLst/>
          </a:prstGeom>
        </p:spPr>
      </p:pic>
    </p:spTree>
    <p:extLst>
      <p:ext uri="{BB962C8B-B14F-4D97-AF65-F5344CB8AC3E}">
        <p14:creationId xmlns:p14="http://schemas.microsoft.com/office/powerpoint/2010/main" val="992857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1125200" cy="826366"/>
          </a:xfrm>
        </p:spPr>
        <p:txBody>
          <a:bodyPr anchor="t">
            <a:normAutofit/>
          </a:bodyPr>
          <a:lstStyle/>
          <a:p>
            <a:pPr algn="ctr"/>
            <a:r>
              <a:rPr lang="it-IT" sz="3200" b="1" dirty="0"/>
              <a:t>1438. Filippo Lippi. San Frediano desvia el río Serchio. Uffizi.</a:t>
            </a:r>
            <a:endParaRPr lang="es-ES" sz="3200" b="1" dirty="0"/>
          </a:p>
        </p:txBody>
      </p:sp>
      <p:pic>
        <p:nvPicPr>
          <p:cNvPr id="4" name="Imagen 3">
            <a:extLst>
              <a:ext uri="{FF2B5EF4-FFF2-40B4-BE49-F238E27FC236}">
                <a16:creationId xmlns="" xmlns:a16="http://schemas.microsoft.com/office/drawing/2014/main" id="{E7790C09-D057-4F65-825A-FEFEB3687E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90877"/>
            <a:ext cx="12192000" cy="5567123"/>
          </a:xfrm>
          <a:prstGeom prst="rect">
            <a:avLst/>
          </a:prstGeom>
        </p:spPr>
      </p:pic>
    </p:spTree>
    <p:extLst>
      <p:ext uri="{BB962C8B-B14F-4D97-AF65-F5344CB8AC3E}">
        <p14:creationId xmlns:p14="http://schemas.microsoft.com/office/powerpoint/2010/main" val="1228203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10695709" cy="1352839"/>
          </a:xfrm>
        </p:spPr>
        <p:txBody>
          <a:bodyPr anchor="t">
            <a:normAutofit/>
          </a:bodyPr>
          <a:lstStyle/>
          <a:p>
            <a:pPr algn="ctr"/>
            <a:r>
              <a:rPr lang="es-ES" sz="3200" b="1" dirty="0"/>
              <a:t>1438. Filippo </a:t>
            </a:r>
            <a:r>
              <a:rPr lang="es-ES" sz="3200" b="1" dirty="0" err="1"/>
              <a:t>Lippi</a:t>
            </a:r>
            <a:r>
              <a:rPr lang="es-ES" sz="3200" b="1" dirty="0"/>
              <a:t>. Anuncio muerte de la Virgen. Uffizi.</a:t>
            </a:r>
          </a:p>
        </p:txBody>
      </p:sp>
      <p:pic>
        <p:nvPicPr>
          <p:cNvPr id="4" name="Imagen 3">
            <a:extLst>
              <a:ext uri="{FF2B5EF4-FFF2-40B4-BE49-F238E27FC236}">
                <a16:creationId xmlns="" xmlns:a16="http://schemas.microsoft.com/office/drawing/2014/main" id="{F3FB324B-0574-4D0C-B378-7CBE1F0331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29346"/>
            <a:ext cx="12214910" cy="3380510"/>
          </a:xfrm>
          <a:prstGeom prst="rect">
            <a:avLst/>
          </a:prstGeom>
        </p:spPr>
      </p:pic>
    </p:spTree>
    <p:extLst>
      <p:ext uri="{BB962C8B-B14F-4D97-AF65-F5344CB8AC3E}">
        <p14:creationId xmlns:p14="http://schemas.microsoft.com/office/powerpoint/2010/main" val="170496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1139054" cy="1054065"/>
          </a:xfrm>
        </p:spPr>
        <p:txBody>
          <a:bodyPr anchor="t">
            <a:normAutofit/>
          </a:bodyPr>
          <a:lstStyle/>
          <a:p>
            <a:pPr algn="ctr"/>
            <a:r>
              <a:rPr lang="es-ES" sz="3200" b="1" dirty="0"/>
              <a:t>1438. Filippo </a:t>
            </a:r>
            <a:r>
              <a:rPr lang="es-ES" sz="3200" b="1" dirty="0" err="1"/>
              <a:t>Lippi</a:t>
            </a:r>
            <a:r>
              <a:rPr lang="es-ES" sz="3200" b="1" dirty="0"/>
              <a:t>. Visión de San Agustín. Uffizi.</a:t>
            </a:r>
          </a:p>
        </p:txBody>
      </p:sp>
      <p:pic>
        <p:nvPicPr>
          <p:cNvPr id="4" name="Imagen 3">
            <a:extLst>
              <a:ext uri="{FF2B5EF4-FFF2-40B4-BE49-F238E27FC236}">
                <a16:creationId xmlns="" xmlns:a16="http://schemas.microsoft.com/office/drawing/2014/main" id="{598C52B7-CFF4-4CC4-AF5A-9DD4616D63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19190"/>
            <a:ext cx="12192000" cy="5438810"/>
          </a:xfrm>
          <a:prstGeom prst="rect">
            <a:avLst/>
          </a:prstGeom>
        </p:spPr>
      </p:pic>
    </p:spTree>
    <p:extLst>
      <p:ext uri="{BB962C8B-B14F-4D97-AF65-F5344CB8AC3E}">
        <p14:creationId xmlns:p14="http://schemas.microsoft.com/office/powerpoint/2010/main" val="2525541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5929745" cy="6354330"/>
          </a:xfrm>
        </p:spPr>
        <p:txBody>
          <a:bodyPr anchor="t">
            <a:normAutofit/>
          </a:bodyPr>
          <a:lstStyle/>
          <a:p>
            <a:r>
              <a:rPr lang="en-US" sz="3200" b="1" dirty="0"/>
              <a:t>1437 - 1439. Filippo Lippi. </a:t>
            </a:r>
            <a:r>
              <a:rPr lang="en-US" sz="3200" b="1" dirty="0" err="1"/>
              <a:t>Anunciación</a:t>
            </a:r>
            <a:r>
              <a:rPr lang="en-US" sz="3200" b="1" dirty="0"/>
              <a:t>. </a:t>
            </a:r>
            <a:br>
              <a:rPr lang="en-US" sz="3200" b="1" dirty="0"/>
            </a:br>
            <a:r>
              <a:rPr lang="en-US" sz="3200" b="1" dirty="0"/>
              <a:t>Frick Collection, New York.</a:t>
            </a:r>
            <a:endParaRPr lang="es-ES" sz="3200" b="1" dirty="0"/>
          </a:p>
        </p:txBody>
      </p:sp>
      <p:pic>
        <p:nvPicPr>
          <p:cNvPr id="4" name="Imagen 3">
            <a:extLst>
              <a:ext uri="{FF2B5EF4-FFF2-40B4-BE49-F238E27FC236}">
                <a16:creationId xmlns="" xmlns:a16="http://schemas.microsoft.com/office/drawing/2014/main" id="{D3EA8C8C-52F8-4984-9BC2-85F1873A96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10058"/>
            <a:ext cx="5638800" cy="6868058"/>
          </a:xfrm>
          <a:prstGeom prst="rect">
            <a:avLst/>
          </a:prstGeom>
        </p:spPr>
      </p:pic>
    </p:spTree>
    <p:extLst>
      <p:ext uri="{BB962C8B-B14F-4D97-AF65-F5344CB8AC3E}">
        <p14:creationId xmlns:p14="http://schemas.microsoft.com/office/powerpoint/2010/main" val="3735437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909454" cy="6354330"/>
          </a:xfrm>
        </p:spPr>
        <p:txBody>
          <a:bodyPr anchor="t">
            <a:normAutofit/>
          </a:bodyPr>
          <a:lstStyle/>
          <a:p>
            <a:r>
              <a:rPr lang="es-ES" sz="3200" b="1" dirty="0"/>
              <a:t>1430s. Filippo </a:t>
            </a:r>
            <a:r>
              <a:rPr lang="es-ES" sz="3200" b="1" dirty="0" err="1"/>
              <a:t>Lippi</a:t>
            </a:r>
            <a:r>
              <a:rPr lang="es-ES" sz="3200" b="1" dirty="0"/>
              <a:t>. Cristo, San Antonio de Padua, San Jerónimo. Palacio del Arzobispo, Florencia.</a:t>
            </a:r>
          </a:p>
        </p:txBody>
      </p:sp>
      <p:pic>
        <p:nvPicPr>
          <p:cNvPr id="4" name="Imagen 3">
            <a:extLst>
              <a:ext uri="{FF2B5EF4-FFF2-40B4-BE49-F238E27FC236}">
                <a16:creationId xmlns="" xmlns:a16="http://schemas.microsoft.com/office/drawing/2014/main" id="{C868F9D6-4C74-4320-82E3-F1FBC6260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6601" y="0"/>
            <a:ext cx="8635399" cy="6858000"/>
          </a:xfrm>
          <a:prstGeom prst="rect">
            <a:avLst/>
          </a:prstGeom>
        </p:spPr>
      </p:pic>
    </p:spTree>
    <p:extLst>
      <p:ext uri="{BB962C8B-B14F-4D97-AF65-F5344CB8AC3E}">
        <p14:creationId xmlns:p14="http://schemas.microsoft.com/office/powerpoint/2010/main" val="667282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7176654" cy="6354330"/>
          </a:xfrm>
        </p:spPr>
        <p:txBody>
          <a:bodyPr anchor="t">
            <a:normAutofit/>
          </a:bodyPr>
          <a:lstStyle/>
          <a:p>
            <a:r>
              <a:rPr lang="it-IT" sz="3200" b="1" dirty="0"/>
              <a:t>1430s. Filippo Lippi. Virgen. </a:t>
            </a:r>
            <a:br>
              <a:rPr lang="it-IT" sz="3200" b="1" dirty="0"/>
            </a:br>
            <a:r>
              <a:rPr lang="it-IT" sz="3200" b="1" dirty="0"/>
              <a:t>Palazzo Medici-Riccardi, Florencia.</a:t>
            </a:r>
            <a:endParaRPr lang="es-ES" sz="3200" b="1" dirty="0"/>
          </a:p>
        </p:txBody>
      </p:sp>
      <p:pic>
        <p:nvPicPr>
          <p:cNvPr id="4" name="Imagen 3">
            <a:extLst>
              <a:ext uri="{FF2B5EF4-FFF2-40B4-BE49-F238E27FC236}">
                <a16:creationId xmlns="" xmlns:a16="http://schemas.microsoft.com/office/drawing/2014/main" id="{8F0CC32E-9D75-483F-AB36-B3B8F6370B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1782" y="1000"/>
            <a:ext cx="4170218" cy="6857000"/>
          </a:xfrm>
          <a:prstGeom prst="rect">
            <a:avLst/>
          </a:prstGeom>
        </p:spPr>
      </p:pic>
    </p:spTree>
    <p:extLst>
      <p:ext uri="{BB962C8B-B14F-4D97-AF65-F5344CB8AC3E}">
        <p14:creationId xmlns:p14="http://schemas.microsoft.com/office/powerpoint/2010/main" val="997496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endParaRPr lang="es-ES" sz="3200" b="1" dirty="0"/>
          </a:p>
        </p:txBody>
      </p:sp>
    </p:spTree>
    <p:extLst>
      <p:ext uri="{BB962C8B-B14F-4D97-AF65-F5344CB8AC3E}">
        <p14:creationId xmlns:p14="http://schemas.microsoft.com/office/powerpoint/2010/main" val="2787192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5126181" cy="6354330"/>
          </a:xfrm>
        </p:spPr>
        <p:txBody>
          <a:bodyPr anchor="t">
            <a:normAutofit/>
          </a:bodyPr>
          <a:lstStyle/>
          <a:p>
            <a:r>
              <a:rPr lang="it-IT" sz="3200" b="1" dirty="0"/>
              <a:t>1440. Filippo Lippi. Anunciación. Galleria Nazionale d'Arte Antica, Rome</a:t>
            </a:r>
            <a:endParaRPr lang="es-ES" sz="3200" b="1" dirty="0"/>
          </a:p>
        </p:txBody>
      </p:sp>
      <p:pic>
        <p:nvPicPr>
          <p:cNvPr id="4" name="Imagen 3">
            <a:extLst>
              <a:ext uri="{FF2B5EF4-FFF2-40B4-BE49-F238E27FC236}">
                <a16:creationId xmlns="" xmlns:a16="http://schemas.microsoft.com/office/drawing/2014/main" id="{2A6B605E-3AD2-4EB8-9BC7-8DC79F60EC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7594" y="0"/>
            <a:ext cx="6394406" cy="6858000"/>
          </a:xfrm>
          <a:prstGeom prst="rect">
            <a:avLst/>
          </a:prstGeom>
        </p:spPr>
      </p:pic>
    </p:spTree>
    <p:extLst>
      <p:ext uri="{BB962C8B-B14F-4D97-AF65-F5344CB8AC3E}">
        <p14:creationId xmlns:p14="http://schemas.microsoft.com/office/powerpoint/2010/main" val="4274337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6996545" cy="6354330"/>
          </a:xfrm>
        </p:spPr>
        <p:txBody>
          <a:bodyPr anchor="t">
            <a:normAutofit/>
          </a:bodyPr>
          <a:lstStyle/>
          <a:p>
            <a:r>
              <a:rPr lang="es-ES" sz="3200" b="1" dirty="0"/>
              <a:t>1440. Filippo </a:t>
            </a:r>
            <a:r>
              <a:rPr lang="es-ES" sz="3200" b="1" dirty="0" err="1"/>
              <a:t>Lippi</a:t>
            </a:r>
            <a:r>
              <a:rPr lang="es-ES" sz="3200" b="1" dirty="0"/>
              <a:t>. Retrato de un hombre y una mujer. MET</a:t>
            </a:r>
          </a:p>
        </p:txBody>
      </p:sp>
      <p:pic>
        <p:nvPicPr>
          <p:cNvPr id="4" name="Imagen 3">
            <a:extLst>
              <a:ext uri="{FF2B5EF4-FFF2-40B4-BE49-F238E27FC236}">
                <a16:creationId xmlns="" xmlns:a16="http://schemas.microsoft.com/office/drawing/2014/main" id="{9C698705-C5A5-4915-BBD6-8A36F8C45E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2427" y="0"/>
            <a:ext cx="4429573" cy="6851073"/>
          </a:xfrm>
          <a:prstGeom prst="rect">
            <a:avLst/>
          </a:prstGeom>
        </p:spPr>
      </p:pic>
    </p:spTree>
    <p:extLst>
      <p:ext uri="{BB962C8B-B14F-4D97-AF65-F5344CB8AC3E}">
        <p14:creationId xmlns:p14="http://schemas.microsoft.com/office/powerpoint/2010/main" val="1135327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6844145" cy="6354330"/>
          </a:xfrm>
        </p:spPr>
        <p:txBody>
          <a:bodyPr anchor="t">
            <a:normAutofit/>
          </a:bodyPr>
          <a:lstStyle/>
          <a:p>
            <a:r>
              <a:rPr lang="it-IT" sz="3200" b="1" dirty="0"/>
              <a:t>1440 - 1442. Filippo Lippi, Retrato femenino. Temple sobre tabla, 50 x 33 cm. Berlín, Gemäldegalerie.</a:t>
            </a:r>
            <a:endParaRPr lang="es-ES" sz="3200" b="1" dirty="0"/>
          </a:p>
        </p:txBody>
      </p:sp>
      <p:pic>
        <p:nvPicPr>
          <p:cNvPr id="4" name="Imagen 3">
            <a:extLst>
              <a:ext uri="{FF2B5EF4-FFF2-40B4-BE49-F238E27FC236}">
                <a16:creationId xmlns="" xmlns:a16="http://schemas.microsoft.com/office/drawing/2014/main" id="{027E183E-394A-4D22-94C5-ECF94BF27B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6515" y="0"/>
            <a:ext cx="4545485" cy="6858000"/>
          </a:xfrm>
          <a:prstGeom prst="rect">
            <a:avLst/>
          </a:prstGeom>
        </p:spPr>
      </p:pic>
    </p:spTree>
    <p:extLst>
      <p:ext uri="{BB962C8B-B14F-4D97-AF65-F5344CB8AC3E}">
        <p14:creationId xmlns:p14="http://schemas.microsoft.com/office/powerpoint/2010/main" val="3904261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7010400" cy="6354330"/>
          </a:xfrm>
        </p:spPr>
        <p:txBody>
          <a:bodyPr anchor="t">
            <a:normAutofit/>
          </a:bodyPr>
          <a:lstStyle/>
          <a:p>
            <a:r>
              <a:rPr lang="es-ES" sz="3200" b="1" dirty="0"/>
              <a:t>1440-45. Filippo </a:t>
            </a:r>
            <a:r>
              <a:rPr lang="es-ES" sz="3200" b="1" dirty="0" err="1"/>
              <a:t>Lippi</a:t>
            </a:r>
            <a:r>
              <a:rPr lang="es-ES" sz="3200" b="1" dirty="0"/>
              <a:t>. Virgen con Niño. Galería Nacional de Arte, Washington, DC.</a:t>
            </a:r>
          </a:p>
        </p:txBody>
      </p:sp>
      <p:pic>
        <p:nvPicPr>
          <p:cNvPr id="4" name="Imagen 3">
            <a:extLst>
              <a:ext uri="{FF2B5EF4-FFF2-40B4-BE49-F238E27FC236}">
                <a16:creationId xmlns="" xmlns:a16="http://schemas.microsoft.com/office/drawing/2014/main" id="{E473F834-926A-4060-B0C7-FDA5A620F0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6145" y="-97213"/>
            <a:ext cx="4585855" cy="6955213"/>
          </a:xfrm>
          <a:prstGeom prst="rect">
            <a:avLst/>
          </a:prstGeom>
        </p:spPr>
      </p:pic>
    </p:spTree>
    <p:extLst>
      <p:ext uri="{BB962C8B-B14F-4D97-AF65-F5344CB8AC3E}">
        <p14:creationId xmlns:p14="http://schemas.microsoft.com/office/powerpoint/2010/main" val="3429274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6598612" cy="6354330"/>
          </a:xfrm>
        </p:spPr>
        <p:txBody>
          <a:bodyPr anchor="t">
            <a:noAutofit/>
          </a:bodyPr>
          <a:lstStyle/>
          <a:p>
            <a:r>
              <a:rPr lang="it-IT" sz="2000" b="1" dirty="0" smtClean="0"/>
              <a:t>1440 - 1445. Filippo Lippi. Altar del noviciado. Uffizi. </a:t>
            </a:r>
            <a:r>
              <a:rPr lang="it-IT" sz="1800" b="1" dirty="0" smtClean="0"/>
              <a:t/>
            </a:r>
            <a:br>
              <a:rPr lang="it-IT" sz="1800" b="1" dirty="0" smtClean="0"/>
            </a:br>
            <a:r>
              <a:rPr lang="es-ES" sz="1600" dirty="0" smtClean="0"/>
              <a:t>El retablo del noviciado o la Virgen y el niño con los santos es una pintura al temple sobre tabla de hacia 1440-1445 de Filippo </a:t>
            </a:r>
            <a:r>
              <a:rPr lang="es-ES" sz="1600" dirty="0" err="1" smtClean="0"/>
              <a:t>Lippi</a:t>
            </a:r>
            <a:r>
              <a:rPr lang="es-ES" sz="1600" dirty="0" smtClean="0"/>
              <a:t>, ahora en los </a:t>
            </a:r>
            <a:r>
              <a:rPr lang="es-ES" sz="1600" dirty="0" err="1" smtClean="0"/>
              <a:t>Uffizi</a:t>
            </a:r>
            <a:r>
              <a:rPr lang="es-ES" sz="1600" dirty="0" smtClean="0"/>
              <a:t> en Florencia. </a:t>
            </a:r>
            <a:br>
              <a:rPr lang="es-ES" sz="1600" dirty="0" smtClean="0"/>
            </a:br>
            <a:r>
              <a:rPr lang="es-ES" sz="1600" dirty="0" smtClean="0"/>
              <a:t>Una sacra </a:t>
            </a:r>
            <a:r>
              <a:rPr lang="es-ES" sz="1600" dirty="0" err="1" smtClean="0"/>
              <a:t>conversazione</a:t>
            </a:r>
            <a:r>
              <a:rPr lang="es-ES" sz="1600" dirty="0" smtClean="0"/>
              <a:t>, originalmente tenía una predela pintada por </a:t>
            </a:r>
            <a:r>
              <a:rPr lang="es-ES" sz="1600" dirty="0" err="1" smtClean="0"/>
              <a:t>Pesellino</a:t>
            </a:r>
            <a:r>
              <a:rPr lang="es-ES" sz="1600" dirty="0" smtClean="0"/>
              <a:t> centrada en una Natividad. </a:t>
            </a:r>
            <a:br>
              <a:rPr lang="es-ES" sz="1600" dirty="0" smtClean="0"/>
            </a:br>
            <a:r>
              <a:rPr lang="es-ES" sz="1600" dirty="0" smtClean="0"/>
              <a:t>El panel principal muestra a Cosme y Damián a ambos lados de la Virgen y el Niño, mientras que Francisco de Asís se muestra en el extremo izquierdo y Antonio de Padua en el extremo derecho. </a:t>
            </a:r>
            <a:br>
              <a:rPr lang="es-ES" sz="1600" dirty="0" smtClean="0"/>
            </a:br>
            <a:r>
              <a:rPr lang="es-ES" sz="1600" dirty="0" smtClean="0"/>
              <a:t>En un friso arquitectónico sobre las figuras están las baldas heráldicas de los Medici. Totalmente de la mano de </a:t>
            </a:r>
            <a:r>
              <a:rPr lang="es-ES" sz="1600" dirty="0" err="1" smtClean="0"/>
              <a:t>Lippi</a:t>
            </a:r>
            <a:r>
              <a:rPr lang="es-ES" sz="1600" dirty="0" smtClean="0"/>
              <a:t>, probablemente fue encargado por Cosme el Viejo, como sugiere la presencia de Cosme y Damián, los mecenas de su familia. Probablemente fue originalmente destinado a la capilla Noviciado en la Basílica de Santa </a:t>
            </a:r>
            <a:r>
              <a:rPr lang="es-ES" sz="1600" dirty="0" err="1" smtClean="0"/>
              <a:t>Croce</a:t>
            </a:r>
            <a:r>
              <a:rPr lang="es-ES" sz="1600" dirty="0" smtClean="0"/>
              <a:t>, de la que los Medici eran mecenas. </a:t>
            </a:r>
            <a:br>
              <a:rPr lang="es-ES" sz="1600" dirty="0" smtClean="0"/>
            </a:br>
            <a:r>
              <a:rPr lang="es-ES" sz="1600" dirty="0" smtClean="0"/>
              <a:t>En 1813, durante la supresión napoleónica de iglesias y casas religiosas en Italia, el retablo y la predela fueron trasladados a París. Las dos primeras secciones de la predela permanecen en el Louvre (San Francisco recibiendo los estigmas y La curación de Justiniano el canónigo), mientras que las tres últimas están ahora en los </a:t>
            </a:r>
            <a:r>
              <a:rPr lang="es-ES" sz="1600" dirty="0" err="1" smtClean="0"/>
              <a:t>Uffizi</a:t>
            </a:r>
            <a:r>
              <a:rPr lang="es-ES" sz="1600" dirty="0" smtClean="0"/>
              <a:t> con la obra principal. </a:t>
            </a:r>
            <a:endParaRPr lang="es-ES" sz="1600" b="1" dirty="0"/>
          </a:p>
        </p:txBody>
      </p:sp>
      <p:pic>
        <p:nvPicPr>
          <p:cNvPr id="5" name="4 Imagen" descr="1440 - 1445. Filippo Lippi. Altar del noviciado, Predella. Louvre y Uffizi..jpg"/>
          <p:cNvPicPr>
            <a:picLocks noChangeAspect="1"/>
          </p:cNvPicPr>
          <p:nvPr/>
        </p:nvPicPr>
        <p:blipFill>
          <a:blip r:embed="rId2" cstate="print"/>
          <a:stretch>
            <a:fillRect/>
          </a:stretch>
        </p:blipFill>
        <p:spPr>
          <a:xfrm>
            <a:off x="0" y="5147733"/>
            <a:ext cx="12216193" cy="1710267"/>
          </a:xfrm>
          <a:prstGeom prst="rect">
            <a:avLst/>
          </a:prstGeom>
        </p:spPr>
      </p:pic>
      <p:pic>
        <p:nvPicPr>
          <p:cNvPr id="6" name="5 Imagen" descr="1440 - 1445. Filippo Lippi. Altar del noviciado. Uffizi..jpg"/>
          <p:cNvPicPr>
            <a:picLocks noChangeAspect="1"/>
          </p:cNvPicPr>
          <p:nvPr/>
        </p:nvPicPr>
        <p:blipFill>
          <a:blip r:embed="rId3" cstate="print"/>
          <a:stretch>
            <a:fillRect/>
          </a:stretch>
        </p:blipFill>
        <p:spPr>
          <a:xfrm>
            <a:off x="7083213" y="0"/>
            <a:ext cx="5108787" cy="5130074"/>
          </a:xfrm>
          <a:prstGeom prst="rect">
            <a:avLst/>
          </a:prstGeom>
        </p:spPr>
      </p:pic>
    </p:spTree>
    <p:extLst>
      <p:ext uri="{BB962C8B-B14F-4D97-AF65-F5344CB8AC3E}">
        <p14:creationId xmlns:p14="http://schemas.microsoft.com/office/powerpoint/2010/main" val="3429274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7010400" cy="6354330"/>
          </a:xfrm>
        </p:spPr>
        <p:txBody>
          <a:bodyPr anchor="t">
            <a:normAutofit/>
          </a:bodyPr>
          <a:lstStyle/>
          <a:p>
            <a:r>
              <a:rPr lang="es-ES" sz="3200" b="1" dirty="0"/>
              <a:t>1440 - 1450. Filippo </a:t>
            </a:r>
            <a:r>
              <a:rPr lang="es-ES" sz="3200" b="1" dirty="0" err="1"/>
              <a:t>Lippi</a:t>
            </a:r>
            <a:r>
              <a:rPr lang="es-ES" sz="3200" b="1" dirty="0"/>
              <a:t>. Virgen con niño. Delgado Museum, New Orleans.</a:t>
            </a:r>
            <a:endParaRPr lang="es-ES" sz="3200" b="1"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9249" y="0"/>
            <a:ext cx="3812751" cy="6858000"/>
          </a:xfrm>
          <a:prstGeom prst="rect">
            <a:avLst/>
          </a:prstGeom>
        </p:spPr>
      </p:pic>
    </p:spTree>
    <p:extLst>
      <p:ext uri="{BB962C8B-B14F-4D97-AF65-F5344CB8AC3E}">
        <p14:creationId xmlns:p14="http://schemas.microsoft.com/office/powerpoint/2010/main" val="503816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536448" y="365125"/>
            <a:ext cx="11143487" cy="598043"/>
          </a:xfrm>
        </p:spPr>
        <p:txBody>
          <a:bodyPr anchor="t">
            <a:normAutofit fontScale="90000"/>
          </a:bodyPr>
          <a:lstStyle/>
          <a:p>
            <a:pPr algn="ctr"/>
            <a:r>
              <a:rPr lang="es-ES" sz="3200" b="1" dirty="0"/>
              <a:t>1441 - 1445. Filippo </a:t>
            </a:r>
            <a:r>
              <a:rPr lang="es-ES" sz="3200" b="1" dirty="0" err="1"/>
              <a:t>Lippi</a:t>
            </a:r>
            <a:r>
              <a:rPr lang="es-ES" sz="3200" b="1" dirty="0"/>
              <a:t>. Coronación de la Virgen. Pinacoteca Vaticana.</a:t>
            </a:r>
            <a:endParaRPr lang="es-ES" sz="3200" b="1"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744" y="829056"/>
            <a:ext cx="9246791" cy="6028944"/>
          </a:xfrm>
          <a:prstGeom prst="rect">
            <a:avLst/>
          </a:prstGeom>
        </p:spPr>
      </p:pic>
    </p:spTree>
    <p:extLst>
      <p:ext uri="{BB962C8B-B14F-4D97-AF65-F5344CB8AC3E}">
        <p14:creationId xmlns:p14="http://schemas.microsoft.com/office/powerpoint/2010/main" val="804883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1153678" cy="684742"/>
          </a:xfrm>
        </p:spPr>
        <p:txBody>
          <a:bodyPr anchor="t">
            <a:normAutofit/>
          </a:bodyPr>
          <a:lstStyle/>
          <a:p>
            <a:pPr algn="ctr"/>
            <a:r>
              <a:rPr lang="es-ES" sz="2800" b="1" dirty="0" smtClean="0"/>
              <a:t>1441 - 1447. Filippo </a:t>
            </a:r>
            <a:r>
              <a:rPr lang="es-ES" sz="2800" b="1" dirty="0" err="1" smtClean="0"/>
              <a:t>Lippi</a:t>
            </a:r>
            <a:r>
              <a:rPr lang="es-ES" sz="2800" b="1" dirty="0" smtClean="0"/>
              <a:t>. Escena vida San Ambrosio. </a:t>
            </a:r>
            <a:r>
              <a:rPr lang="es-ES" sz="2800" b="1" dirty="0" err="1" smtClean="0"/>
              <a:t>Gemäldegalerie</a:t>
            </a:r>
            <a:r>
              <a:rPr lang="es-ES" sz="2800" b="1" dirty="0" smtClean="0"/>
              <a:t>, Berlín.</a:t>
            </a:r>
            <a:endParaRPr lang="es-ES" sz="2800" b="1" dirty="0"/>
          </a:p>
        </p:txBody>
      </p:sp>
      <p:pic>
        <p:nvPicPr>
          <p:cNvPr id="3" name="2 Imagen" descr="1441 - 1447. Filippo Lippi. Escena vida San Ambrosio. Gemäldegalerie, Berlín..JPG"/>
          <p:cNvPicPr>
            <a:picLocks noChangeAspect="1"/>
          </p:cNvPicPr>
          <p:nvPr/>
        </p:nvPicPr>
        <p:blipFill>
          <a:blip r:embed="rId2" cstate="print"/>
          <a:stretch>
            <a:fillRect/>
          </a:stretch>
        </p:blipFill>
        <p:spPr>
          <a:xfrm>
            <a:off x="2032000" y="889000"/>
            <a:ext cx="10160000" cy="5969000"/>
          </a:xfrm>
          <a:prstGeom prst="rect">
            <a:avLst/>
          </a:prstGeom>
        </p:spPr>
      </p:pic>
      <p:sp>
        <p:nvSpPr>
          <p:cNvPr id="4" name="3 CuadroTexto"/>
          <p:cNvSpPr txBox="1"/>
          <p:nvPr/>
        </p:nvSpPr>
        <p:spPr>
          <a:xfrm>
            <a:off x="127000" y="838200"/>
            <a:ext cx="1930400" cy="5909310"/>
          </a:xfrm>
          <a:prstGeom prst="rect">
            <a:avLst/>
          </a:prstGeom>
          <a:noFill/>
        </p:spPr>
        <p:txBody>
          <a:bodyPr wrap="square" rtlCol="0">
            <a:spAutoFit/>
          </a:bodyPr>
          <a:lstStyle/>
          <a:p>
            <a:r>
              <a:rPr lang="es-ES" dirty="0" smtClean="0"/>
              <a:t>Según un relato de Paulino de Milán, biógrafo de Ambrosio, cuando este era un bebé, un enjambre de abejas se posó en su rostro mientras yacía en su cuna, dejando una gota de miel. Su padre lo consideró un signo de su futura elocuencia y lengua melosa. Por esta razón, las abejas y las colmenas a menudo aparecen en la simbología del santo</a:t>
            </a:r>
            <a:endParaRPr lang="es-ES" dirty="0"/>
          </a:p>
        </p:txBody>
      </p:sp>
    </p:spTree>
    <p:extLst>
      <p:ext uri="{BB962C8B-B14F-4D97-AF65-F5344CB8AC3E}">
        <p14:creationId xmlns:p14="http://schemas.microsoft.com/office/powerpoint/2010/main" val="2129108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5140036" cy="6354330"/>
          </a:xfrm>
        </p:spPr>
        <p:txBody>
          <a:bodyPr anchor="t">
            <a:normAutofit/>
          </a:bodyPr>
          <a:lstStyle/>
          <a:p>
            <a:r>
              <a:rPr lang="es-ES" sz="3200" b="1" dirty="0"/>
              <a:t>1443. Filippo </a:t>
            </a:r>
            <a:r>
              <a:rPr lang="es-ES" sz="3200" b="1" dirty="0" err="1"/>
              <a:t>Lippi</a:t>
            </a:r>
            <a:r>
              <a:rPr lang="es-ES" sz="3200" b="1" dirty="0"/>
              <a:t>. Anunciación. Alte Pinakothek, </a:t>
            </a:r>
            <a:r>
              <a:rPr lang="es-ES" sz="3200" b="1" dirty="0" err="1"/>
              <a:t>Munich</a:t>
            </a:r>
            <a:r>
              <a:rPr lang="es-ES" sz="3200" b="1" dirty="0"/>
              <a:t>.</a:t>
            </a:r>
          </a:p>
        </p:txBody>
      </p:sp>
      <p:pic>
        <p:nvPicPr>
          <p:cNvPr id="4" name="Imagen 3">
            <a:extLst>
              <a:ext uri="{FF2B5EF4-FFF2-40B4-BE49-F238E27FC236}">
                <a16:creationId xmlns="" xmlns:a16="http://schemas.microsoft.com/office/drawing/2014/main" id="{43D362E1-A902-42FC-AB7C-25A0F3E7C5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5891" y="-5781"/>
            <a:ext cx="6276109" cy="6863781"/>
          </a:xfrm>
          <a:prstGeom prst="rect">
            <a:avLst/>
          </a:prstGeom>
        </p:spPr>
      </p:pic>
    </p:spTree>
    <p:extLst>
      <p:ext uri="{BB962C8B-B14F-4D97-AF65-F5344CB8AC3E}">
        <p14:creationId xmlns:p14="http://schemas.microsoft.com/office/powerpoint/2010/main" val="1517010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207264" y="365125"/>
            <a:ext cx="6937247" cy="6354330"/>
          </a:xfrm>
        </p:spPr>
        <p:txBody>
          <a:bodyPr anchor="t">
            <a:noAutofit/>
          </a:bodyPr>
          <a:lstStyle/>
          <a:p>
            <a:r>
              <a:rPr lang="es-ES" sz="2800" b="1" dirty="0"/>
              <a:t>1443. Filippo </a:t>
            </a:r>
            <a:r>
              <a:rPr lang="es-ES" sz="2800" b="1" dirty="0" err="1"/>
              <a:t>Lippi</a:t>
            </a:r>
            <a:r>
              <a:rPr lang="es-ES" sz="2800" b="1" dirty="0"/>
              <a:t>. San Agustín, Francisco, Benedicto y Obispo. MET.</a:t>
            </a:r>
            <a:r>
              <a:rPr lang="es-ES" sz="1400" b="1" dirty="0"/>
              <a:t/>
            </a:r>
            <a:br>
              <a:rPr lang="es-ES" sz="1400" b="1" dirty="0"/>
            </a:br>
            <a:r>
              <a:rPr lang="es-ES" sz="2000" dirty="0" smtClean="0">
                <a:latin typeface="+mn-lt"/>
              </a:rPr>
              <a:t>Es el resto </a:t>
            </a:r>
            <a:r>
              <a:rPr lang="es-ES" sz="2000" dirty="0">
                <a:latin typeface="+mn-lt"/>
              </a:rPr>
              <a:t>del lado derecho de un </a:t>
            </a:r>
            <a:r>
              <a:rPr lang="es-ES" sz="2000" dirty="0" smtClean="0">
                <a:latin typeface="+mn-lt"/>
              </a:rPr>
              <a:t>retablo. </a:t>
            </a:r>
            <a:r>
              <a:rPr lang="es-ES" sz="2000" dirty="0">
                <a:latin typeface="+mn-lt"/>
              </a:rPr>
              <a:t>Los dos santos en primer plano, a menudo identificados como Luis de Toulouse y Benedicto, se muestran arrodillados mientras que los que están detrás, un obispo (¿Agustín?) </a:t>
            </a:r>
            <a:r>
              <a:rPr lang="es-ES" sz="2000" dirty="0" smtClean="0">
                <a:latin typeface="+mn-lt"/>
              </a:rPr>
              <a:t>y </a:t>
            </a:r>
            <a:r>
              <a:rPr lang="es-ES" sz="2000" dirty="0">
                <a:latin typeface="+mn-lt"/>
              </a:rPr>
              <a:t>Francisco de Asís, se encuentran dentro de un recinto arquitectónico como el que </a:t>
            </a:r>
            <a:r>
              <a:rPr lang="es-ES" sz="2000" dirty="0" err="1">
                <a:latin typeface="+mn-lt"/>
              </a:rPr>
              <a:t>Lippi</a:t>
            </a:r>
            <a:r>
              <a:rPr lang="es-ES" sz="2000" dirty="0">
                <a:latin typeface="+mn-lt"/>
              </a:rPr>
              <a:t> emplea a menudo </a:t>
            </a:r>
            <a:r>
              <a:rPr lang="es-ES" sz="2000" dirty="0" smtClean="0">
                <a:latin typeface="+mn-lt"/>
              </a:rPr>
              <a:t>. </a:t>
            </a:r>
            <a:br>
              <a:rPr lang="es-ES" sz="2000" dirty="0" smtClean="0">
                <a:latin typeface="+mn-lt"/>
              </a:rPr>
            </a:br>
            <a:r>
              <a:rPr lang="es-ES" sz="2000" dirty="0" smtClean="0">
                <a:latin typeface="+mn-lt"/>
              </a:rPr>
              <a:t>La </a:t>
            </a:r>
            <a:r>
              <a:rPr lang="es-ES" sz="2000" dirty="0">
                <a:latin typeface="+mn-lt"/>
              </a:rPr>
              <a:t>obra que presenta las analogías estilísticas más cercanas es la Anunciación (</a:t>
            </a:r>
            <a:r>
              <a:rPr lang="es-ES" sz="2000" dirty="0" err="1">
                <a:latin typeface="+mn-lt"/>
              </a:rPr>
              <a:t>Alte</a:t>
            </a:r>
            <a:r>
              <a:rPr lang="es-ES" sz="2000" dirty="0">
                <a:latin typeface="+mn-lt"/>
              </a:rPr>
              <a:t> </a:t>
            </a:r>
            <a:r>
              <a:rPr lang="es-ES" sz="2000" dirty="0" err="1">
                <a:latin typeface="+mn-lt"/>
              </a:rPr>
              <a:t>Pinakothek</a:t>
            </a:r>
            <a:r>
              <a:rPr lang="es-ES" sz="2000" dirty="0">
                <a:latin typeface="+mn-lt"/>
              </a:rPr>
              <a:t>, </a:t>
            </a:r>
            <a:r>
              <a:rPr lang="es-ES" sz="2000" dirty="0" err="1">
                <a:latin typeface="+mn-lt"/>
              </a:rPr>
              <a:t>Munich</a:t>
            </a:r>
            <a:r>
              <a:rPr lang="es-ES" sz="2000" dirty="0" smtClean="0">
                <a:latin typeface="+mn-lt"/>
              </a:rPr>
              <a:t>). </a:t>
            </a:r>
            <a:r>
              <a:rPr lang="es-ES" sz="2000" dirty="0" err="1">
                <a:latin typeface="+mn-lt"/>
              </a:rPr>
              <a:t>Lippi</a:t>
            </a:r>
            <a:r>
              <a:rPr lang="es-ES" sz="2000" dirty="0">
                <a:latin typeface="+mn-lt"/>
              </a:rPr>
              <a:t> pintó dos retablos para esa iglesia, uno dedicado a la Anunciación y el otro a San Bernardo, y no está completamente descartado que la pintura de </a:t>
            </a:r>
            <a:r>
              <a:rPr lang="es-ES" sz="2000" dirty="0" err="1">
                <a:latin typeface="+mn-lt"/>
              </a:rPr>
              <a:t>The</a:t>
            </a:r>
            <a:r>
              <a:rPr lang="es-ES" sz="2000" dirty="0">
                <a:latin typeface="+mn-lt"/>
              </a:rPr>
              <a:t> </a:t>
            </a:r>
            <a:r>
              <a:rPr lang="es-ES" sz="2000" dirty="0" err="1">
                <a:latin typeface="+mn-lt"/>
              </a:rPr>
              <a:t>Met</a:t>
            </a:r>
            <a:r>
              <a:rPr lang="es-ES" sz="2000" dirty="0">
                <a:latin typeface="+mn-lt"/>
              </a:rPr>
              <a:t> sea un fragmento sobreviviente del segundo retablo (esta es la sugerencia de Keith </a:t>
            </a:r>
            <a:r>
              <a:rPr lang="es-ES" sz="2000" dirty="0" err="1">
                <a:latin typeface="+mn-lt"/>
              </a:rPr>
              <a:t>Christiansen</a:t>
            </a:r>
            <a:r>
              <a:rPr lang="es-ES" sz="2000" dirty="0">
                <a:latin typeface="+mn-lt"/>
              </a:rPr>
              <a:t>) . Ambas obras fueron financiadas por Giovanni </a:t>
            </a:r>
            <a:r>
              <a:rPr lang="es-ES" sz="2000" dirty="0" err="1">
                <a:latin typeface="+mn-lt"/>
              </a:rPr>
              <a:t>d'Amerigo</a:t>
            </a:r>
            <a:r>
              <a:rPr lang="es-ES" sz="2000" dirty="0">
                <a:latin typeface="+mn-lt"/>
              </a:rPr>
              <a:t> </a:t>
            </a:r>
            <a:r>
              <a:rPr lang="es-ES" sz="2000" dirty="0" err="1">
                <a:latin typeface="+mn-lt"/>
              </a:rPr>
              <a:t>Benci</a:t>
            </a:r>
            <a:r>
              <a:rPr lang="es-ES" sz="2000" dirty="0">
                <a:latin typeface="+mn-lt"/>
              </a:rPr>
              <a:t> y, según una crónica de 1597, se terminaron en 1443, aunque esa fecha no puede tomarse como definitiva. </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8540" y="0"/>
            <a:ext cx="4823460" cy="6858000"/>
          </a:xfrm>
          <a:prstGeom prst="rect">
            <a:avLst/>
          </a:prstGeom>
        </p:spPr>
      </p:pic>
    </p:spTree>
    <p:extLst>
      <p:ext uri="{BB962C8B-B14F-4D97-AF65-F5344CB8AC3E}">
        <p14:creationId xmlns:p14="http://schemas.microsoft.com/office/powerpoint/2010/main" val="874007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616653" cy="6354330"/>
          </a:xfrm>
        </p:spPr>
        <p:txBody>
          <a:bodyPr anchor="t">
            <a:normAutofit/>
          </a:bodyPr>
          <a:lstStyle/>
          <a:p>
            <a:r>
              <a:rPr lang="es-ES" sz="3200" b="1" dirty="0"/>
              <a:t>1443. </a:t>
            </a:r>
            <a:br>
              <a:rPr lang="es-ES" sz="3200" b="1" dirty="0"/>
            </a:br>
            <a:r>
              <a:rPr lang="es-ES" sz="3200" b="1" dirty="0"/>
              <a:t>Filippo </a:t>
            </a:r>
            <a:r>
              <a:rPr lang="es-ES" sz="3200" b="1" dirty="0" err="1"/>
              <a:t>Lippi</a:t>
            </a:r>
            <a:r>
              <a:rPr lang="es-ES" sz="3200" b="1" dirty="0"/>
              <a:t>.  Coronación de la Virgen. Galería </a:t>
            </a:r>
            <a:r>
              <a:rPr lang="es-ES" sz="3200" b="1" dirty="0" err="1"/>
              <a:t>Uffizi</a:t>
            </a:r>
            <a:r>
              <a:rPr lang="es-ES" sz="3200" b="1" dirty="0"/>
              <a:t>, Florencia</a:t>
            </a:r>
          </a:p>
        </p:txBody>
      </p:sp>
      <p:pic>
        <p:nvPicPr>
          <p:cNvPr id="4" name="Imagen 3">
            <a:extLst>
              <a:ext uri="{FF2B5EF4-FFF2-40B4-BE49-F238E27FC236}">
                <a16:creationId xmlns="" xmlns:a16="http://schemas.microsoft.com/office/drawing/2014/main" id="{FE5C811C-F690-4BFB-969D-E7398798BA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7708" y="1"/>
            <a:ext cx="9104292" cy="6858000"/>
          </a:xfrm>
          <a:prstGeom prst="rect">
            <a:avLst/>
          </a:prstGeom>
        </p:spPr>
      </p:pic>
    </p:spTree>
    <p:extLst>
      <p:ext uri="{BB962C8B-B14F-4D97-AF65-F5344CB8AC3E}">
        <p14:creationId xmlns:p14="http://schemas.microsoft.com/office/powerpoint/2010/main" val="9410150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1355185" cy="1488059"/>
          </a:xfrm>
        </p:spPr>
        <p:txBody>
          <a:bodyPr anchor="t">
            <a:normAutofit/>
          </a:bodyPr>
          <a:lstStyle/>
          <a:p>
            <a:pPr algn="ctr"/>
            <a:r>
              <a:rPr lang="en-US" sz="3200" b="1" dirty="0"/>
              <a:t>1445. </a:t>
            </a:r>
            <a:r>
              <a:rPr lang="en-US" sz="3200" b="1" dirty="0" err="1"/>
              <a:t>Filippo</a:t>
            </a:r>
            <a:r>
              <a:rPr lang="en-US" sz="3200" b="1" dirty="0"/>
              <a:t> Lippi. </a:t>
            </a:r>
            <a:r>
              <a:rPr lang="en-US" sz="3200" b="1" dirty="0" err="1"/>
              <a:t>Natividad</a:t>
            </a:r>
            <a:r>
              <a:rPr lang="en-US" sz="3200" b="1" dirty="0"/>
              <a:t>. National Gallery of Art, Washington.</a:t>
            </a:r>
            <a:endParaRPr lang="es-ES" sz="3200" b="1"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53184"/>
            <a:ext cx="12166010" cy="5004816"/>
          </a:xfrm>
          <a:prstGeom prst="rect">
            <a:avLst/>
          </a:prstGeom>
        </p:spPr>
      </p:pic>
    </p:spTree>
    <p:extLst>
      <p:ext uri="{BB962C8B-B14F-4D97-AF65-F5344CB8AC3E}">
        <p14:creationId xmlns:p14="http://schemas.microsoft.com/office/powerpoint/2010/main" val="104959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1526212" cy="964142"/>
          </a:xfrm>
        </p:spPr>
        <p:txBody>
          <a:bodyPr anchor="t">
            <a:normAutofit fontScale="90000"/>
          </a:bodyPr>
          <a:lstStyle/>
          <a:p>
            <a:pPr algn="ctr"/>
            <a:r>
              <a:rPr lang="es-ES" sz="3200" b="1" dirty="0" smtClean="0"/>
              <a:t>1445. Filippo </a:t>
            </a:r>
            <a:r>
              <a:rPr lang="es-ES" sz="3200" b="1" dirty="0" err="1" smtClean="0"/>
              <a:t>Lippi</a:t>
            </a:r>
            <a:r>
              <a:rPr lang="es-ES" sz="3200" b="1" dirty="0" smtClean="0"/>
              <a:t>. San Benito ordena a San Mauro el rescate de San Plácido. </a:t>
            </a:r>
            <a:r>
              <a:rPr lang="es-ES" sz="3200" b="1" dirty="0" err="1" smtClean="0"/>
              <a:t>National</a:t>
            </a:r>
            <a:r>
              <a:rPr lang="es-ES" sz="3200" b="1" dirty="0" smtClean="0"/>
              <a:t> </a:t>
            </a:r>
            <a:r>
              <a:rPr lang="es-ES" sz="3200" b="1" dirty="0" err="1" smtClean="0"/>
              <a:t>Gallery</a:t>
            </a:r>
            <a:r>
              <a:rPr lang="es-ES" sz="3200" b="1" dirty="0" smtClean="0"/>
              <a:t> of Art, Washington.</a:t>
            </a:r>
            <a:endParaRPr lang="es-ES" sz="3200" b="1" dirty="0"/>
          </a:p>
        </p:txBody>
      </p:sp>
      <p:pic>
        <p:nvPicPr>
          <p:cNvPr id="3" name="2 Imagen" descr="1445. Filippo Lippi. San Benito ordena a San Mauro el rescate de San Plácido. National Gallery of Art, Washington..jpg"/>
          <p:cNvPicPr>
            <a:picLocks noChangeAspect="1"/>
          </p:cNvPicPr>
          <p:nvPr/>
        </p:nvPicPr>
        <p:blipFill>
          <a:blip r:embed="rId2" cstate="print"/>
          <a:stretch>
            <a:fillRect/>
          </a:stretch>
        </p:blipFill>
        <p:spPr>
          <a:xfrm>
            <a:off x="2498176" y="1312334"/>
            <a:ext cx="9693824" cy="5545666"/>
          </a:xfrm>
          <a:prstGeom prst="rect">
            <a:avLst/>
          </a:prstGeom>
        </p:spPr>
      </p:pic>
      <p:sp>
        <p:nvSpPr>
          <p:cNvPr id="4" name="3 CuadroTexto"/>
          <p:cNvSpPr txBox="1"/>
          <p:nvPr/>
        </p:nvSpPr>
        <p:spPr>
          <a:xfrm>
            <a:off x="101600" y="1176867"/>
            <a:ext cx="2379133" cy="3416320"/>
          </a:xfrm>
          <a:prstGeom prst="rect">
            <a:avLst/>
          </a:prstGeom>
          <a:noFill/>
        </p:spPr>
        <p:txBody>
          <a:bodyPr wrap="square" rtlCol="0">
            <a:spAutoFit/>
          </a:bodyPr>
          <a:lstStyle/>
          <a:p>
            <a:r>
              <a:rPr lang="es-ES" dirty="0" smtClean="0"/>
              <a:t>El incidente relatado por San Gregorio (Diálogos, II, </a:t>
            </a:r>
            <a:r>
              <a:rPr lang="es-ES" dirty="0" err="1" smtClean="0"/>
              <a:t>vii</a:t>
            </a:r>
            <a:r>
              <a:rPr lang="es-ES" dirty="0" smtClean="0"/>
              <a:t>) es el de su rescate de ahogarse cuando su compañero monje, Mauro, siguiendo una orden de San Benito corrió a través de la superficie del lago y arrastró a Plácido a salvo a la orilla.</a:t>
            </a:r>
            <a:endParaRPr lang="es-ES" dirty="0"/>
          </a:p>
        </p:txBody>
      </p:sp>
    </p:spTree>
    <p:extLst>
      <p:ext uri="{BB962C8B-B14F-4D97-AF65-F5344CB8AC3E}">
        <p14:creationId xmlns:p14="http://schemas.microsoft.com/office/powerpoint/2010/main" val="2129108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4281054" cy="1491384"/>
          </a:xfrm>
        </p:spPr>
        <p:txBody>
          <a:bodyPr anchor="t">
            <a:normAutofit/>
          </a:bodyPr>
          <a:lstStyle/>
          <a:p>
            <a:r>
              <a:rPr lang="es-ES" sz="3200" b="1" dirty="0"/>
              <a:t>1445. Filippo </a:t>
            </a:r>
            <a:r>
              <a:rPr lang="es-ES" sz="3200" b="1" dirty="0" err="1"/>
              <a:t>Lippi</a:t>
            </a:r>
            <a:r>
              <a:rPr lang="es-ES" sz="3200" b="1" dirty="0"/>
              <a:t>. </a:t>
            </a:r>
            <a:r>
              <a:rPr lang="es-ES" sz="3200" b="1" dirty="0" smtClean="0"/>
              <a:t/>
            </a:r>
            <a:br>
              <a:rPr lang="es-ES" sz="3200" b="1" dirty="0" smtClean="0"/>
            </a:br>
            <a:r>
              <a:rPr lang="es-ES" sz="3200" b="1" dirty="0" smtClean="0"/>
              <a:t>La anunciación (Martelli).</a:t>
            </a:r>
            <a:r>
              <a:rPr lang="es-ES" sz="3200" b="1" dirty="0"/>
              <a:t/>
            </a:r>
            <a:br>
              <a:rPr lang="es-ES" sz="3200" b="1" dirty="0"/>
            </a:br>
            <a:r>
              <a:rPr lang="es-ES" sz="3200" b="1" dirty="0"/>
              <a:t>San Lorenzo, Florencia.</a:t>
            </a:r>
          </a:p>
        </p:txBody>
      </p:sp>
      <p:pic>
        <p:nvPicPr>
          <p:cNvPr id="4" name="Imagen 3">
            <a:extLst>
              <a:ext uri="{FF2B5EF4-FFF2-40B4-BE49-F238E27FC236}">
                <a16:creationId xmlns="" xmlns:a16="http://schemas.microsoft.com/office/drawing/2014/main" id="{C9AC1D05-4205-4359-A734-5C1013D77E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1176" y="0"/>
            <a:ext cx="7230824" cy="6858000"/>
          </a:xfrm>
          <a:prstGeom prst="rect">
            <a:avLst/>
          </a:prstGeom>
        </p:spPr>
      </p:pic>
      <p:pic>
        <p:nvPicPr>
          <p:cNvPr id="5" name="Imagen 4">
            <a:extLst>
              <a:ext uri="{FF2B5EF4-FFF2-40B4-BE49-F238E27FC236}">
                <a16:creationId xmlns="" xmlns:a16="http://schemas.microsoft.com/office/drawing/2014/main" id="{7788B20E-6A45-49CA-AA36-41A2E41006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68912"/>
            <a:ext cx="4961176" cy="4589088"/>
          </a:xfrm>
          <a:prstGeom prst="rect">
            <a:avLst/>
          </a:prstGeom>
        </p:spPr>
      </p:pic>
    </p:spTree>
    <p:extLst>
      <p:ext uri="{BB962C8B-B14F-4D97-AF65-F5344CB8AC3E}">
        <p14:creationId xmlns:p14="http://schemas.microsoft.com/office/powerpoint/2010/main" val="1767164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4"/>
            <a:ext cx="11263745" cy="1793875"/>
          </a:xfrm>
        </p:spPr>
        <p:txBody>
          <a:bodyPr anchor="t">
            <a:normAutofit fontScale="90000"/>
          </a:bodyPr>
          <a:lstStyle/>
          <a:p>
            <a:r>
              <a:rPr lang="es-ES" sz="3200" b="1" dirty="0"/>
              <a:t>1445. Filippo </a:t>
            </a:r>
            <a:r>
              <a:rPr lang="es-ES" sz="3200" b="1" dirty="0" err="1"/>
              <a:t>Lippi</a:t>
            </a:r>
            <a:r>
              <a:rPr lang="es-ES" sz="3200" b="1" dirty="0"/>
              <a:t>. </a:t>
            </a:r>
            <a:r>
              <a:rPr lang="es-ES" sz="3200" b="1" dirty="0" smtClean="0"/>
              <a:t>La anunciación (Martelli), Predela.</a:t>
            </a:r>
            <a:br>
              <a:rPr lang="es-ES" sz="3200" b="1" dirty="0" smtClean="0"/>
            </a:br>
            <a:r>
              <a:rPr lang="es-ES" sz="3200" b="1" dirty="0" smtClean="0"/>
              <a:t>San Nicolás impidiendo una ejecución, San Nicolás y las tres doncellas, San Nicolás criando a tres niños de barriles.</a:t>
            </a:r>
            <a:br>
              <a:rPr lang="es-ES" sz="3200" b="1" dirty="0" smtClean="0"/>
            </a:br>
            <a:r>
              <a:rPr lang="es-ES" sz="3200" b="1" dirty="0" smtClean="0"/>
              <a:t>San Lorenzo, Florencia.</a:t>
            </a:r>
            <a:endParaRPr lang="es-ES" sz="3200" b="1" dirty="0"/>
          </a:p>
        </p:txBody>
      </p:sp>
      <p:pic>
        <p:nvPicPr>
          <p:cNvPr id="6" name="5 Imagen" descr="Filippo_lippi,_annunciazione_martelli,_1440,_predella_01.jpg"/>
          <p:cNvPicPr>
            <a:picLocks noChangeAspect="1"/>
          </p:cNvPicPr>
          <p:nvPr/>
        </p:nvPicPr>
        <p:blipFill>
          <a:blip r:embed="rId2" cstate="print"/>
          <a:srcRect t="44789"/>
          <a:stretch>
            <a:fillRect/>
          </a:stretch>
        </p:blipFill>
        <p:spPr>
          <a:xfrm>
            <a:off x="0" y="2294610"/>
            <a:ext cx="8390467" cy="2284070"/>
          </a:xfrm>
          <a:prstGeom prst="rect">
            <a:avLst/>
          </a:prstGeom>
        </p:spPr>
      </p:pic>
      <p:pic>
        <p:nvPicPr>
          <p:cNvPr id="7" name="6 Imagen" descr="Filippo_lippi,_annunciazione_martelli,_1440,_predella_03.jpg"/>
          <p:cNvPicPr>
            <a:picLocks noChangeAspect="1"/>
          </p:cNvPicPr>
          <p:nvPr/>
        </p:nvPicPr>
        <p:blipFill>
          <a:blip r:embed="rId3" cstate="print"/>
          <a:srcRect t="56702"/>
          <a:stretch>
            <a:fillRect/>
          </a:stretch>
        </p:blipFill>
        <p:spPr>
          <a:xfrm>
            <a:off x="4656667" y="4565933"/>
            <a:ext cx="7535333" cy="2177737"/>
          </a:xfrm>
          <a:prstGeom prst="rect">
            <a:avLst/>
          </a:prstGeom>
        </p:spPr>
      </p:pic>
    </p:spTree>
    <p:extLst>
      <p:ext uri="{BB962C8B-B14F-4D97-AF65-F5344CB8AC3E}">
        <p14:creationId xmlns:p14="http://schemas.microsoft.com/office/powerpoint/2010/main" val="1767164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4391890" cy="6354330"/>
          </a:xfrm>
        </p:spPr>
        <p:txBody>
          <a:bodyPr anchor="t">
            <a:normAutofit/>
          </a:bodyPr>
          <a:lstStyle/>
          <a:p>
            <a:r>
              <a:rPr lang="es-ES" sz="3200" b="1" dirty="0"/>
              <a:t>1445. Fra Filippo </a:t>
            </a:r>
            <a:r>
              <a:rPr lang="es-ES" sz="3200" b="1" dirty="0" err="1"/>
              <a:t>Lippi</a:t>
            </a:r>
            <a:r>
              <a:rPr lang="es-ES" sz="3200" b="1" dirty="0"/>
              <a:t>. </a:t>
            </a:r>
            <a:br>
              <a:rPr lang="es-ES" sz="3200" b="1" dirty="0"/>
            </a:br>
            <a:r>
              <a:rPr lang="es-ES" sz="3200" b="1" dirty="0"/>
              <a:t>Virgen, San Francisco, San Antonio de Padua. </a:t>
            </a:r>
            <a:br>
              <a:rPr lang="es-ES" sz="3200" b="1" dirty="0"/>
            </a:br>
            <a:r>
              <a:rPr lang="es-ES" sz="3200" b="1" dirty="0" err="1"/>
              <a:t>Galeria</a:t>
            </a:r>
            <a:r>
              <a:rPr lang="es-ES" sz="3200" b="1" dirty="0"/>
              <a:t> </a:t>
            </a:r>
            <a:r>
              <a:rPr lang="es-ES" sz="3200" b="1" dirty="0" err="1"/>
              <a:t>Ufizzi</a:t>
            </a:r>
            <a:r>
              <a:rPr lang="es-ES" sz="3200" b="1" dirty="0"/>
              <a:t>, Florencia</a:t>
            </a:r>
          </a:p>
        </p:txBody>
      </p:sp>
      <p:pic>
        <p:nvPicPr>
          <p:cNvPr id="4" name="Imagen 3">
            <a:extLst>
              <a:ext uri="{FF2B5EF4-FFF2-40B4-BE49-F238E27FC236}">
                <a16:creationId xmlns="" xmlns:a16="http://schemas.microsoft.com/office/drawing/2014/main" id="{8E9E79AD-2514-434F-88C5-B810F33A31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9710" y="0"/>
            <a:ext cx="6892290" cy="6858000"/>
          </a:xfrm>
          <a:prstGeom prst="rect">
            <a:avLst/>
          </a:prstGeom>
        </p:spPr>
      </p:pic>
    </p:spTree>
    <p:extLst>
      <p:ext uri="{BB962C8B-B14F-4D97-AF65-F5344CB8AC3E}">
        <p14:creationId xmlns:p14="http://schemas.microsoft.com/office/powerpoint/2010/main" val="3198155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a:t>1445. Fra </a:t>
            </a:r>
            <a:r>
              <a:rPr lang="es-ES" sz="3200" b="1" dirty="0" err="1"/>
              <a:t>Angelico</a:t>
            </a:r>
            <a:r>
              <a:rPr lang="es-ES" sz="3200" b="1" dirty="0"/>
              <a:t> y Filippo </a:t>
            </a:r>
            <a:r>
              <a:rPr lang="es-ES" sz="3200" b="1" dirty="0" err="1"/>
              <a:t>Lippi</a:t>
            </a:r>
            <a:r>
              <a:rPr lang="es-ES" sz="3200" b="1" dirty="0"/>
              <a:t>. La Adoración de los Magos. National Gallery of art, Washington</a:t>
            </a:r>
          </a:p>
        </p:txBody>
      </p:sp>
      <p:pic>
        <p:nvPicPr>
          <p:cNvPr id="4" name="Imagen 3">
            <a:extLst>
              <a:ext uri="{FF2B5EF4-FFF2-40B4-BE49-F238E27FC236}">
                <a16:creationId xmlns="" xmlns:a16="http://schemas.microsoft.com/office/drawing/2014/main" id="{EC96B3FE-F5EE-41D0-9EB2-91C45AD2BF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618137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812472" cy="6354330"/>
          </a:xfrm>
        </p:spPr>
        <p:txBody>
          <a:bodyPr anchor="t">
            <a:normAutofit/>
          </a:bodyPr>
          <a:lstStyle/>
          <a:p>
            <a:r>
              <a:rPr lang="es-ES" sz="3200" b="1" dirty="0"/>
              <a:t>1445 -1450. Filippo </a:t>
            </a:r>
            <a:r>
              <a:rPr lang="es-ES" sz="3200" b="1" dirty="0" err="1"/>
              <a:t>Lippi</a:t>
            </a:r>
            <a:r>
              <a:rPr lang="es-ES" sz="3200" b="1" dirty="0"/>
              <a:t>. Anunciación. </a:t>
            </a:r>
            <a:r>
              <a:rPr lang="es-ES" sz="3200" b="1" dirty="0" err="1"/>
              <a:t>Galleria</a:t>
            </a:r>
            <a:r>
              <a:rPr lang="es-ES" sz="3200" b="1" dirty="0"/>
              <a:t> Doria </a:t>
            </a:r>
            <a:r>
              <a:rPr lang="es-ES" sz="3200" b="1" dirty="0" err="1"/>
              <a:t>Pamphilj</a:t>
            </a:r>
            <a:r>
              <a:rPr lang="es-ES" sz="3200" b="1" dirty="0"/>
              <a:t>, Rome</a:t>
            </a:r>
          </a:p>
        </p:txBody>
      </p:sp>
      <p:pic>
        <p:nvPicPr>
          <p:cNvPr id="5" name="Imagen 4">
            <a:extLst>
              <a:ext uri="{FF2B5EF4-FFF2-40B4-BE49-F238E27FC236}">
                <a16:creationId xmlns="" xmlns:a16="http://schemas.microsoft.com/office/drawing/2014/main" id="{901BE133-3534-46A0-98A6-BBB966FB10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6360" y="695181"/>
            <a:ext cx="8715640" cy="5694218"/>
          </a:xfrm>
          <a:prstGeom prst="rect">
            <a:avLst/>
          </a:prstGeom>
        </p:spPr>
      </p:pic>
    </p:spTree>
    <p:extLst>
      <p:ext uri="{BB962C8B-B14F-4D97-AF65-F5344CB8AC3E}">
        <p14:creationId xmlns:p14="http://schemas.microsoft.com/office/powerpoint/2010/main" val="3538757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0820400" cy="1089602"/>
          </a:xfrm>
        </p:spPr>
        <p:txBody>
          <a:bodyPr anchor="t">
            <a:normAutofit/>
          </a:bodyPr>
          <a:lstStyle/>
          <a:p>
            <a:pPr algn="ctr"/>
            <a:r>
              <a:rPr lang="es-ES" sz="3200" b="1" dirty="0"/>
              <a:t>1445. Filippo </a:t>
            </a:r>
            <a:r>
              <a:rPr lang="es-ES" sz="3200" b="1" dirty="0" err="1"/>
              <a:t>Lippi</a:t>
            </a:r>
            <a:r>
              <a:rPr lang="es-ES" sz="3200" b="1" dirty="0"/>
              <a:t>. San Joaquín y Santa Ana ante la puerta dorada. </a:t>
            </a:r>
            <a:r>
              <a:rPr lang="es-ES" sz="3200" b="1" dirty="0" err="1"/>
              <a:t>Ashmolean</a:t>
            </a:r>
            <a:r>
              <a:rPr lang="es-ES" sz="3200" b="1" dirty="0"/>
              <a:t> Museum, Oxford.</a:t>
            </a:r>
          </a:p>
        </p:txBody>
      </p:sp>
      <p:pic>
        <p:nvPicPr>
          <p:cNvPr id="4" name="Imagen 3">
            <a:extLst>
              <a:ext uri="{FF2B5EF4-FFF2-40B4-BE49-F238E27FC236}">
                <a16:creationId xmlns="" xmlns:a16="http://schemas.microsoft.com/office/drawing/2014/main" id="{34E2AFA6-69C3-48D0-88CE-12966C4606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2078182"/>
            <a:ext cx="12200737" cy="4779818"/>
          </a:xfrm>
          <a:prstGeom prst="rect">
            <a:avLst/>
          </a:prstGeom>
        </p:spPr>
      </p:pic>
    </p:spTree>
    <p:extLst>
      <p:ext uri="{BB962C8B-B14F-4D97-AF65-F5344CB8AC3E}">
        <p14:creationId xmlns:p14="http://schemas.microsoft.com/office/powerpoint/2010/main" val="2035775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313709" cy="6354330"/>
          </a:xfrm>
        </p:spPr>
        <p:txBody>
          <a:bodyPr anchor="t">
            <a:normAutofit/>
          </a:bodyPr>
          <a:lstStyle/>
          <a:p>
            <a:r>
              <a:rPr lang="es-ES" sz="3200" b="1" dirty="0"/>
              <a:t>1445 - 1450. Filippo </a:t>
            </a:r>
            <a:r>
              <a:rPr lang="es-ES" sz="3200" b="1" dirty="0" err="1"/>
              <a:t>Lippi</a:t>
            </a:r>
            <a:r>
              <a:rPr lang="es-ES" sz="3200" b="1" dirty="0"/>
              <a:t>. Anunciación. </a:t>
            </a:r>
            <a:r>
              <a:rPr lang="es-ES" sz="3200" b="1" dirty="0" err="1"/>
              <a:t>Galleria</a:t>
            </a:r>
            <a:r>
              <a:rPr lang="es-ES" sz="3200" b="1" dirty="0"/>
              <a:t> Doria </a:t>
            </a:r>
            <a:r>
              <a:rPr lang="es-ES" sz="3200" b="1" dirty="0" err="1"/>
              <a:t>Pamphilij</a:t>
            </a:r>
            <a:r>
              <a:rPr lang="es-ES" sz="3200" b="1" dirty="0"/>
              <a:t>, Roma.</a:t>
            </a:r>
          </a:p>
        </p:txBody>
      </p:sp>
      <p:pic>
        <p:nvPicPr>
          <p:cNvPr id="4" name="Imagen 3">
            <a:extLst>
              <a:ext uri="{FF2B5EF4-FFF2-40B4-BE49-F238E27FC236}">
                <a16:creationId xmlns="" xmlns:a16="http://schemas.microsoft.com/office/drawing/2014/main" id="{46FF0272-3B14-4E79-9BA3-149C1DC3F6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9410" y="388359"/>
            <a:ext cx="9242590" cy="6068291"/>
          </a:xfrm>
          <a:prstGeom prst="rect">
            <a:avLst/>
          </a:prstGeom>
        </p:spPr>
      </p:pic>
    </p:spTree>
    <p:extLst>
      <p:ext uri="{BB962C8B-B14F-4D97-AF65-F5344CB8AC3E}">
        <p14:creationId xmlns:p14="http://schemas.microsoft.com/office/powerpoint/2010/main" val="23394512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6683278" cy="6354330"/>
          </a:xfrm>
        </p:spPr>
        <p:txBody>
          <a:bodyPr anchor="t">
            <a:normAutofit/>
          </a:bodyPr>
          <a:lstStyle/>
          <a:p>
            <a:r>
              <a:rPr lang="en-US" sz="3200" b="1" dirty="0" smtClean="0"/>
              <a:t>1446 - 1447. Filippo Lippi. </a:t>
            </a:r>
            <a:r>
              <a:rPr lang="en-US" sz="3200" b="1" dirty="0" err="1" smtClean="0"/>
              <a:t>Virgen</a:t>
            </a:r>
            <a:r>
              <a:rPr lang="en-US" sz="3200" b="1" dirty="0" smtClean="0"/>
              <a:t> con </a:t>
            </a:r>
            <a:r>
              <a:rPr lang="en-US" sz="3200" b="1" dirty="0" err="1" smtClean="0"/>
              <a:t>niño</a:t>
            </a:r>
            <a:r>
              <a:rPr lang="en-US" sz="3200" b="1" dirty="0" smtClean="0"/>
              <a:t>. Walters Art Gallery. Baltimore.</a:t>
            </a:r>
            <a:endParaRPr lang="es-ES" sz="3200" b="1" dirty="0"/>
          </a:p>
        </p:txBody>
      </p:sp>
      <p:pic>
        <p:nvPicPr>
          <p:cNvPr id="5" name="4 Imagen" descr="1446 - 1447. Filippo Lippi. Virgen con niño. Walters Art Gallery. Baltimore..jpg"/>
          <p:cNvPicPr>
            <a:picLocks noChangeAspect="1"/>
          </p:cNvPicPr>
          <p:nvPr/>
        </p:nvPicPr>
        <p:blipFill>
          <a:blip r:embed="rId2" cstate="print"/>
          <a:stretch>
            <a:fillRect/>
          </a:stretch>
        </p:blipFill>
        <p:spPr>
          <a:xfrm>
            <a:off x="7359463" y="0"/>
            <a:ext cx="4832537" cy="6858000"/>
          </a:xfrm>
          <a:prstGeom prst="rect">
            <a:avLst/>
          </a:prstGeom>
        </p:spPr>
      </p:pic>
    </p:spTree>
    <p:extLst>
      <p:ext uri="{BB962C8B-B14F-4D97-AF65-F5344CB8AC3E}">
        <p14:creationId xmlns:p14="http://schemas.microsoft.com/office/powerpoint/2010/main" val="11089817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a:t>1447. Filippo </a:t>
            </a:r>
            <a:r>
              <a:rPr lang="es-ES" sz="3200" b="1" dirty="0" err="1"/>
              <a:t>Lippi</a:t>
            </a:r>
            <a:r>
              <a:rPr lang="es-ES" sz="3200" b="1" dirty="0"/>
              <a:t>. Aparición Virgen a San Bernardo. National Gallery, Londres.</a:t>
            </a:r>
          </a:p>
        </p:txBody>
      </p:sp>
      <p:pic>
        <p:nvPicPr>
          <p:cNvPr id="4" name="Imagen 3">
            <a:extLst>
              <a:ext uri="{FF2B5EF4-FFF2-40B4-BE49-F238E27FC236}">
                <a16:creationId xmlns="" xmlns:a16="http://schemas.microsoft.com/office/drawing/2014/main" id="{8D2CCEB8-723D-40E5-ABD2-8183394178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03974" y="0"/>
            <a:ext cx="7788026" cy="6858000"/>
          </a:xfrm>
          <a:prstGeom prst="rect">
            <a:avLst/>
          </a:prstGeom>
        </p:spPr>
      </p:pic>
    </p:spTree>
    <p:extLst>
      <p:ext uri="{BB962C8B-B14F-4D97-AF65-F5344CB8AC3E}">
        <p14:creationId xmlns:p14="http://schemas.microsoft.com/office/powerpoint/2010/main" val="11089817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endParaRPr lang="es-ES" sz="3200" b="1" dirty="0"/>
          </a:p>
        </p:txBody>
      </p:sp>
    </p:spTree>
    <p:extLst>
      <p:ext uri="{BB962C8B-B14F-4D97-AF65-F5344CB8AC3E}">
        <p14:creationId xmlns:p14="http://schemas.microsoft.com/office/powerpoint/2010/main" val="9065427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1236036" cy="743239"/>
          </a:xfrm>
        </p:spPr>
        <p:txBody>
          <a:bodyPr anchor="t">
            <a:normAutofit/>
          </a:bodyPr>
          <a:lstStyle/>
          <a:p>
            <a:pPr algn="ctr"/>
            <a:r>
              <a:rPr lang="es-ES" sz="3200" b="1" dirty="0"/>
              <a:t>1449 - 1459. Filippo </a:t>
            </a:r>
            <a:r>
              <a:rPr lang="es-ES" sz="3200" b="1" dirty="0" err="1"/>
              <a:t>Lippi</a:t>
            </a:r>
            <a:r>
              <a:rPr lang="es-ES" sz="3200" b="1" dirty="0"/>
              <a:t>. La anunciación. National Gallery, Londres.</a:t>
            </a:r>
          </a:p>
        </p:txBody>
      </p:sp>
      <p:pic>
        <p:nvPicPr>
          <p:cNvPr id="5" name="Imagen 4">
            <a:extLst>
              <a:ext uri="{FF2B5EF4-FFF2-40B4-BE49-F238E27FC236}">
                <a16:creationId xmlns="" xmlns:a16="http://schemas.microsoft.com/office/drawing/2014/main" id="{D348EB68-B6C5-4914-94E5-3527E4F561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7" y="1352550"/>
            <a:ext cx="12192000" cy="5505450"/>
          </a:xfrm>
          <a:prstGeom prst="rect">
            <a:avLst/>
          </a:prstGeom>
        </p:spPr>
      </p:pic>
    </p:spTree>
    <p:extLst>
      <p:ext uri="{BB962C8B-B14F-4D97-AF65-F5344CB8AC3E}">
        <p14:creationId xmlns:p14="http://schemas.microsoft.com/office/powerpoint/2010/main" val="3651959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6747163" cy="6354330"/>
          </a:xfrm>
        </p:spPr>
        <p:txBody>
          <a:bodyPr anchor="t">
            <a:normAutofit/>
          </a:bodyPr>
          <a:lstStyle/>
          <a:p>
            <a:r>
              <a:rPr lang="it-IT" sz="3200" b="1" dirty="0"/>
              <a:t>1450. Filippo Lippi. Virgen. Fondazione Magnani Rocca, Mamiano di Traversolo.</a:t>
            </a:r>
            <a:endParaRPr lang="es-ES" sz="3200" b="1" dirty="0"/>
          </a:p>
        </p:txBody>
      </p:sp>
      <p:pic>
        <p:nvPicPr>
          <p:cNvPr id="4" name="Imagen 3">
            <a:extLst>
              <a:ext uri="{FF2B5EF4-FFF2-40B4-BE49-F238E27FC236}">
                <a16:creationId xmlns="" xmlns:a16="http://schemas.microsoft.com/office/drawing/2014/main" id="{034C1D6E-7AA6-4464-B733-2858E4EC2E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2415" y="0"/>
            <a:ext cx="4589585" cy="6858000"/>
          </a:xfrm>
          <a:prstGeom prst="rect">
            <a:avLst/>
          </a:prstGeom>
        </p:spPr>
      </p:pic>
    </p:spTree>
    <p:extLst>
      <p:ext uri="{BB962C8B-B14F-4D97-AF65-F5344CB8AC3E}">
        <p14:creationId xmlns:p14="http://schemas.microsoft.com/office/powerpoint/2010/main" val="812083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6319890" cy="6354330"/>
          </a:xfrm>
        </p:spPr>
        <p:txBody>
          <a:bodyPr anchor="t">
            <a:normAutofit/>
          </a:bodyPr>
          <a:lstStyle/>
          <a:p>
            <a:r>
              <a:rPr lang="es-ES" sz="3200" b="1" dirty="0"/>
              <a:t>1450s. Filippo </a:t>
            </a:r>
            <a:r>
              <a:rPr lang="es-ES" sz="3200" b="1" dirty="0" err="1"/>
              <a:t>Lippi</a:t>
            </a:r>
            <a:r>
              <a:rPr lang="es-ES" sz="3200" b="1" dirty="0"/>
              <a:t>. Virgen con niño</a:t>
            </a:r>
            <a:r>
              <a:rPr lang="es-ES" sz="3200" b="1" dirty="0" smtClean="0"/>
              <a:t>.</a:t>
            </a:r>
            <a:br>
              <a:rPr lang="es-ES" sz="3200" b="1" dirty="0" smtClean="0"/>
            </a:br>
            <a:r>
              <a:rPr lang="es-ES" sz="3200" b="1" dirty="0" smtClean="0"/>
              <a:t>¿Colección privada?</a:t>
            </a:r>
            <a:endParaRPr lang="es-ES" sz="3200" b="1"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5630" y="0"/>
            <a:ext cx="5246370" cy="6858000"/>
          </a:xfrm>
          <a:prstGeom prst="rect">
            <a:avLst/>
          </a:prstGeom>
        </p:spPr>
      </p:pic>
    </p:spTree>
    <p:extLst>
      <p:ext uri="{BB962C8B-B14F-4D97-AF65-F5344CB8AC3E}">
        <p14:creationId xmlns:p14="http://schemas.microsoft.com/office/powerpoint/2010/main" val="20370292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507672" cy="6354330"/>
          </a:xfrm>
        </p:spPr>
        <p:txBody>
          <a:bodyPr anchor="t">
            <a:normAutofit/>
          </a:bodyPr>
          <a:lstStyle/>
          <a:p>
            <a:r>
              <a:rPr lang="es-ES" sz="3200" b="1" dirty="0"/>
              <a:t>1450, Filippo </a:t>
            </a:r>
            <a:r>
              <a:rPr lang="es-ES" sz="3200" b="1" dirty="0" err="1"/>
              <a:t>Lippi</a:t>
            </a:r>
            <a:r>
              <a:rPr lang="es-ES" sz="3200" b="1" dirty="0"/>
              <a:t>. Anunciación,  (Roma, Galería Doria </a:t>
            </a:r>
            <a:r>
              <a:rPr lang="es-ES" sz="3200" b="1" dirty="0" err="1"/>
              <a:t>Pamphili</a:t>
            </a:r>
            <a:r>
              <a:rPr lang="es-ES" sz="3200" b="1" dirty="0"/>
              <a:t>).</a:t>
            </a:r>
          </a:p>
        </p:txBody>
      </p:sp>
      <p:pic>
        <p:nvPicPr>
          <p:cNvPr id="4" name="Imagen 3">
            <a:extLst>
              <a:ext uri="{FF2B5EF4-FFF2-40B4-BE49-F238E27FC236}">
                <a16:creationId xmlns="" xmlns:a16="http://schemas.microsoft.com/office/drawing/2014/main" id="{B7F945D6-41E0-4E59-BDF5-241D2A0A83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6363" y="0"/>
            <a:ext cx="9005637" cy="6858000"/>
          </a:xfrm>
          <a:prstGeom prst="rect">
            <a:avLst/>
          </a:prstGeom>
        </p:spPr>
      </p:pic>
    </p:spTree>
    <p:extLst>
      <p:ext uri="{BB962C8B-B14F-4D97-AF65-F5344CB8AC3E}">
        <p14:creationId xmlns:p14="http://schemas.microsoft.com/office/powerpoint/2010/main" val="1907434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11069781" cy="6354330"/>
          </a:xfrm>
        </p:spPr>
        <p:txBody>
          <a:bodyPr anchor="t">
            <a:normAutofit/>
          </a:bodyPr>
          <a:lstStyle/>
          <a:p>
            <a:pPr algn="ctr"/>
            <a:r>
              <a:rPr lang="es-ES" sz="3200" b="1" dirty="0"/>
              <a:t>1450. Filippo </a:t>
            </a:r>
            <a:r>
              <a:rPr lang="es-ES" sz="3200" b="1" dirty="0" err="1"/>
              <a:t>Lippi</a:t>
            </a:r>
            <a:r>
              <a:rPr lang="es-ES" sz="3200" b="1" dirty="0"/>
              <a:t>. Siete Santos. National Gallery, Londres</a:t>
            </a:r>
          </a:p>
        </p:txBody>
      </p:sp>
      <p:pic>
        <p:nvPicPr>
          <p:cNvPr id="4" name="Imagen 3">
            <a:extLst>
              <a:ext uri="{FF2B5EF4-FFF2-40B4-BE49-F238E27FC236}">
                <a16:creationId xmlns="" xmlns:a16="http://schemas.microsoft.com/office/drawing/2014/main" id="{9389C59D-6DC0-46A6-BC46-F85E2123C7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546" y="1504603"/>
            <a:ext cx="12192000" cy="5455920"/>
          </a:xfrm>
          <a:prstGeom prst="rect">
            <a:avLst/>
          </a:prstGeom>
        </p:spPr>
      </p:pic>
    </p:spTree>
    <p:extLst>
      <p:ext uri="{BB962C8B-B14F-4D97-AF65-F5344CB8AC3E}">
        <p14:creationId xmlns:p14="http://schemas.microsoft.com/office/powerpoint/2010/main" val="3605208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4779818" cy="6354330"/>
          </a:xfrm>
        </p:spPr>
        <p:txBody>
          <a:bodyPr anchor="t">
            <a:normAutofit/>
          </a:bodyPr>
          <a:lstStyle/>
          <a:p>
            <a:r>
              <a:rPr lang="es-ES" sz="3200" b="1" dirty="0"/>
              <a:t>1451. Filippo </a:t>
            </a:r>
            <a:r>
              <a:rPr lang="es-ES" sz="3200" b="1" dirty="0" err="1"/>
              <a:t>Lippi</a:t>
            </a:r>
            <a:r>
              <a:rPr lang="es-ES" sz="3200" b="1" dirty="0"/>
              <a:t>. San Lorenzo y otros santos. MET.</a:t>
            </a:r>
          </a:p>
        </p:txBody>
      </p:sp>
      <p:pic>
        <p:nvPicPr>
          <p:cNvPr id="4" name="Imagen 3">
            <a:extLst>
              <a:ext uri="{FF2B5EF4-FFF2-40B4-BE49-F238E27FC236}">
                <a16:creationId xmlns="" xmlns:a16="http://schemas.microsoft.com/office/drawing/2014/main" id="{BFED2CA1-991F-4E6F-8788-8F7D70C553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3528" y="0"/>
            <a:ext cx="6588472" cy="6858000"/>
          </a:xfrm>
          <a:prstGeom prst="rect">
            <a:avLst/>
          </a:prstGeom>
        </p:spPr>
      </p:pic>
    </p:spTree>
    <p:extLst>
      <p:ext uri="{BB962C8B-B14F-4D97-AF65-F5344CB8AC3E}">
        <p14:creationId xmlns:p14="http://schemas.microsoft.com/office/powerpoint/2010/main" val="4633764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4641272" cy="1837747"/>
          </a:xfrm>
        </p:spPr>
        <p:txBody>
          <a:bodyPr anchor="t">
            <a:normAutofit fontScale="90000"/>
          </a:bodyPr>
          <a:lstStyle/>
          <a:p>
            <a:r>
              <a:rPr lang="es-ES" sz="3200" b="1" dirty="0"/>
              <a:t>1452. FILIPPO LIPPI. Madonna con niño y escenas vida Santa Ana. </a:t>
            </a:r>
            <a:r>
              <a:rPr lang="es-ES" sz="3200" b="1" dirty="0" err="1"/>
              <a:t>Galleria</a:t>
            </a:r>
            <a:r>
              <a:rPr lang="es-ES" sz="3200" b="1" dirty="0"/>
              <a:t> Palatina, Florencia.</a:t>
            </a:r>
          </a:p>
        </p:txBody>
      </p:sp>
      <p:pic>
        <p:nvPicPr>
          <p:cNvPr id="4" name="Imagen 3">
            <a:extLst>
              <a:ext uri="{FF2B5EF4-FFF2-40B4-BE49-F238E27FC236}">
                <a16:creationId xmlns="" xmlns:a16="http://schemas.microsoft.com/office/drawing/2014/main" id="{BCB28CA0-3968-4A3A-8255-913C98AB7F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4727" y="-9658"/>
            <a:ext cx="6927273" cy="6867658"/>
          </a:xfrm>
          <a:prstGeom prst="rect">
            <a:avLst/>
          </a:prstGeom>
        </p:spPr>
      </p:pic>
      <p:pic>
        <p:nvPicPr>
          <p:cNvPr id="5" name="Imagen 4">
            <a:extLst>
              <a:ext uri="{FF2B5EF4-FFF2-40B4-BE49-F238E27FC236}">
                <a16:creationId xmlns="" xmlns:a16="http://schemas.microsoft.com/office/drawing/2014/main" id="{D067AECC-3A19-4984-8974-6E9A25D35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02872"/>
            <a:ext cx="5237311" cy="4768417"/>
          </a:xfrm>
          <a:prstGeom prst="rect">
            <a:avLst/>
          </a:prstGeom>
        </p:spPr>
      </p:pic>
    </p:spTree>
    <p:extLst>
      <p:ext uri="{BB962C8B-B14F-4D97-AF65-F5344CB8AC3E}">
        <p14:creationId xmlns:p14="http://schemas.microsoft.com/office/powerpoint/2010/main" val="29495919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smtClean="0"/>
              <a:t>1452 - 1453. Filippo </a:t>
            </a:r>
            <a:r>
              <a:rPr lang="es-ES" sz="3200" b="1" dirty="0" err="1" smtClean="0"/>
              <a:t>Lippi</a:t>
            </a:r>
            <a:r>
              <a:rPr lang="es-ES" sz="3200" b="1" dirty="0" smtClean="0"/>
              <a:t>. Anunciación, San Antonio Abad y San Juan Bautista. </a:t>
            </a:r>
            <a:r>
              <a:rPr lang="es-ES" sz="3200" b="1" dirty="0" err="1" smtClean="0"/>
              <a:t>Uffizi</a:t>
            </a:r>
            <a:r>
              <a:rPr lang="es-ES" sz="3200" b="1" dirty="0" smtClean="0"/>
              <a:t>.</a:t>
            </a:r>
            <a:endParaRPr lang="es-ES" sz="3200" b="1" dirty="0"/>
          </a:p>
        </p:txBody>
      </p:sp>
      <p:pic>
        <p:nvPicPr>
          <p:cNvPr id="3" name="2 Imagen" descr="1452 - 1453. Filippo Lippi. Anunciación, San Antonio Abad y San Juan Bautista. Uffizi..jpg"/>
          <p:cNvPicPr>
            <a:picLocks noChangeAspect="1"/>
          </p:cNvPicPr>
          <p:nvPr/>
        </p:nvPicPr>
        <p:blipFill>
          <a:blip r:embed="rId2" cstate="print"/>
          <a:stretch>
            <a:fillRect/>
          </a:stretch>
        </p:blipFill>
        <p:spPr>
          <a:xfrm>
            <a:off x="3965048" y="262466"/>
            <a:ext cx="8116885" cy="6231467"/>
          </a:xfrm>
          <a:prstGeom prst="rect">
            <a:avLst/>
          </a:prstGeom>
        </p:spPr>
      </p:pic>
    </p:spTree>
    <p:extLst>
      <p:ext uri="{BB962C8B-B14F-4D97-AF65-F5344CB8AC3E}">
        <p14:creationId xmlns:p14="http://schemas.microsoft.com/office/powerpoint/2010/main" val="14737047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11466945" cy="811742"/>
          </a:xfrm>
        </p:spPr>
        <p:txBody>
          <a:bodyPr anchor="t">
            <a:normAutofit/>
          </a:bodyPr>
          <a:lstStyle/>
          <a:p>
            <a:pPr algn="ctr"/>
            <a:r>
              <a:rPr lang="es-ES" sz="3200" b="1" dirty="0" smtClean="0"/>
              <a:t>1452 - 1465. Filippo </a:t>
            </a:r>
            <a:r>
              <a:rPr lang="es-ES" sz="3200" b="1" dirty="0" err="1" smtClean="0"/>
              <a:t>Lippi</a:t>
            </a:r>
            <a:r>
              <a:rPr lang="es-ES" sz="3200" b="1" dirty="0" smtClean="0"/>
              <a:t>. Visión de San Agustín.</a:t>
            </a:r>
            <a:endParaRPr lang="es-ES" sz="3200" b="1" dirty="0"/>
          </a:p>
        </p:txBody>
      </p:sp>
      <p:pic>
        <p:nvPicPr>
          <p:cNvPr id="3" name="2 Imagen" descr="1452 - 1465. Filippo Lippi. Visión de San Agustín..jpg"/>
          <p:cNvPicPr>
            <a:picLocks noChangeAspect="1"/>
          </p:cNvPicPr>
          <p:nvPr/>
        </p:nvPicPr>
        <p:blipFill>
          <a:blip r:embed="rId2" cstate="print"/>
          <a:stretch>
            <a:fillRect/>
          </a:stretch>
        </p:blipFill>
        <p:spPr>
          <a:xfrm>
            <a:off x="533119" y="855133"/>
            <a:ext cx="11379481" cy="6002867"/>
          </a:xfrm>
          <a:prstGeom prst="rect">
            <a:avLst/>
          </a:prstGeom>
        </p:spPr>
      </p:pic>
    </p:spTree>
    <p:extLst>
      <p:ext uri="{BB962C8B-B14F-4D97-AF65-F5344CB8AC3E}">
        <p14:creationId xmlns:p14="http://schemas.microsoft.com/office/powerpoint/2010/main" val="906542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7273636" cy="6354330"/>
          </a:xfrm>
        </p:spPr>
        <p:txBody>
          <a:bodyPr anchor="t">
            <a:normAutofit/>
          </a:bodyPr>
          <a:lstStyle/>
          <a:p>
            <a:r>
              <a:rPr lang="es-ES" sz="3200" b="1" dirty="0"/>
              <a:t>1453. Filippo </a:t>
            </a:r>
            <a:r>
              <a:rPr lang="es-ES" sz="3200" b="1" dirty="0" err="1"/>
              <a:t>Lippi</a:t>
            </a:r>
            <a:r>
              <a:rPr lang="es-ES" sz="3200" b="1" dirty="0"/>
              <a:t>. Virgen del </a:t>
            </a:r>
            <a:r>
              <a:rPr lang="es-ES" sz="3200" b="1" dirty="0" err="1"/>
              <a:t>Ceppo</a:t>
            </a:r>
            <a:r>
              <a:rPr lang="es-ES" sz="3200" b="1" dirty="0"/>
              <a:t> y Santos. Museo </a:t>
            </a:r>
            <a:r>
              <a:rPr lang="es-ES" sz="3200" b="1" dirty="0" err="1"/>
              <a:t>Civico</a:t>
            </a:r>
            <a:r>
              <a:rPr lang="es-ES" sz="3200" b="1" dirty="0"/>
              <a:t>, </a:t>
            </a:r>
            <a:r>
              <a:rPr lang="es-ES" sz="3200" b="1" dirty="0" err="1"/>
              <a:t>Prato</a:t>
            </a:r>
            <a:r>
              <a:rPr lang="es-ES" sz="3200" b="1" dirty="0" smtClean="0"/>
              <a:t>.</a:t>
            </a:r>
            <a:br>
              <a:rPr lang="es-ES" sz="3200" b="1" dirty="0" smtClean="0"/>
            </a:br>
            <a:r>
              <a:rPr lang="es-ES" sz="3200" b="1" dirty="0"/>
              <a:t/>
            </a:r>
            <a:br>
              <a:rPr lang="es-ES" sz="3200" b="1" dirty="0"/>
            </a:br>
            <a:r>
              <a:rPr lang="es-ES" sz="2400" dirty="0">
                <a:latin typeface="+mn-lt"/>
              </a:rPr>
              <a:t>En el centro, la Virgen y el Niño están flanqueados por los Santos Esteban y Juan Bautista; abajo, Francesco </a:t>
            </a:r>
            <a:r>
              <a:rPr lang="es-ES" sz="2400" dirty="0" err="1">
                <a:latin typeface="+mn-lt"/>
              </a:rPr>
              <a:t>Datini</a:t>
            </a:r>
            <a:r>
              <a:rPr lang="es-ES" sz="2400" dirty="0">
                <a:latin typeface="+mn-lt"/>
              </a:rPr>
              <a:t> presenta a la Virgen los cuatro </a:t>
            </a:r>
            <a:r>
              <a:rPr lang="es-ES" sz="2400" dirty="0" err="1">
                <a:latin typeface="+mn-lt"/>
              </a:rPr>
              <a:t>Buonomini</a:t>
            </a:r>
            <a:r>
              <a:rPr lang="es-ES" sz="2400" dirty="0">
                <a:latin typeface="+mn-lt"/>
              </a:rPr>
              <a:t> ("Hombres honorables") del </a:t>
            </a:r>
            <a:r>
              <a:rPr lang="es-ES" sz="2400" dirty="0" err="1">
                <a:latin typeface="+mn-lt"/>
              </a:rPr>
              <a:t>Ceppo</a:t>
            </a:r>
            <a:r>
              <a:rPr lang="es-ES" sz="2400" dirty="0">
                <a:latin typeface="+mn-lt"/>
              </a:rPr>
              <a:t>: Andrea di Giovanni </a:t>
            </a:r>
            <a:r>
              <a:rPr lang="es-ES" sz="2400" dirty="0" err="1">
                <a:latin typeface="+mn-lt"/>
              </a:rPr>
              <a:t>Bertelli</a:t>
            </a:r>
            <a:r>
              <a:rPr lang="es-ES" sz="2400" dirty="0">
                <a:latin typeface="+mn-lt"/>
              </a:rPr>
              <a:t>, Filippo </a:t>
            </a:r>
            <a:r>
              <a:rPr lang="es-ES" sz="2400" dirty="0" err="1">
                <a:latin typeface="+mn-lt"/>
              </a:rPr>
              <a:t>Manassei</a:t>
            </a:r>
            <a:r>
              <a:rPr lang="es-ES" sz="2400" dirty="0">
                <a:latin typeface="+mn-lt"/>
              </a:rPr>
              <a:t>, Pietro </a:t>
            </a:r>
            <a:r>
              <a:rPr lang="es-ES" sz="2400" dirty="0" err="1">
                <a:latin typeface="+mn-lt"/>
              </a:rPr>
              <a:t>Pugliesi</a:t>
            </a:r>
            <a:r>
              <a:rPr lang="es-ES" sz="2400" dirty="0">
                <a:latin typeface="+mn-lt"/>
              </a:rPr>
              <a:t> y </a:t>
            </a:r>
            <a:r>
              <a:rPr lang="es-ES" sz="2400" dirty="0" err="1">
                <a:latin typeface="+mn-lt"/>
              </a:rPr>
              <a:t>Jacopo</a:t>
            </a:r>
            <a:r>
              <a:rPr lang="es-ES" sz="2400" dirty="0">
                <a:latin typeface="+mn-lt"/>
              </a:rPr>
              <a:t> </a:t>
            </a:r>
            <a:r>
              <a:rPr lang="es-ES" sz="2400" dirty="0" err="1">
                <a:latin typeface="+mn-lt"/>
              </a:rPr>
              <a:t>degli</a:t>
            </a:r>
            <a:r>
              <a:rPr lang="es-ES" sz="2400" dirty="0">
                <a:latin typeface="+mn-lt"/>
              </a:rPr>
              <a:t> </a:t>
            </a:r>
            <a:r>
              <a:rPr lang="es-ES" sz="2400" dirty="0" err="1">
                <a:latin typeface="+mn-lt"/>
              </a:rPr>
              <a:t>Obizzi</a:t>
            </a:r>
            <a:r>
              <a:rPr lang="es-ES" sz="2400" dirty="0">
                <a:latin typeface="+mn-lt"/>
              </a:rPr>
              <a:t>.</a:t>
            </a:r>
            <a:endParaRPr lang="es-ES" sz="2400" dirty="0">
              <a:latin typeface="+mn-lt"/>
            </a:endParaRPr>
          </a:p>
        </p:txBody>
      </p:sp>
      <p:pic>
        <p:nvPicPr>
          <p:cNvPr id="4" name="Imagen 3">
            <a:extLst>
              <a:ext uri="{FF2B5EF4-FFF2-40B4-BE49-F238E27FC236}">
                <a16:creationId xmlns="" xmlns:a16="http://schemas.microsoft.com/office/drawing/2014/main" id="{B0018355-361A-418D-8A3D-E7E6D0ED0B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6983" y="0"/>
            <a:ext cx="4315017" cy="6858000"/>
          </a:xfrm>
          <a:prstGeom prst="rect">
            <a:avLst/>
          </a:prstGeom>
        </p:spPr>
      </p:pic>
    </p:spTree>
    <p:extLst>
      <p:ext uri="{BB962C8B-B14F-4D97-AF65-F5344CB8AC3E}">
        <p14:creationId xmlns:p14="http://schemas.microsoft.com/office/powerpoint/2010/main" val="19658716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4668981" cy="6354330"/>
          </a:xfrm>
        </p:spPr>
        <p:txBody>
          <a:bodyPr anchor="t">
            <a:normAutofit/>
          </a:bodyPr>
          <a:lstStyle/>
          <a:p>
            <a:r>
              <a:rPr lang="es-ES" sz="3200" b="1" dirty="0"/>
              <a:t>1455. Filippo </a:t>
            </a:r>
            <a:r>
              <a:rPr lang="es-ES" sz="3200" b="1" dirty="0" err="1"/>
              <a:t>Lippi</a:t>
            </a:r>
            <a:r>
              <a:rPr lang="es-ES" sz="3200" b="1" dirty="0"/>
              <a:t>. Adoración pastores. </a:t>
            </a:r>
            <a:r>
              <a:rPr lang="es-ES" sz="3200" b="1" dirty="0" err="1"/>
              <a:t>Uffizi</a:t>
            </a:r>
            <a:r>
              <a:rPr lang="es-ES" sz="3200" b="1" dirty="0" smtClean="0"/>
              <a:t>.</a:t>
            </a:r>
            <a:br>
              <a:rPr lang="es-ES" sz="3200" b="1" dirty="0" smtClean="0"/>
            </a:br>
            <a:r>
              <a:rPr lang="es-ES" sz="3200" b="1" dirty="0" smtClean="0"/>
              <a:t>San Hilarión, San Jerónimo y María </a:t>
            </a:r>
            <a:r>
              <a:rPr lang="es-ES" sz="3200" b="1" dirty="0" smtClean="0"/>
              <a:t>Magdalena.</a:t>
            </a:r>
            <a:endParaRPr lang="es-ES" sz="3200" b="1" dirty="0"/>
          </a:p>
        </p:txBody>
      </p:sp>
      <p:pic>
        <p:nvPicPr>
          <p:cNvPr id="4" name="Imagen 3">
            <a:extLst>
              <a:ext uri="{FF2B5EF4-FFF2-40B4-BE49-F238E27FC236}">
                <a16:creationId xmlns="" xmlns:a16="http://schemas.microsoft.com/office/drawing/2014/main" id="{0C1D8C8C-3EEA-4879-BFC0-6626B104E9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464" y="0"/>
            <a:ext cx="6815536" cy="6858000"/>
          </a:xfrm>
          <a:prstGeom prst="rect">
            <a:avLst/>
          </a:prstGeom>
        </p:spPr>
      </p:pic>
    </p:spTree>
    <p:extLst>
      <p:ext uri="{BB962C8B-B14F-4D97-AF65-F5344CB8AC3E}">
        <p14:creationId xmlns:p14="http://schemas.microsoft.com/office/powerpoint/2010/main" val="6405629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341376" y="365125"/>
            <a:ext cx="5034741" cy="6354330"/>
          </a:xfrm>
        </p:spPr>
        <p:txBody>
          <a:bodyPr anchor="t">
            <a:normAutofit fontScale="90000"/>
          </a:bodyPr>
          <a:lstStyle/>
          <a:p>
            <a:r>
              <a:rPr lang="it-IT" sz="3100" b="1" dirty="0"/>
              <a:t>1455. Filippo Lippi. Virgen della Cintola. Museo Civico, Prato</a:t>
            </a:r>
            <a:r>
              <a:rPr lang="it-IT" sz="3100" b="1" dirty="0" smtClean="0"/>
              <a:t>.</a:t>
            </a:r>
            <a:r>
              <a:rPr lang="it-IT" sz="3200" b="1" dirty="0" smtClean="0"/>
              <a:t/>
            </a:r>
            <a:br>
              <a:rPr lang="it-IT" sz="3200" b="1" dirty="0" smtClean="0"/>
            </a:br>
            <a:r>
              <a:rPr lang="es-ES" sz="2700" dirty="0">
                <a:latin typeface="+mn-lt"/>
              </a:rPr>
              <a:t>Esta pintura representa a la Virgen entregando su cinturón a Santo Tomás, con los Santos Margarita, Gregorio, Agustín, Rafael y Tobías. Hay un retrato de donante de una monja arrodillada, probablemente la abadesa de Santa </a:t>
            </a:r>
            <a:r>
              <a:rPr lang="es-ES" sz="2700" dirty="0" smtClean="0">
                <a:latin typeface="+mn-lt"/>
              </a:rPr>
              <a:t>Margarita</a:t>
            </a:r>
            <a:r>
              <a:rPr lang="es-ES" sz="2700" dirty="0">
                <a:latin typeface="+mn-lt"/>
              </a:rPr>
              <a:t>, un pequeño convento de monjas agustinas en </a:t>
            </a:r>
            <a:r>
              <a:rPr lang="es-ES" sz="2700" dirty="0" err="1">
                <a:latin typeface="+mn-lt"/>
              </a:rPr>
              <a:t>Prato</a:t>
            </a:r>
            <a:r>
              <a:rPr lang="es-ES" sz="2700" dirty="0">
                <a:latin typeface="+mn-lt"/>
              </a:rPr>
              <a:t>, donde </a:t>
            </a:r>
            <a:r>
              <a:rPr lang="es-ES" sz="2700" dirty="0" err="1">
                <a:latin typeface="+mn-lt"/>
              </a:rPr>
              <a:t>Fra</a:t>
            </a:r>
            <a:r>
              <a:rPr lang="es-ES" sz="2700" dirty="0">
                <a:latin typeface="+mn-lt"/>
              </a:rPr>
              <a:t> Filippo recibió la capellanía en 1456.La evidencia técnica y estilística sugiere que la imagen se ejecutó en dos campañas: diseñada e iniciada por </a:t>
            </a:r>
            <a:r>
              <a:rPr lang="es-ES" sz="2700" dirty="0" err="1">
                <a:latin typeface="+mn-lt"/>
              </a:rPr>
              <a:t>Lippi</a:t>
            </a:r>
            <a:r>
              <a:rPr lang="es-ES" sz="2700" dirty="0">
                <a:latin typeface="+mn-lt"/>
              </a:rPr>
              <a:t> y terminada más tarde por </a:t>
            </a:r>
            <a:r>
              <a:rPr lang="es-ES" sz="2700" dirty="0" err="1">
                <a:latin typeface="+mn-lt"/>
              </a:rPr>
              <a:t>Fra</a:t>
            </a:r>
            <a:r>
              <a:rPr lang="es-ES" sz="2700" dirty="0">
                <a:latin typeface="+mn-lt"/>
              </a:rPr>
              <a:t> Diamante.</a:t>
            </a:r>
            <a:endParaRPr lang="es-ES" sz="2700" dirty="0">
              <a:latin typeface="+mn-lt"/>
            </a:endParaRPr>
          </a:p>
        </p:txBody>
      </p:sp>
      <p:pic>
        <p:nvPicPr>
          <p:cNvPr id="4" name="Imagen 3">
            <a:extLst>
              <a:ext uri="{FF2B5EF4-FFF2-40B4-BE49-F238E27FC236}">
                <a16:creationId xmlns="" xmlns:a16="http://schemas.microsoft.com/office/drawing/2014/main" id="{C2577FD8-B00D-42B1-95FD-A2EC7B6BDB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4632" y="0"/>
            <a:ext cx="6617368" cy="6858000"/>
          </a:xfrm>
          <a:prstGeom prst="rect">
            <a:avLst/>
          </a:prstGeom>
        </p:spPr>
      </p:pic>
    </p:spTree>
    <p:extLst>
      <p:ext uri="{BB962C8B-B14F-4D97-AF65-F5344CB8AC3E}">
        <p14:creationId xmlns:p14="http://schemas.microsoft.com/office/powerpoint/2010/main" val="1114588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341377" y="365125"/>
            <a:ext cx="4437888" cy="6354330"/>
          </a:xfrm>
        </p:spPr>
        <p:txBody>
          <a:bodyPr anchor="t">
            <a:normAutofit/>
          </a:bodyPr>
          <a:lstStyle/>
          <a:p>
            <a:r>
              <a:rPr lang="it-IT" sz="3100" b="1" dirty="0"/>
              <a:t>1455 - 1460. Filippo Lippi. Natividad, San jorge y San Vicente Ferrer. </a:t>
            </a:r>
            <a:r>
              <a:rPr lang="it-IT" sz="3100" b="1" dirty="0" smtClean="0"/>
              <a:t/>
            </a:r>
            <a:br>
              <a:rPr lang="it-IT" sz="3100" b="1" dirty="0" smtClean="0"/>
            </a:br>
            <a:r>
              <a:rPr lang="it-IT" sz="3100" b="1" dirty="0" smtClean="0"/>
              <a:t>San </a:t>
            </a:r>
            <a:r>
              <a:rPr lang="it-IT" sz="3100" b="1" dirty="0"/>
              <a:t>Domingo, Prato.</a:t>
            </a:r>
            <a:endParaRPr lang="es-ES" sz="2700" dirty="0">
              <a:latin typeface="+mn-lt"/>
            </a:endParaRP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1833" y="1"/>
            <a:ext cx="7270167" cy="6858000"/>
          </a:xfrm>
          <a:prstGeom prst="rect">
            <a:avLst/>
          </a:prstGeom>
        </p:spPr>
      </p:pic>
    </p:spTree>
    <p:extLst>
      <p:ext uri="{BB962C8B-B14F-4D97-AF65-F5344CB8AC3E}">
        <p14:creationId xmlns:p14="http://schemas.microsoft.com/office/powerpoint/2010/main" val="30400384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3325091" y="503670"/>
            <a:ext cx="5777345" cy="6354330"/>
          </a:xfrm>
        </p:spPr>
        <p:txBody>
          <a:bodyPr anchor="t">
            <a:normAutofit/>
          </a:bodyPr>
          <a:lstStyle/>
          <a:p>
            <a:r>
              <a:rPr lang="en-US" sz="3200" b="1" dirty="0"/>
              <a:t>1456 - 1458. Filippo Lippi. Museum of Art, Cleveland.</a:t>
            </a:r>
            <a:br>
              <a:rPr lang="en-US" sz="3200" b="1" dirty="0"/>
            </a:br>
            <a:r>
              <a:rPr lang="en-US" sz="3200" b="1" dirty="0"/>
              <a:t/>
            </a:r>
            <a:br>
              <a:rPr lang="en-US" sz="3200" b="1" dirty="0"/>
            </a:br>
            <a:r>
              <a:rPr lang="en-US" sz="3200" b="1" dirty="0"/>
              <a:t>Izquierda: San Antonio Abad. </a:t>
            </a:r>
            <a:br>
              <a:rPr lang="en-US" sz="3200" b="1" dirty="0"/>
            </a:br>
            <a:r>
              <a:rPr lang="en-US" sz="3200" b="1" dirty="0" err="1"/>
              <a:t>Derecha</a:t>
            </a:r>
            <a:r>
              <a:rPr lang="en-US" sz="3200" b="1" dirty="0"/>
              <a:t>: San Miguel.</a:t>
            </a:r>
            <a:endParaRPr lang="es-ES" sz="3200" b="1" dirty="0"/>
          </a:p>
        </p:txBody>
      </p:sp>
      <p:pic>
        <p:nvPicPr>
          <p:cNvPr id="4" name="Imagen 3">
            <a:extLst>
              <a:ext uri="{FF2B5EF4-FFF2-40B4-BE49-F238E27FC236}">
                <a16:creationId xmlns="" xmlns:a16="http://schemas.microsoft.com/office/drawing/2014/main" id="{F73B9B52-A7A7-42D2-9FDF-ED8F0C2474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18"/>
            <a:ext cx="2632364" cy="6815182"/>
          </a:xfrm>
          <a:prstGeom prst="rect">
            <a:avLst/>
          </a:prstGeom>
        </p:spPr>
      </p:pic>
      <p:pic>
        <p:nvPicPr>
          <p:cNvPr id="6" name="Imagen 5">
            <a:extLst>
              <a:ext uri="{FF2B5EF4-FFF2-40B4-BE49-F238E27FC236}">
                <a16:creationId xmlns="" xmlns:a16="http://schemas.microsoft.com/office/drawing/2014/main" id="{8EA57045-E11C-4728-8E3F-702FD737D2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9636" y="31772"/>
            <a:ext cx="2632364" cy="6826228"/>
          </a:xfrm>
          <a:prstGeom prst="rect">
            <a:avLst/>
          </a:prstGeom>
        </p:spPr>
      </p:pic>
    </p:spTree>
    <p:extLst>
      <p:ext uri="{BB962C8B-B14F-4D97-AF65-F5344CB8AC3E}">
        <p14:creationId xmlns:p14="http://schemas.microsoft.com/office/powerpoint/2010/main" val="5803234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a:t>1459. Fra Filippo </a:t>
            </a:r>
            <a:r>
              <a:rPr lang="es-ES" sz="3200" b="1" dirty="0" err="1"/>
              <a:t>Lippi</a:t>
            </a:r>
            <a:r>
              <a:rPr lang="es-ES" sz="3200" b="1" dirty="0"/>
              <a:t>. Nacimiento. Gemäldegalerie, Berlín.</a:t>
            </a:r>
          </a:p>
        </p:txBody>
      </p:sp>
      <p:pic>
        <p:nvPicPr>
          <p:cNvPr id="4" name="Imagen 3">
            <a:extLst>
              <a:ext uri="{FF2B5EF4-FFF2-40B4-BE49-F238E27FC236}">
                <a16:creationId xmlns="" xmlns:a16="http://schemas.microsoft.com/office/drawing/2014/main" id="{214DFFA5-6B06-4354-8F76-1CE4DD7E9A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5510" y="0"/>
            <a:ext cx="6206490" cy="6858000"/>
          </a:xfrm>
          <a:prstGeom prst="rect">
            <a:avLst/>
          </a:prstGeom>
        </p:spPr>
      </p:pic>
    </p:spTree>
    <p:extLst>
      <p:ext uri="{BB962C8B-B14F-4D97-AF65-F5344CB8AC3E}">
        <p14:creationId xmlns:p14="http://schemas.microsoft.com/office/powerpoint/2010/main" val="21122776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endParaRPr lang="es-ES" sz="3200" b="1" dirty="0"/>
          </a:p>
        </p:txBody>
      </p:sp>
    </p:spTree>
    <p:extLst>
      <p:ext uri="{BB962C8B-B14F-4D97-AF65-F5344CB8AC3E}">
        <p14:creationId xmlns:p14="http://schemas.microsoft.com/office/powerpoint/2010/main" val="14737047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E2F4239-A2DA-45F4-B11E-317B52F0C794}"/>
              </a:ext>
            </a:extLst>
          </p:cNvPr>
          <p:cNvSpPr>
            <a:spLocks noGrp="1"/>
          </p:cNvSpPr>
          <p:nvPr>
            <p:ph type="title"/>
          </p:nvPr>
        </p:nvSpPr>
        <p:spPr/>
        <p:txBody>
          <a:bodyPr/>
          <a:lstStyle/>
          <a:p>
            <a:r>
              <a:rPr lang="es-ES" b="0" i="0" dirty="0">
                <a:solidFill>
                  <a:srgbClr val="000000"/>
                </a:solidFill>
                <a:effectLst/>
                <a:latin typeface="Roboto"/>
              </a:rPr>
              <a:t>Ciclo de frescos en la catedral de Prato (1452-66) por Fra Filippo LIPPI</a:t>
            </a:r>
            <a:endParaRPr lang="es-ES" dirty="0"/>
          </a:p>
        </p:txBody>
      </p:sp>
      <p:sp>
        <p:nvSpPr>
          <p:cNvPr id="3" name="Marcador de contenido 2">
            <a:extLst>
              <a:ext uri="{FF2B5EF4-FFF2-40B4-BE49-F238E27FC236}">
                <a16:creationId xmlns="" xmlns:a16="http://schemas.microsoft.com/office/drawing/2014/main" id="{D28B9434-CA8F-4D86-8309-512DC8EC672F}"/>
              </a:ext>
            </a:extLst>
          </p:cNvPr>
          <p:cNvSpPr>
            <a:spLocks noGrp="1"/>
          </p:cNvSpPr>
          <p:nvPr>
            <p:ph idx="1"/>
          </p:nvPr>
        </p:nvSpPr>
        <p:spPr/>
        <p:txBody>
          <a:bodyPr>
            <a:normAutofit fontScale="85000" lnSpcReduction="10000"/>
          </a:bodyPr>
          <a:lstStyle/>
          <a:p>
            <a:r>
              <a:rPr lang="es-ES" b="0" i="0" dirty="0">
                <a:solidFill>
                  <a:srgbClr val="000000"/>
                </a:solidFill>
                <a:effectLst/>
                <a:latin typeface="Roboto"/>
              </a:rPr>
              <a:t>Los frescos del coro de la Catedral de Prato representan un esfuerzo prolongado pero importante del maestro, y parecen haber sido realizados lenta y esporádicamente entre 1452 y 1466. </a:t>
            </a:r>
          </a:p>
          <a:p>
            <a:r>
              <a:rPr lang="es-ES" b="0" i="0" dirty="0">
                <a:solidFill>
                  <a:srgbClr val="000000"/>
                </a:solidFill>
                <a:effectLst/>
                <a:latin typeface="Roboto"/>
              </a:rPr>
              <a:t>La enorme escala del coro y, en consecuencia, los temas pintados, muy lejos de los frescos íntimos de la Capilla </a:t>
            </a:r>
            <a:r>
              <a:rPr lang="es-ES" b="0" i="0" dirty="0" err="1">
                <a:solidFill>
                  <a:srgbClr val="000000"/>
                </a:solidFill>
                <a:effectLst/>
                <a:latin typeface="Roboto"/>
              </a:rPr>
              <a:t>Brancacci</a:t>
            </a:r>
            <a:r>
              <a:rPr lang="es-ES" b="0" i="0" dirty="0">
                <a:solidFill>
                  <a:srgbClr val="000000"/>
                </a:solidFill>
                <a:effectLst/>
                <a:latin typeface="Roboto"/>
              </a:rPr>
              <a:t>, debe tenerse en cuenta para una evaluación eficaz. </a:t>
            </a:r>
          </a:p>
          <a:p>
            <a:r>
              <a:rPr lang="es-ES" b="0" i="0" dirty="0">
                <a:solidFill>
                  <a:srgbClr val="000000"/>
                </a:solidFill>
                <a:effectLst/>
                <a:latin typeface="Roboto"/>
              </a:rPr>
              <a:t>El ciclo ha sido restaurado recientemente, revelando imágenes poderosas pero sensibles producidas con brío y facilidad durante un período tardío en el desarrollo de </a:t>
            </a:r>
            <a:r>
              <a:rPr lang="es-ES" b="0" i="0" dirty="0" err="1">
                <a:solidFill>
                  <a:srgbClr val="000000"/>
                </a:solidFill>
                <a:effectLst/>
                <a:latin typeface="Roboto"/>
              </a:rPr>
              <a:t>Lippi</a:t>
            </a:r>
            <a:r>
              <a:rPr lang="es-ES" b="0" i="0" dirty="0">
                <a:solidFill>
                  <a:srgbClr val="000000"/>
                </a:solidFill>
                <a:effectLst/>
                <a:latin typeface="Roboto"/>
              </a:rPr>
              <a:t>. </a:t>
            </a:r>
          </a:p>
          <a:p>
            <a:r>
              <a:rPr lang="es-ES" b="0" i="0" dirty="0">
                <a:solidFill>
                  <a:srgbClr val="000000"/>
                </a:solidFill>
                <a:effectLst/>
                <a:latin typeface="Roboto"/>
              </a:rPr>
              <a:t>Los frescos de Prato fueron un desafío tanto artístico como físico para el pintor anciano y, particularmente en las grandes escenas a ambos lados del coro con historias de San Juan Bautista y San Esteban, una gran parte de la ejecución puede atribuirse a asistentes de taller. </a:t>
            </a:r>
            <a:endParaRPr lang="es-ES" dirty="0"/>
          </a:p>
        </p:txBody>
      </p:sp>
    </p:spTree>
    <p:extLst>
      <p:ext uri="{BB962C8B-B14F-4D97-AF65-F5344CB8AC3E}">
        <p14:creationId xmlns:p14="http://schemas.microsoft.com/office/powerpoint/2010/main" val="31399097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6051665" cy="6354330"/>
          </a:xfrm>
        </p:spPr>
        <p:txBody>
          <a:bodyPr anchor="t">
            <a:normAutofit/>
          </a:bodyPr>
          <a:lstStyle/>
          <a:p>
            <a:r>
              <a:rPr lang="it-IT" sz="3200" b="1" dirty="0"/>
              <a:t>1452 - 1466. Filippo Lippi. Duomo, Prato.</a:t>
            </a:r>
            <a:endParaRPr lang="es-ES" sz="3200" b="1" dirty="0"/>
          </a:p>
        </p:txBody>
      </p:sp>
      <p:pic>
        <p:nvPicPr>
          <p:cNvPr id="4" name="Imagen 3">
            <a:extLst>
              <a:ext uri="{FF2B5EF4-FFF2-40B4-BE49-F238E27FC236}">
                <a16:creationId xmlns="" xmlns:a16="http://schemas.microsoft.com/office/drawing/2014/main" id="{A32AEE34-8D93-490A-9FA8-A21D7D6FB0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1018" y="5026"/>
            <a:ext cx="5430982" cy="6852974"/>
          </a:xfrm>
          <a:prstGeom prst="rect">
            <a:avLst/>
          </a:prstGeom>
        </p:spPr>
      </p:pic>
    </p:spTree>
    <p:extLst>
      <p:ext uri="{BB962C8B-B14F-4D97-AF65-F5344CB8AC3E}">
        <p14:creationId xmlns:p14="http://schemas.microsoft.com/office/powerpoint/2010/main" val="1882046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495412" y="503670"/>
            <a:ext cx="2972188" cy="6354330"/>
          </a:xfrm>
        </p:spPr>
        <p:txBody>
          <a:bodyPr anchor="t">
            <a:normAutofit/>
          </a:bodyPr>
          <a:lstStyle/>
          <a:p>
            <a:r>
              <a:rPr lang="it-IT" sz="3200" b="1" dirty="0"/>
              <a:t>1452 - 1466. Filippo Lippi. Duomo, Prato.</a:t>
            </a:r>
            <a:br>
              <a:rPr lang="it-IT" sz="3200" b="1" dirty="0"/>
            </a:br>
            <a:r>
              <a:rPr lang="it-IT" sz="3200" b="1" dirty="0"/>
              <a:t/>
            </a:r>
            <a:br>
              <a:rPr lang="it-IT" sz="3200" b="1" dirty="0"/>
            </a:br>
            <a:r>
              <a:rPr lang="it-IT" sz="3200" b="1" dirty="0"/>
              <a:t>Izquierda: Muro Norte. </a:t>
            </a:r>
            <a:br>
              <a:rPr lang="it-IT" sz="3200" b="1" dirty="0"/>
            </a:br>
            <a:r>
              <a:rPr lang="it-IT" sz="3200" b="1" dirty="0"/>
              <a:t/>
            </a:r>
            <a:br>
              <a:rPr lang="it-IT" sz="3200" b="1" dirty="0"/>
            </a:br>
            <a:r>
              <a:rPr lang="it-IT" sz="3200" b="1" dirty="0"/>
              <a:t>Derecha: Muro Sur.</a:t>
            </a:r>
            <a:endParaRPr lang="es-ES" sz="3200" b="1" dirty="0"/>
          </a:p>
        </p:txBody>
      </p:sp>
      <p:pic>
        <p:nvPicPr>
          <p:cNvPr id="4" name="Imagen 3">
            <a:extLst>
              <a:ext uri="{FF2B5EF4-FFF2-40B4-BE49-F238E27FC236}">
                <a16:creationId xmlns="" xmlns:a16="http://schemas.microsoft.com/office/drawing/2014/main" id="{46B80E9B-7C61-44B4-B829-8A740E1BCA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95412" cy="6858000"/>
          </a:xfrm>
          <a:prstGeom prst="rect">
            <a:avLst/>
          </a:prstGeom>
        </p:spPr>
      </p:pic>
      <p:pic>
        <p:nvPicPr>
          <p:cNvPr id="6" name="Imagen 5">
            <a:extLst>
              <a:ext uri="{FF2B5EF4-FFF2-40B4-BE49-F238E27FC236}">
                <a16:creationId xmlns="" xmlns:a16="http://schemas.microsoft.com/office/drawing/2014/main" id="{F0B54B73-A3E3-437D-BD8D-8A80CEE622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3968" y="0"/>
            <a:ext cx="4588032" cy="6927928"/>
          </a:xfrm>
          <a:prstGeom prst="rect">
            <a:avLst/>
          </a:prstGeom>
        </p:spPr>
      </p:pic>
    </p:spTree>
    <p:extLst>
      <p:ext uri="{BB962C8B-B14F-4D97-AF65-F5344CB8AC3E}">
        <p14:creationId xmlns:p14="http://schemas.microsoft.com/office/powerpoint/2010/main" val="33881044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166255" y="365125"/>
            <a:ext cx="2535512" cy="6354330"/>
          </a:xfrm>
        </p:spPr>
        <p:txBody>
          <a:bodyPr anchor="t">
            <a:normAutofit/>
          </a:bodyPr>
          <a:lstStyle/>
          <a:p>
            <a:r>
              <a:rPr lang="es-ES" sz="3200" b="1" dirty="0"/>
              <a:t>1452 - 1466. Filippo </a:t>
            </a:r>
            <a:r>
              <a:rPr lang="es-ES" sz="3200" b="1" dirty="0" err="1"/>
              <a:t>Lippi</a:t>
            </a:r>
            <a:r>
              <a:rPr lang="es-ES" sz="3200" b="1" dirty="0"/>
              <a:t>. Nacimiento de San Esteban. Duomo, Prato.</a:t>
            </a:r>
          </a:p>
        </p:txBody>
      </p:sp>
      <p:pic>
        <p:nvPicPr>
          <p:cNvPr id="4" name="Imagen 3">
            <a:extLst>
              <a:ext uri="{FF2B5EF4-FFF2-40B4-BE49-F238E27FC236}">
                <a16:creationId xmlns="" xmlns:a16="http://schemas.microsoft.com/office/drawing/2014/main" id="{8B284337-927C-4B38-A33E-6114DC59B5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1767" y="251835"/>
            <a:ext cx="9490233" cy="6354330"/>
          </a:xfrm>
          <a:prstGeom prst="rect">
            <a:avLst/>
          </a:prstGeom>
        </p:spPr>
      </p:pic>
    </p:spTree>
    <p:extLst>
      <p:ext uri="{BB962C8B-B14F-4D97-AF65-F5344CB8AC3E}">
        <p14:creationId xmlns:p14="http://schemas.microsoft.com/office/powerpoint/2010/main" val="36654418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221673" y="365125"/>
            <a:ext cx="1976576" cy="6354330"/>
          </a:xfrm>
        </p:spPr>
        <p:txBody>
          <a:bodyPr anchor="t">
            <a:normAutofit/>
          </a:bodyPr>
          <a:lstStyle/>
          <a:p>
            <a:r>
              <a:rPr lang="it-IT" sz="3200" b="1" dirty="0"/>
              <a:t>1452 - 1466. Filippo Lippi. Disputa en la sinagoga. Duomo, Prato.</a:t>
            </a:r>
            <a:endParaRPr lang="es-ES" sz="3200" b="1" dirty="0"/>
          </a:p>
        </p:txBody>
      </p:sp>
      <p:pic>
        <p:nvPicPr>
          <p:cNvPr id="4" name="Imagen 3">
            <a:extLst>
              <a:ext uri="{FF2B5EF4-FFF2-40B4-BE49-F238E27FC236}">
                <a16:creationId xmlns="" xmlns:a16="http://schemas.microsoft.com/office/drawing/2014/main" id="{7645172E-8EAE-422A-9D05-488FC793E1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8249" y="365125"/>
            <a:ext cx="9993751" cy="6054436"/>
          </a:xfrm>
          <a:prstGeom prst="rect">
            <a:avLst/>
          </a:prstGeom>
        </p:spPr>
      </p:pic>
    </p:spTree>
    <p:extLst>
      <p:ext uri="{BB962C8B-B14F-4D97-AF65-F5344CB8AC3E}">
        <p14:creationId xmlns:p14="http://schemas.microsoft.com/office/powerpoint/2010/main" val="686461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7426036" cy="6354330"/>
          </a:xfrm>
        </p:spPr>
        <p:txBody>
          <a:bodyPr anchor="t">
            <a:normAutofit/>
          </a:bodyPr>
          <a:lstStyle/>
          <a:p>
            <a:r>
              <a:rPr lang="es-ES" sz="3200" b="1" dirty="0"/>
              <a:t>1452 - 1466. Filippo </a:t>
            </a:r>
            <a:r>
              <a:rPr lang="es-ES" sz="3200" b="1" dirty="0" err="1"/>
              <a:t>Lippi</a:t>
            </a:r>
            <a:r>
              <a:rPr lang="es-ES" sz="3200" b="1" dirty="0"/>
              <a:t>. </a:t>
            </a:r>
            <a:br>
              <a:rPr lang="es-ES" sz="3200" b="1" dirty="0"/>
            </a:br>
            <a:r>
              <a:rPr lang="es-ES" sz="3200" b="1" dirty="0"/>
              <a:t>Martirio de San Esteban. Duomo, Prato.</a:t>
            </a:r>
          </a:p>
        </p:txBody>
      </p:sp>
      <p:pic>
        <p:nvPicPr>
          <p:cNvPr id="4" name="Imagen 3">
            <a:extLst>
              <a:ext uri="{FF2B5EF4-FFF2-40B4-BE49-F238E27FC236}">
                <a16:creationId xmlns="" xmlns:a16="http://schemas.microsoft.com/office/drawing/2014/main" id="{78D9887B-580F-4D6F-9973-46384ED551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0327" y="-16960"/>
            <a:ext cx="4031673" cy="6874960"/>
          </a:xfrm>
          <a:prstGeom prst="rect">
            <a:avLst/>
          </a:prstGeom>
        </p:spPr>
      </p:pic>
    </p:spTree>
    <p:extLst>
      <p:ext uri="{BB962C8B-B14F-4D97-AF65-F5344CB8AC3E}">
        <p14:creationId xmlns:p14="http://schemas.microsoft.com/office/powerpoint/2010/main" val="1204886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995054" cy="6354330"/>
          </a:xfrm>
        </p:spPr>
        <p:txBody>
          <a:bodyPr anchor="t">
            <a:normAutofit/>
          </a:bodyPr>
          <a:lstStyle/>
          <a:p>
            <a:r>
              <a:rPr lang="es-ES" sz="3200" b="1" dirty="0"/>
              <a:t>1452 - 1466. Filippo </a:t>
            </a:r>
            <a:r>
              <a:rPr lang="es-ES" sz="3200" b="1" dirty="0" err="1"/>
              <a:t>Lippi</a:t>
            </a:r>
            <a:r>
              <a:rPr lang="es-ES" sz="3200" b="1" dirty="0"/>
              <a:t>. Funeral de San Esteban. Duomo, Prato.</a:t>
            </a:r>
          </a:p>
        </p:txBody>
      </p:sp>
      <p:pic>
        <p:nvPicPr>
          <p:cNvPr id="4" name="Imagen 3">
            <a:extLst>
              <a:ext uri="{FF2B5EF4-FFF2-40B4-BE49-F238E27FC236}">
                <a16:creationId xmlns="" xmlns:a16="http://schemas.microsoft.com/office/drawing/2014/main" id="{24C5A69D-6EFF-4BF2-AAE3-5E6624BB23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4143" y="671945"/>
            <a:ext cx="9577857" cy="5514109"/>
          </a:xfrm>
          <a:prstGeom prst="rect">
            <a:avLst/>
          </a:prstGeom>
        </p:spPr>
      </p:pic>
    </p:spTree>
    <p:extLst>
      <p:ext uri="{BB962C8B-B14F-4D97-AF65-F5344CB8AC3E}">
        <p14:creationId xmlns:p14="http://schemas.microsoft.com/office/powerpoint/2010/main" val="25502964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299854" cy="6354330"/>
          </a:xfrm>
        </p:spPr>
        <p:txBody>
          <a:bodyPr anchor="t">
            <a:normAutofit/>
          </a:bodyPr>
          <a:lstStyle/>
          <a:p>
            <a:r>
              <a:rPr lang="es-ES" sz="3200" b="1" dirty="0"/>
              <a:t>1452 - 1466. Filippo </a:t>
            </a:r>
            <a:r>
              <a:rPr lang="es-ES" sz="3200" b="1" dirty="0" err="1"/>
              <a:t>Lippi</a:t>
            </a:r>
            <a:r>
              <a:rPr lang="es-ES" sz="3200" b="1" dirty="0"/>
              <a:t>. Nacimiento de San Juan. Duomo, Prato.</a:t>
            </a:r>
          </a:p>
        </p:txBody>
      </p:sp>
      <p:pic>
        <p:nvPicPr>
          <p:cNvPr id="4" name="Imagen 3">
            <a:extLst>
              <a:ext uri="{FF2B5EF4-FFF2-40B4-BE49-F238E27FC236}">
                <a16:creationId xmlns="" xmlns:a16="http://schemas.microsoft.com/office/drawing/2014/main" id="{77D21DF1-CEF9-4007-8CA4-5EB6F67308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5544" y="651163"/>
            <a:ext cx="9196456" cy="5791200"/>
          </a:xfrm>
          <a:prstGeom prst="rect">
            <a:avLst/>
          </a:prstGeom>
        </p:spPr>
      </p:pic>
    </p:spTree>
    <p:extLst>
      <p:ext uri="{BB962C8B-B14F-4D97-AF65-F5344CB8AC3E}">
        <p14:creationId xmlns:p14="http://schemas.microsoft.com/office/powerpoint/2010/main" val="21678733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110837"/>
            <a:ext cx="11139054" cy="540328"/>
          </a:xfrm>
        </p:spPr>
        <p:txBody>
          <a:bodyPr anchor="t">
            <a:normAutofit fontScale="90000"/>
          </a:bodyPr>
          <a:lstStyle/>
          <a:p>
            <a:pPr algn="ctr"/>
            <a:r>
              <a:rPr lang="es-ES" sz="3200" b="1" dirty="0"/>
              <a:t>1452 - 1466. Filippo </a:t>
            </a:r>
            <a:r>
              <a:rPr lang="es-ES" sz="3200" b="1" dirty="0" err="1"/>
              <a:t>Lippi</a:t>
            </a:r>
            <a:r>
              <a:rPr lang="es-ES" sz="3200" b="1" dirty="0"/>
              <a:t>. San Juan abandona a sus padres. Duomo, Prato.</a:t>
            </a:r>
          </a:p>
        </p:txBody>
      </p:sp>
      <p:pic>
        <p:nvPicPr>
          <p:cNvPr id="4" name="Imagen 3">
            <a:extLst>
              <a:ext uri="{FF2B5EF4-FFF2-40B4-BE49-F238E27FC236}">
                <a16:creationId xmlns="" xmlns:a16="http://schemas.microsoft.com/office/drawing/2014/main" id="{327EE185-3199-4A83-9129-5E1F360BB9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524" y="651164"/>
            <a:ext cx="9745032" cy="6206836"/>
          </a:xfrm>
          <a:prstGeom prst="rect">
            <a:avLst/>
          </a:prstGeom>
        </p:spPr>
      </p:pic>
    </p:spTree>
    <p:extLst>
      <p:ext uri="{BB962C8B-B14F-4D97-AF65-F5344CB8AC3E}">
        <p14:creationId xmlns:p14="http://schemas.microsoft.com/office/powerpoint/2010/main" val="17019898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11346872" cy="677457"/>
          </a:xfrm>
        </p:spPr>
        <p:txBody>
          <a:bodyPr anchor="t">
            <a:normAutofit/>
          </a:bodyPr>
          <a:lstStyle/>
          <a:p>
            <a:pPr algn="ctr"/>
            <a:r>
              <a:rPr lang="es-ES" sz="3200" b="1" dirty="0"/>
              <a:t>1460-64. Filippo </a:t>
            </a:r>
            <a:r>
              <a:rPr lang="es-ES" sz="3200" b="1" dirty="0" err="1"/>
              <a:t>Lippi</a:t>
            </a:r>
            <a:r>
              <a:rPr lang="es-ES" sz="3200" b="1" dirty="0"/>
              <a:t>. Banquete de Herodes, catedral de Prato.</a:t>
            </a:r>
          </a:p>
        </p:txBody>
      </p:sp>
      <p:pic>
        <p:nvPicPr>
          <p:cNvPr id="4" name="Imagen 3">
            <a:extLst>
              <a:ext uri="{FF2B5EF4-FFF2-40B4-BE49-F238E27FC236}">
                <a16:creationId xmlns="" xmlns:a16="http://schemas.microsoft.com/office/drawing/2014/main" id="{C1A109C5-617A-418B-9C61-D3B491226F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382" y="1042582"/>
            <a:ext cx="10931236" cy="5815418"/>
          </a:xfrm>
          <a:prstGeom prst="rect">
            <a:avLst/>
          </a:prstGeom>
        </p:spPr>
      </p:pic>
    </p:spTree>
    <p:extLst>
      <p:ext uri="{BB962C8B-B14F-4D97-AF65-F5344CB8AC3E}">
        <p14:creationId xmlns:p14="http://schemas.microsoft.com/office/powerpoint/2010/main" val="25616944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5818909" cy="6354330"/>
          </a:xfrm>
        </p:spPr>
        <p:txBody>
          <a:bodyPr anchor="t">
            <a:normAutofit/>
          </a:bodyPr>
          <a:lstStyle/>
          <a:p>
            <a:r>
              <a:rPr lang="es-ES" sz="3200" b="1" dirty="0"/>
              <a:t>1452 - 1466. Filippo </a:t>
            </a:r>
            <a:r>
              <a:rPr lang="es-ES" sz="3200" b="1" dirty="0" err="1"/>
              <a:t>Lippi</a:t>
            </a:r>
            <a:r>
              <a:rPr lang="es-ES" sz="3200" b="1" dirty="0"/>
              <a:t>. Decapitación de San Juan. Duomo, Prato.</a:t>
            </a:r>
          </a:p>
        </p:txBody>
      </p:sp>
      <p:pic>
        <p:nvPicPr>
          <p:cNvPr id="6" name="Imagen 5">
            <a:extLst>
              <a:ext uri="{FF2B5EF4-FFF2-40B4-BE49-F238E27FC236}">
                <a16:creationId xmlns="" xmlns:a16="http://schemas.microsoft.com/office/drawing/2014/main" id="{D4D05562-DC46-4457-95E7-4958AE05D5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3625" y="0"/>
            <a:ext cx="5698375" cy="6858000"/>
          </a:xfrm>
          <a:prstGeom prst="rect">
            <a:avLst/>
          </a:prstGeom>
        </p:spPr>
      </p:pic>
    </p:spTree>
    <p:extLst>
      <p:ext uri="{BB962C8B-B14F-4D97-AF65-F5344CB8AC3E}">
        <p14:creationId xmlns:p14="http://schemas.microsoft.com/office/powerpoint/2010/main" val="32216007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8769927" cy="6354330"/>
          </a:xfrm>
        </p:spPr>
        <p:txBody>
          <a:bodyPr anchor="t">
            <a:normAutofit/>
          </a:bodyPr>
          <a:lstStyle/>
          <a:p>
            <a:r>
              <a:rPr lang="it-IT" sz="3200" b="1" dirty="0"/>
              <a:t>1452 - 1466. Filippo Lippi. </a:t>
            </a:r>
            <a:br>
              <a:rPr lang="it-IT" sz="3200" b="1" dirty="0"/>
            </a:br>
            <a:r>
              <a:rPr lang="it-IT" sz="3200" b="1" dirty="0"/>
              <a:t>Vidriera del coro. Duomo, Prato.</a:t>
            </a:r>
            <a:endParaRPr lang="es-ES" sz="3200" b="1" dirty="0"/>
          </a:p>
        </p:txBody>
      </p:sp>
      <p:pic>
        <p:nvPicPr>
          <p:cNvPr id="4" name="Imagen 3">
            <a:extLst>
              <a:ext uri="{FF2B5EF4-FFF2-40B4-BE49-F238E27FC236}">
                <a16:creationId xmlns="" xmlns:a16="http://schemas.microsoft.com/office/drawing/2014/main" id="{63DBD159-DE3B-4C5D-944F-FCBCACA6A8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4945" y="14246"/>
            <a:ext cx="2757055" cy="6843754"/>
          </a:xfrm>
          <a:prstGeom prst="rect">
            <a:avLst/>
          </a:prstGeom>
        </p:spPr>
      </p:pic>
    </p:spTree>
    <p:extLst>
      <p:ext uri="{BB962C8B-B14F-4D97-AF65-F5344CB8AC3E}">
        <p14:creationId xmlns:p14="http://schemas.microsoft.com/office/powerpoint/2010/main" val="28765537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5846618" cy="6354330"/>
          </a:xfrm>
        </p:spPr>
        <p:txBody>
          <a:bodyPr anchor="t">
            <a:normAutofit/>
          </a:bodyPr>
          <a:lstStyle/>
          <a:p>
            <a:r>
              <a:rPr lang="it-IT" sz="3200" b="1" dirty="0"/>
              <a:t>1452 - 1466. Filippo Lippi. </a:t>
            </a:r>
            <a:br>
              <a:rPr lang="it-IT" sz="3200" b="1" dirty="0"/>
            </a:br>
            <a:r>
              <a:rPr lang="it-IT" sz="3200" b="1" dirty="0"/>
              <a:t>San Lucas. Duomo, Prato.</a:t>
            </a:r>
            <a:endParaRPr lang="es-ES" sz="3200" b="1" dirty="0"/>
          </a:p>
        </p:txBody>
      </p:sp>
      <p:pic>
        <p:nvPicPr>
          <p:cNvPr id="4" name="Imagen 3">
            <a:extLst>
              <a:ext uri="{FF2B5EF4-FFF2-40B4-BE49-F238E27FC236}">
                <a16:creationId xmlns="" xmlns:a16="http://schemas.microsoft.com/office/drawing/2014/main" id="{018B55E3-BC66-4BBC-8073-DCE20A18AC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4962" y="0"/>
            <a:ext cx="5477038" cy="6858000"/>
          </a:xfrm>
          <a:prstGeom prst="rect">
            <a:avLst/>
          </a:prstGeom>
        </p:spPr>
      </p:pic>
    </p:spTree>
    <p:extLst>
      <p:ext uri="{BB962C8B-B14F-4D97-AF65-F5344CB8AC3E}">
        <p14:creationId xmlns:p14="http://schemas.microsoft.com/office/powerpoint/2010/main" val="31472850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6040581" cy="6354330"/>
          </a:xfrm>
        </p:spPr>
        <p:txBody>
          <a:bodyPr anchor="t">
            <a:normAutofit/>
          </a:bodyPr>
          <a:lstStyle/>
          <a:p>
            <a:r>
              <a:rPr lang="it-IT" sz="3200" b="1" dirty="0"/>
              <a:t>1452 - 1466. Filippo Lippi. </a:t>
            </a:r>
            <a:br>
              <a:rPr lang="it-IT" sz="3200" b="1" dirty="0"/>
            </a:br>
            <a:r>
              <a:rPr lang="it-IT" sz="3200" b="1" dirty="0"/>
              <a:t>San Juan. Duomo, Prato.</a:t>
            </a:r>
            <a:endParaRPr lang="es-ES" sz="3200" b="1" dirty="0"/>
          </a:p>
        </p:txBody>
      </p:sp>
      <p:pic>
        <p:nvPicPr>
          <p:cNvPr id="4" name="Imagen 3">
            <a:extLst>
              <a:ext uri="{FF2B5EF4-FFF2-40B4-BE49-F238E27FC236}">
                <a16:creationId xmlns="" xmlns:a16="http://schemas.microsoft.com/office/drawing/2014/main" id="{03463421-62DF-4F59-8063-0AFECD4693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6989" y="0"/>
            <a:ext cx="5555011" cy="6957475"/>
          </a:xfrm>
          <a:prstGeom prst="rect">
            <a:avLst/>
          </a:prstGeom>
        </p:spPr>
      </p:pic>
    </p:spTree>
    <p:extLst>
      <p:ext uri="{BB962C8B-B14F-4D97-AF65-F5344CB8AC3E}">
        <p14:creationId xmlns:p14="http://schemas.microsoft.com/office/powerpoint/2010/main" val="16878887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7218218" cy="6354330"/>
          </a:xfrm>
        </p:spPr>
        <p:txBody>
          <a:bodyPr anchor="t">
            <a:normAutofit/>
          </a:bodyPr>
          <a:lstStyle/>
          <a:p>
            <a:r>
              <a:rPr lang="it-IT" sz="3200" b="1" dirty="0"/>
              <a:t>1452 - 1466. Filippo Lippi. </a:t>
            </a:r>
            <a:br>
              <a:rPr lang="it-IT" sz="3200" b="1" dirty="0"/>
            </a:br>
            <a:r>
              <a:rPr lang="it-IT" sz="3200" b="1" dirty="0"/>
              <a:t>San Alberto de Trapani. Duomo, Prato.</a:t>
            </a:r>
            <a:endParaRPr lang="es-ES" sz="3200" b="1" dirty="0"/>
          </a:p>
        </p:txBody>
      </p:sp>
      <p:pic>
        <p:nvPicPr>
          <p:cNvPr id="4" name="Imagen 3">
            <a:extLst>
              <a:ext uri="{FF2B5EF4-FFF2-40B4-BE49-F238E27FC236}">
                <a16:creationId xmlns="" xmlns:a16="http://schemas.microsoft.com/office/drawing/2014/main" id="{7AFA71EC-8CDD-43B9-9E80-892155BD5C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1142" y="0"/>
            <a:ext cx="4230858" cy="6858000"/>
          </a:xfrm>
          <a:prstGeom prst="rect">
            <a:avLst/>
          </a:prstGeom>
        </p:spPr>
      </p:pic>
    </p:spTree>
    <p:extLst>
      <p:ext uri="{BB962C8B-B14F-4D97-AF65-F5344CB8AC3E}">
        <p14:creationId xmlns:p14="http://schemas.microsoft.com/office/powerpoint/2010/main" val="32987913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296273" cy="6354330"/>
          </a:xfrm>
        </p:spPr>
        <p:txBody>
          <a:bodyPr anchor="t">
            <a:normAutofit/>
          </a:bodyPr>
          <a:lstStyle/>
          <a:p>
            <a:endParaRPr lang="es-ES" sz="3200" b="1" dirty="0"/>
          </a:p>
        </p:txBody>
      </p:sp>
    </p:spTree>
    <p:extLst>
      <p:ext uri="{BB962C8B-B14F-4D97-AF65-F5344CB8AC3E}">
        <p14:creationId xmlns:p14="http://schemas.microsoft.com/office/powerpoint/2010/main" val="26613413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smtClean="0"/>
              <a:t>1455. Filippo </a:t>
            </a:r>
            <a:r>
              <a:rPr lang="es-ES" sz="3200" b="1" dirty="0" err="1" smtClean="0"/>
              <a:t>Lippi</a:t>
            </a:r>
            <a:r>
              <a:rPr lang="es-ES" sz="3200" b="1" dirty="0" smtClean="0"/>
              <a:t>. San Jerónimo, San Juan Bautista y San </a:t>
            </a:r>
            <a:r>
              <a:rPr lang="es-ES" sz="3200" b="1" dirty="0" err="1" smtClean="0"/>
              <a:t>Ansano</a:t>
            </a:r>
            <a:r>
              <a:rPr lang="es-ES" sz="3200" b="1" dirty="0" smtClean="0"/>
              <a:t>. </a:t>
            </a:r>
            <a:r>
              <a:rPr lang="es-ES" sz="3200" b="1" dirty="0" err="1" smtClean="0"/>
              <a:t>Havard</a:t>
            </a:r>
            <a:r>
              <a:rPr lang="es-ES" sz="3200" b="1" dirty="0" smtClean="0"/>
              <a:t> Art </a:t>
            </a:r>
            <a:r>
              <a:rPr lang="es-ES" sz="3200" b="1" dirty="0" err="1" smtClean="0"/>
              <a:t>Museum</a:t>
            </a:r>
            <a:r>
              <a:rPr lang="es-ES" sz="3200" b="1" dirty="0" smtClean="0"/>
              <a:t>.</a:t>
            </a:r>
            <a:endParaRPr lang="es-ES" sz="3200" b="1" dirty="0"/>
          </a:p>
        </p:txBody>
      </p:sp>
      <p:pic>
        <p:nvPicPr>
          <p:cNvPr id="3" name="2 Imagen" descr="1455. Filippo Lippi. San Jerónimo, San Juan Bautista y San Ansano. Havard Art Museum..jfif"/>
          <p:cNvPicPr>
            <a:picLocks noChangeAspect="1"/>
          </p:cNvPicPr>
          <p:nvPr/>
        </p:nvPicPr>
        <p:blipFill>
          <a:blip r:embed="rId2" cstate="print"/>
          <a:stretch>
            <a:fillRect/>
          </a:stretch>
        </p:blipFill>
        <p:spPr>
          <a:xfrm>
            <a:off x="4027714" y="0"/>
            <a:ext cx="8164286" cy="6858000"/>
          </a:xfrm>
          <a:prstGeom prst="rect">
            <a:avLst/>
          </a:prstGeom>
        </p:spPr>
      </p:pic>
    </p:spTree>
    <p:extLst>
      <p:ext uri="{BB962C8B-B14F-4D97-AF65-F5344CB8AC3E}">
        <p14:creationId xmlns:p14="http://schemas.microsoft.com/office/powerpoint/2010/main" val="14326012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170689" y="365125"/>
            <a:ext cx="2412906" cy="6354330"/>
          </a:xfrm>
        </p:spPr>
        <p:txBody>
          <a:bodyPr anchor="t">
            <a:normAutofit/>
          </a:bodyPr>
          <a:lstStyle/>
          <a:p>
            <a:r>
              <a:rPr lang="es-ES" sz="3200" b="1" dirty="0"/>
              <a:t>1455. Filippo </a:t>
            </a:r>
            <a:r>
              <a:rPr lang="es-ES" sz="3200" b="1" dirty="0" err="1"/>
              <a:t>Lippi</a:t>
            </a:r>
            <a:r>
              <a:rPr lang="es-ES" sz="3200" b="1" dirty="0"/>
              <a:t>. Decapitación de Santiago el </a:t>
            </a:r>
            <a:r>
              <a:rPr lang="es-ES" sz="3200" b="1" dirty="0" smtClean="0"/>
              <a:t>mayor. </a:t>
            </a:r>
            <a:r>
              <a:rPr lang="es-ES" sz="3200" b="1" dirty="0" err="1"/>
              <a:t>National</a:t>
            </a:r>
            <a:r>
              <a:rPr lang="es-ES" sz="3200" b="1" dirty="0"/>
              <a:t> </a:t>
            </a:r>
            <a:r>
              <a:rPr lang="es-ES" sz="3200" b="1" dirty="0" err="1"/>
              <a:t>Gallery</a:t>
            </a:r>
            <a:r>
              <a:rPr lang="es-ES" sz="3200" b="1" dirty="0"/>
              <a:t>, Londres.</a:t>
            </a:r>
            <a:endParaRPr lang="es-ES" sz="3200" b="1"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3594" y="0"/>
            <a:ext cx="9608406" cy="6858000"/>
          </a:xfrm>
          <a:prstGeom prst="rect">
            <a:avLst/>
          </a:prstGeom>
        </p:spPr>
      </p:pic>
    </p:spTree>
    <p:extLst>
      <p:ext uri="{BB962C8B-B14F-4D97-AF65-F5344CB8AC3E}">
        <p14:creationId xmlns:p14="http://schemas.microsoft.com/office/powerpoint/2010/main" val="17313692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170689" y="365125"/>
            <a:ext cx="2189054" cy="6354330"/>
          </a:xfrm>
        </p:spPr>
        <p:txBody>
          <a:bodyPr anchor="t">
            <a:normAutofit/>
          </a:bodyPr>
          <a:lstStyle/>
          <a:p>
            <a:r>
              <a:rPr lang="es-ES" sz="3200" b="1" dirty="0"/>
              <a:t>1455. Filippo </a:t>
            </a:r>
            <a:r>
              <a:rPr lang="es-ES" sz="3200" b="1" dirty="0" err="1"/>
              <a:t>Lippi</a:t>
            </a:r>
            <a:r>
              <a:rPr lang="es-ES" sz="3200" b="1" dirty="0"/>
              <a:t>. San Jerónimo y el león. </a:t>
            </a:r>
            <a:r>
              <a:rPr lang="es-ES" sz="3200" b="1" dirty="0" err="1"/>
              <a:t>National</a:t>
            </a:r>
            <a:r>
              <a:rPr lang="es-ES" sz="3200" b="1" dirty="0"/>
              <a:t> </a:t>
            </a:r>
            <a:r>
              <a:rPr lang="es-ES" sz="3200" b="1" dirty="0" err="1"/>
              <a:t>Gallery</a:t>
            </a:r>
            <a:r>
              <a:rPr lang="es-ES" sz="3200" b="1" dirty="0"/>
              <a:t>, Londres.</a:t>
            </a:r>
            <a:endParaRPr lang="es-ES" sz="3200" b="1"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9742" y="0"/>
            <a:ext cx="9832258" cy="6858000"/>
          </a:xfrm>
          <a:prstGeom prst="rect">
            <a:avLst/>
          </a:prstGeom>
        </p:spPr>
      </p:pic>
    </p:spTree>
    <p:extLst>
      <p:ext uri="{BB962C8B-B14F-4D97-AF65-F5344CB8AC3E}">
        <p14:creationId xmlns:p14="http://schemas.microsoft.com/office/powerpoint/2010/main" val="10163130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170689" y="365125"/>
            <a:ext cx="2279904" cy="6354330"/>
          </a:xfrm>
        </p:spPr>
        <p:txBody>
          <a:bodyPr anchor="t">
            <a:normAutofit/>
          </a:bodyPr>
          <a:lstStyle/>
          <a:p>
            <a:r>
              <a:rPr lang="es-ES" sz="3200" b="1" dirty="0"/>
              <a:t>1455. Filippo </a:t>
            </a:r>
            <a:r>
              <a:rPr lang="es-ES" sz="3200" b="1" dirty="0" err="1"/>
              <a:t>Lippi</a:t>
            </a:r>
            <a:r>
              <a:rPr lang="es-ES" sz="3200" b="1" dirty="0"/>
              <a:t>. San Zenón </a:t>
            </a:r>
            <a:r>
              <a:rPr lang="es-ES" sz="3200" b="1" dirty="0" smtClean="0"/>
              <a:t>exorciza </a:t>
            </a:r>
            <a:r>
              <a:rPr lang="es-ES" sz="3200" b="1" dirty="0"/>
              <a:t>al hijo de </a:t>
            </a:r>
            <a:r>
              <a:rPr lang="es-ES" sz="3200" b="1" dirty="0" err="1"/>
              <a:t>Gallienus</a:t>
            </a:r>
            <a:r>
              <a:rPr lang="es-ES" sz="3200" b="1" dirty="0"/>
              <a:t>. </a:t>
            </a:r>
            <a:r>
              <a:rPr lang="es-ES" sz="3200" b="1" dirty="0" err="1"/>
              <a:t>National</a:t>
            </a:r>
            <a:r>
              <a:rPr lang="es-ES" sz="3200" b="1" dirty="0"/>
              <a:t> </a:t>
            </a:r>
            <a:r>
              <a:rPr lang="es-ES" sz="3200" b="1" dirty="0" err="1"/>
              <a:t>Gallery</a:t>
            </a:r>
            <a:r>
              <a:rPr lang="es-ES" sz="3200" b="1" dirty="0"/>
              <a:t>, Londres.</a:t>
            </a:r>
            <a:endParaRPr lang="es-ES" sz="3200" b="1"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9821" y="0"/>
            <a:ext cx="9642179" cy="6858000"/>
          </a:xfrm>
          <a:prstGeom prst="rect">
            <a:avLst/>
          </a:prstGeom>
        </p:spPr>
      </p:pic>
    </p:spTree>
    <p:extLst>
      <p:ext uri="{BB962C8B-B14F-4D97-AF65-F5344CB8AC3E}">
        <p14:creationId xmlns:p14="http://schemas.microsoft.com/office/powerpoint/2010/main" val="10163130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170688" y="365125"/>
            <a:ext cx="2241633" cy="6354330"/>
          </a:xfrm>
        </p:spPr>
        <p:txBody>
          <a:bodyPr anchor="t">
            <a:normAutofit/>
          </a:bodyPr>
          <a:lstStyle/>
          <a:p>
            <a:r>
              <a:rPr lang="es-ES" sz="3200" b="1" dirty="0"/>
              <a:t>1455. Filippo </a:t>
            </a:r>
            <a:r>
              <a:rPr lang="es-ES" sz="3200" b="1" dirty="0" err="1"/>
              <a:t>Lippi</a:t>
            </a:r>
            <a:r>
              <a:rPr lang="es-ES" sz="3200" b="1" dirty="0"/>
              <a:t>. </a:t>
            </a:r>
            <a:r>
              <a:rPr lang="es-ES" sz="3200" b="1" dirty="0" smtClean="0"/>
              <a:t>San </a:t>
            </a:r>
            <a:r>
              <a:rPr lang="es-ES" sz="3200" b="1" dirty="0"/>
              <a:t>Mamas en prisión. </a:t>
            </a:r>
            <a:r>
              <a:rPr lang="es-ES" sz="3200" b="1" dirty="0" err="1"/>
              <a:t>National</a:t>
            </a:r>
            <a:r>
              <a:rPr lang="es-ES" sz="3200" b="1" dirty="0"/>
              <a:t> </a:t>
            </a:r>
            <a:r>
              <a:rPr lang="es-ES" sz="3200" b="1" dirty="0" err="1"/>
              <a:t>Gallery</a:t>
            </a:r>
            <a:r>
              <a:rPr lang="es-ES" sz="3200" b="1" dirty="0"/>
              <a:t>, Londres.</a:t>
            </a:r>
            <a:endParaRPr lang="es-ES" sz="3200" b="1"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321" y="0"/>
            <a:ext cx="9779679" cy="6858000"/>
          </a:xfrm>
          <a:prstGeom prst="rect">
            <a:avLst/>
          </a:prstGeom>
        </p:spPr>
      </p:pic>
    </p:spTree>
    <p:extLst>
      <p:ext uri="{BB962C8B-B14F-4D97-AF65-F5344CB8AC3E}">
        <p14:creationId xmlns:p14="http://schemas.microsoft.com/office/powerpoint/2010/main" val="10163130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170688" y="365125"/>
            <a:ext cx="5035295" cy="6354330"/>
          </a:xfrm>
        </p:spPr>
        <p:txBody>
          <a:bodyPr anchor="t">
            <a:normAutofit/>
          </a:bodyPr>
          <a:lstStyle/>
          <a:p>
            <a:r>
              <a:rPr lang="es-ES" sz="3200" b="1" dirty="0"/>
              <a:t>1455 - 1460. Filippo </a:t>
            </a:r>
            <a:r>
              <a:rPr lang="es-ES" sz="3200" b="1" dirty="0" err="1"/>
              <a:t>Lippi</a:t>
            </a:r>
            <a:r>
              <a:rPr lang="es-ES" sz="3200" b="1" dirty="0"/>
              <a:t>. Virgen con niño. </a:t>
            </a:r>
            <a:r>
              <a:rPr lang="es-ES" sz="3200" b="1" dirty="0" err="1"/>
              <a:t>National</a:t>
            </a:r>
            <a:r>
              <a:rPr lang="es-ES" sz="3200" b="1" dirty="0"/>
              <a:t> </a:t>
            </a:r>
            <a:r>
              <a:rPr lang="es-ES" sz="3200" b="1" dirty="0" err="1"/>
              <a:t>Gallery</a:t>
            </a:r>
            <a:r>
              <a:rPr lang="es-ES" sz="3200" b="1" dirty="0"/>
              <a:t>, Londres.</a:t>
            </a:r>
            <a:endParaRPr lang="es-ES" sz="3200" b="1"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5607" y="0"/>
            <a:ext cx="5426393" cy="6858000"/>
          </a:xfrm>
          <a:prstGeom prst="rect">
            <a:avLst/>
          </a:prstGeom>
        </p:spPr>
      </p:pic>
    </p:spTree>
    <p:extLst>
      <p:ext uri="{BB962C8B-B14F-4D97-AF65-F5344CB8AC3E}">
        <p14:creationId xmlns:p14="http://schemas.microsoft.com/office/powerpoint/2010/main" val="34279087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7453745" cy="6354330"/>
          </a:xfrm>
        </p:spPr>
        <p:txBody>
          <a:bodyPr anchor="t">
            <a:normAutofit/>
          </a:bodyPr>
          <a:lstStyle/>
          <a:p>
            <a:r>
              <a:rPr lang="es-ES" sz="3200" b="1" dirty="0"/>
              <a:t>1460. Filippo </a:t>
            </a:r>
            <a:r>
              <a:rPr lang="es-ES" sz="3200" b="1" dirty="0" err="1"/>
              <a:t>Lippi</a:t>
            </a:r>
            <a:r>
              <a:rPr lang="es-ES" sz="3200" b="1" dirty="0"/>
              <a:t>. </a:t>
            </a:r>
            <a:br>
              <a:rPr lang="es-ES" sz="3200" b="1" dirty="0"/>
            </a:br>
            <a:r>
              <a:rPr lang="es-ES" sz="3200" b="1" dirty="0"/>
              <a:t>Funeral de San Jerónimo. Duomo, Prato.</a:t>
            </a:r>
          </a:p>
        </p:txBody>
      </p:sp>
      <p:pic>
        <p:nvPicPr>
          <p:cNvPr id="4" name="Imagen 3">
            <a:extLst>
              <a:ext uri="{FF2B5EF4-FFF2-40B4-BE49-F238E27FC236}">
                <a16:creationId xmlns="" xmlns:a16="http://schemas.microsoft.com/office/drawing/2014/main" id="{9F945D97-81FF-4C49-8B3C-FFF0DF89B7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4909" y="-8313"/>
            <a:ext cx="4087091" cy="6866313"/>
          </a:xfrm>
          <a:prstGeom prst="rect">
            <a:avLst/>
          </a:prstGeom>
        </p:spPr>
      </p:pic>
    </p:spTree>
    <p:extLst>
      <p:ext uri="{BB962C8B-B14F-4D97-AF65-F5344CB8AC3E}">
        <p14:creationId xmlns:p14="http://schemas.microsoft.com/office/powerpoint/2010/main" val="17130330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a:t>1460, Filippo </a:t>
            </a:r>
            <a:r>
              <a:rPr lang="es-ES" sz="3200" b="1" dirty="0" err="1"/>
              <a:t>Lippi</a:t>
            </a:r>
            <a:r>
              <a:rPr lang="es-ES" sz="3200" b="1" dirty="0"/>
              <a:t>. Anunciación, Panel </a:t>
            </a:r>
            <a:r>
              <a:rPr lang="es-ES" sz="3200" b="1" dirty="0" err="1"/>
              <a:t>Galleria</a:t>
            </a:r>
            <a:r>
              <a:rPr lang="es-ES" sz="3200" b="1" dirty="0"/>
              <a:t> </a:t>
            </a:r>
            <a:r>
              <a:rPr lang="es-ES" sz="3200" b="1" dirty="0" err="1"/>
              <a:t>dell'Accademia</a:t>
            </a:r>
            <a:r>
              <a:rPr lang="es-ES" sz="3200" b="1" dirty="0"/>
              <a:t>, Florence</a:t>
            </a:r>
          </a:p>
        </p:txBody>
      </p:sp>
      <p:pic>
        <p:nvPicPr>
          <p:cNvPr id="4" name="Imagen 3">
            <a:extLst>
              <a:ext uri="{FF2B5EF4-FFF2-40B4-BE49-F238E27FC236}">
                <a16:creationId xmlns="" xmlns:a16="http://schemas.microsoft.com/office/drawing/2014/main" id="{A176D743-9E29-4F1D-B0A8-1D821EDE72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1443" y="0"/>
            <a:ext cx="7060557" cy="6858000"/>
          </a:xfrm>
          <a:prstGeom prst="rect">
            <a:avLst/>
          </a:prstGeom>
        </p:spPr>
      </p:pic>
    </p:spTree>
    <p:extLst>
      <p:ext uri="{BB962C8B-B14F-4D97-AF65-F5344CB8AC3E}">
        <p14:creationId xmlns:p14="http://schemas.microsoft.com/office/powerpoint/2010/main" val="378164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a:t>1460 - 1465. Adoración del niño con Santos. 146 x 157 cm. Museo </a:t>
            </a:r>
            <a:r>
              <a:rPr lang="es-ES" sz="3200" b="1" dirty="0" err="1"/>
              <a:t>Civico</a:t>
            </a:r>
            <a:r>
              <a:rPr lang="es-ES" sz="3200" b="1" dirty="0"/>
              <a:t>, Prato</a:t>
            </a:r>
          </a:p>
        </p:txBody>
      </p:sp>
      <p:pic>
        <p:nvPicPr>
          <p:cNvPr id="4" name="Imagen 3">
            <a:extLst>
              <a:ext uri="{FF2B5EF4-FFF2-40B4-BE49-F238E27FC236}">
                <a16:creationId xmlns="" xmlns:a16="http://schemas.microsoft.com/office/drawing/2014/main" id="{AB306937-9626-4696-B559-A23BA4C757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9047" y="0"/>
            <a:ext cx="7332953" cy="6851073"/>
          </a:xfrm>
          <a:prstGeom prst="rect">
            <a:avLst/>
          </a:prstGeom>
        </p:spPr>
      </p:pic>
    </p:spTree>
    <p:extLst>
      <p:ext uri="{BB962C8B-B14F-4D97-AF65-F5344CB8AC3E}">
        <p14:creationId xmlns:p14="http://schemas.microsoft.com/office/powerpoint/2010/main" val="20757539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5503025" cy="6354330"/>
          </a:xfrm>
        </p:spPr>
        <p:txBody>
          <a:bodyPr anchor="t">
            <a:normAutofit/>
          </a:bodyPr>
          <a:lstStyle/>
          <a:p>
            <a:r>
              <a:rPr lang="es-ES" sz="3200" b="1" dirty="0"/>
              <a:t>1460 - 1465. Filippo </a:t>
            </a:r>
            <a:r>
              <a:rPr lang="es-ES" sz="3200" b="1" dirty="0" err="1"/>
              <a:t>Lippi</a:t>
            </a:r>
            <a:r>
              <a:rPr lang="es-ES" sz="3200" b="1" dirty="0"/>
              <a:t>. La presentación en el templo. 188 x 164 cm. Santo </a:t>
            </a:r>
            <a:r>
              <a:rPr lang="es-ES" sz="3200" b="1" dirty="0" err="1"/>
              <a:t>Spirito</a:t>
            </a:r>
            <a:r>
              <a:rPr lang="es-ES" sz="3200" b="1" dirty="0"/>
              <a:t>, Prato</a:t>
            </a:r>
          </a:p>
        </p:txBody>
      </p:sp>
      <p:pic>
        <p:nvPicPr>
          <p:cNvPr id="4" name="Imagen 3">
            <a:extLst>
              <a:ext uri="{FF2B5EF4-FFF2-40B4-BE49-F238E27FC236}">
                <a16:creationId xmlns="" xmlns:a16="http://schemas.microsoft.com/office/drawing/2014/main" id="{40B00F4A-4CA2-4E9E-8FDA-CBAB5C9107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3740" y="0"/>
            <a:ext cx="6008260" cy="6858000"/>
          </a:xfrm>
          <a:prstGeom prst="rect">
            <a:avLst/>
          </a:prstGeom>
        </p:spPr>
      </p:pic>
    </p:spTree>
    <p:extLst>
      <p:ext uri="{BB962C8B-B14F-4D97-AF65-F5344CB8AC3E}">
        <p14:creationId xmlns:p14="http://schemas.microsoft.com/office/powerpoint/2010/main" val="17093709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5070763" cy="6354330"/>
          </a:xfrm>
        </p:spPr>
        <p:txBody>
          <a:bodyPr anchor="t">
            <a:normAutofit/>
          </a:bodyPr>
          <a:lstStyle/>
          <a:p>
            <a:r>
              <a:rPr lang="es-ES" sz="3200" b="1" dirty="0"/>
              <a:t>1463. Filippo </a:t>
            </a:r>
            <a:r>
              <a:rPr lang="es-ES" sz="3200" b="1" dirty="0" err="1"/>
              <a:t>Lippi</a:t>
            </a:r>
            <a:r>
              <a:rPr lang="es-ES" sz="3200" b="1" dirty="0"/>
              <a:t>. Adoración del niño con </a:t>
            </a:r>
            <a:r>
              <a:rPr lang="es-ES" sz="3200" b="1" dirty="0" smtClean="0"/>
              <a:t>San Juan Bautista y San Bernardo. </a:t>
            </a:r>
            <a:r>
              <a:rPr lang="es-ES" sz="3200" b="1" dirty="0" err="1"/>
              <a:t>Uffizi</a:t>
            </a:r>
            <a:r>
              <a:rPr lang="es-ES" sz="3200" b="1" dirty="0" smtClean="0"/>
              <a:t>.</a:t>
            </a:r>
            <a:br>
              <a:rPr lang="es-ES" sz="3200" b="1" dirty="0" smtClean="0"/>
            </a:br>
            <a:endParaRPr lang="es-ES" sz="3200" b="1" dirty="0"/>
          </a:p>
        </p:txBody>
      </p:sp>
      <p:pic>
        <p:nvPicPr>
          <p:cNvPr id="4" name="Imagen 3">
            <a:extLst>
              <a:ext uri="{FF2B5EF4-FFF2-40B4-BE49-F238E27FC236}">
                <a16:creationId xmlns="" xmlns:a16="http://schemas.microsoft.com/office/drawing/2014/main" id="{71ED8C2B-383A-49BF-A1C6-E53AA3BAC0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1263" y="0"/>
            <a:ext cx="6320737" cy="6858000"/>
          </a:xfrm>
          <a:prstGeom prst="rect">
            <a:avLst/>
          </a:prstGeom>
        </p:spPr>
      </p:pic>
    </p:spTree>
    <p:extLst>
      <p:ext uri="{BB962C8B-B14F-4D97-AF65-F5344CB8AC3E}">
        <p14:creationId xmlns:p14="http://schemas.microsoft.com/office/powerpoint/2010/main" val="17367375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6650181" cy="6354330"/>
          </a:xfrm>
        </p:spPr>
        <p:txBody>
          <a:bodyPr anchor="t">
            <a:normAutofit/>
          </a:bodyPr>
          <a:lstStyle/>
          <a:p>
            <a:r>
              <a:rPr lang="es-ES" sz="3200" b="1" dirty="0"/>
              <a:t>1463. Filippo </a:t>
            </a:r>
            <a:r>
              <a:rPr lang="es-ES" sz="3200" b="1" dirty="0" err="1"/>
              <a:t>Lippi</a:t>
            </a:r>
            <a:r>
              <a:rPr lang="es-ES" sz="3200" b="1" dirty="0"/>
              <a:t>. Virgen con niño. </a:t>
            </a:r>
            <a:br>
              <a:rPr lang="es-ES" sz="3200" b="1" dirty="0"/>
            </a:br>
            <a:r>
              <a:rPr lang="es-ES" sz="3200" b="1" dirty="0"/>
              <a:t>Alte Pinakothek, </a:t>
            </a:r>
            <a:r>
              <a:rPr lang="es-ES" sz="3200" b="1" dirty="0" err="1"/>
              <a:t>Munich</a:t>
            </a:r>
            <a:r>
              <a:rPr lang="es-ES" sz="3200" b="1" dirty="0"/>
              <a:t>.</a:t>
            </a:r>
          </a:p>
        </p:txBody>
      </p:sp>
      <p:pic>
        <p:nvPicPr>
          <p:cNvPr id="4" name="Imagen 3">
            <a:extLst>
              <a:ext uri="{FF2B5EF4-FFF2-40B4-BE49-F238E27FC236}">
                <a16:creationId xmlns="" xmlns:a16="http://schemas.microsoft.com/office/drawing/2014/main" id="{EF3D1D3B-2315-491F-BB53-384445E8E0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8327" y="11606"/>
            <a:ext cx="4793673" cy="6846394"/>
          </a:xfrm>
          <a:prstGeom prst="rect">
            <a:avLst/>
          </a:prstGeom>
        </p:spPr>
      </p:pic>
    </p:spTree>
    <p:extLst>
      <p:ext uri="{BB962C8B-B14F-4D97-AF65-F5344CB8AC3E}">
        <p14:creationId xmlns:p14="http://schemas.microsoft.com/office/powerpoint/2010/main" val="19186080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6858000" cy="1463675"/>
          </a:xfrm>
        </p:spPr>
        <p:txBody>
          <a:bodyPr anchor="t">
            <a:normAutofit/>
          </a:bodyPr>
          <a:lstStyle/>
          <a:p>
            <a:r>
              <a:rPr lang="es-ES" sz="3200" b="1" dirty="0"/>
              <a:t>1465, Filippo </a:t>
            </a:r>
            <a:r>
              <a:rPr lang="es-ES" sz="3200" b="1" dirty="0" err="1"/>
              <a:t>Lippi</a:t>
            </a:r>
            <a:r>
              <a:rPr lang="es-ES" sz="3200" b="1" dirty="0"/>
              <a:t>. Virgen con el Niño y dos </a:t>
            </a:r>
            <a:r>
              <a:rPr lang="es-ES" sz="3200" b="1" dirty="0" smtClean="0"/>
              <a:t>ángeles. </a:t>
            </a:r>
            <a:r>
              <a:rPr lang="es-ES" sz="3200" b="1" dirty="0" err="1" smtClean="0"/>
              <a:t>Uffizi</a:t>
            </a:r>
            <a:r>
              <a:rPr lang="es-ES" sz="3200" b="1" dirty="0" smtClean="0"/>
              <a:t>, Florencia.</a:t>
            </a:r>
            <a:endParaRPr lang="es-ES" sz="3200" b="1" dirty="0"/>
          </a:p>
        </p:txBody>
      </p:sp>
      <p:pic>
        <p:nvPicPr>
          <p:cNvPr id="4" name="Imagen 3">
            <a:extLst>
              <a:ext uri="{FF2B5EF4-FFF2-40B4-BE49-F238E27FC236}">
                <a16:creationId xmlns="" xmlns:a16="http://schemas.microsoft.com/office/drawing/2014/main" id="{178498D4-2101-4EC1-A33F-D697150A3A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04109"/>
            <a:ext cx="7605471" cy="5153891"/>
          </a:xfrm>
          <a:prstGeom prst="rect">
            <a:avLst/>
          </a:prstGeom>
        </p:spPr>
      </p:pic>
      <p:pic>
        <p:nvPicPr>
          <p:cNvPr id="5" name="Imagen 4">
            <a:extLst>
              <a:ext uri="{FF2B5EF4-FFF2-40B4-BE49-F238E27FC236}">
                <a16:creationId xmlns="" xmlns:a16="http://schemas.microsoft.com/office/drawing/2014/main" id="{ED9B7EA3-0ABC-4793-893F-49894B3279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7025" y="0"/>
            <a:ext cx="4594975" cy="6858000"/>
          </a:xfrm>
          <a:prstGeom prst="rect">
            <a:avLst/>
          </a:prstGeom>
        </p:spPr>
      </p:pic>
    </p:spTree>
    <p:extLst>
      <p:ext uri="{BB962C8B-B14F-4D97-AF65-F5344CB8AC3E}">
        <p14:creationId xmlns:p14="http://schemas.microsoft.com/office/powerpoint/2010/main" val="35674282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4956078" cy="6354330"/>
          </a:xfrm>
        </p:spPr>
        <p:txBody>
          <a:bodyPr anchor="t">
            <a:normAutofit/>
          </a:bodyPr>
          <a:lstStyle/>
          <a:p>
            <a:r>
              <a:rPr lang="es-ES" sz="3200" b="1" dirty="0" smtClean="0"/>
              <a:t>1466. Filippo </a:t>
            </a:r>
            <a:r>
              <a:rPr lang="es-ES" sz="3200" b="1" dirty="0" err="1" smtClean="0"/>
              <a:t>Lippi</a:t>
            </a:r>
            <a:r>
              <a:rPr lang="es-ES" sz="3200" b="1" dirty="0" smtClean="0"/>
              <a:t>. Anunciación. </a:t>
            </a:r>
            <a:r>
              <a:rPr lang="es-ES" sz="3200" b="1" dirty="0" err="1" smtClean="0"/>
              <a:t>Collection</a:t>
            </a:r>
            <a:r>
              <a:rPr lang="es-ES" sz="3200" b="1" dirty="0" smtClean="0"/>
              <a:t> Lord </a:t>
            </a:r>
            <a:r>
              <a:rPr lang="es-ES" sz="3200" b="1" dirty="0" err="1" smtClean="0"/>
              <a:t>Methuen</a:t>
            </a:r>
            <a:r>
              <a:rPr lang="es-ES" sz="3200" b="1" dirty="0" smtClean="0"/>
              <a:t>, </a:t>
            </a:r>
            <a:r>
              <a:rPr lang="es-ES" sz="3200" b="1" dirty="0" err="1" smtClean="0"/>
              <a:t>Corsham</a:t>
            </a:r>
            <a:r>
              <a:rPr lang="es-ES" sz="3200" b="1" dirty="0" smtClean="0"/>
              <a:t> </a:t>
            </a:r>
            <a:r>
              <a:rPr lang="es-ES" sz="3200" b="1" dirty="0" err="1" smtClean="0"/>
              <a:t>Court</a:t>
            </a:r>
            <a:r>
              <a:rPr lang="es-ES" sz="3200" b="1" dirty="0" smtClean="0"/>
              <a:t>, Wiltshire, UK</a:t>
            </a:r>
            <a:endParaRPr lang="es-ES" sz="3200" b="1" dirty="0"/>
          </a:p>
        </p:txBody>
      </p:sp>
      <p:pic>
        <p:nvPicPr>
          <p:cNvPr id="3" name="2 Imagen" descr="1466. Filippo Lippi. Anunciación. Collection Lord Methuen, Corsham Court, Wiltshire, UK.jpg"/>
          <p:cNvPicPr>
            <a:picLocks noChangeAspect="1"/>
          </p:cNvPicPr>
          <p:nvPr/>
        </p:nvPicPr>
        <p:blipFill>
          <a:blip r:embed="rId2" cstate="print"/>
          <a:stretch>
            <a:fillRect/>
          </a:stretch>
        </p:blipFill>
        <p:spPr>
          <a:xfrm>
            <a:off x="5728205" y="0"/>
            <a:ext cx="6463795" cy="6858000"/>
          </a:xfrm>
          <a:prstGeom prst="rect">
            <a:avLst/>
          </a:prstGeom>
        </p:spPr>
      </p:pic>
    </p:spTree>
    <p:extLst>
      <p:ext uri="{BB962C8B-B14F-4D97-AF65-F5344CB8AC3E}">
        <p14:creationId xmlns:p14="http://schemas.microsoft.com/office/powerpoint/2010/main" val="8142427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4" y="365125"/>
            <a:ext cx="11379569" cy="1268603"/>
          </a:xfrm>
        </p:spPr>
        <p:txBody>
          <a:bodyPr anchor="t">
            <a:normAutofit/>
          </a:bodyPr>
          <a:lstStyle/>
          <a:p>
            <a:pPr algn="ctr"/>
            <a:r>
              <a:rPr lang="es-ES" sz="3200" b="1" dirty="0" smtClean="0"/>
              <a:t>1447 - 1467</a:t>
            </a:r>
            <a:r>
              <a:rPr lang="es-ES" sz="3200" b="1" dirty="0"/>
              <a:t>. Filippo </a:t>
            </a:r>
            <a:r>
              <a:rPr lang="es-ES" sz="3200" b="1" dirty="0" err="1"/>
              <a:t>Lippi</a:t>
            </a:r>
            <a:r>
              <a:rPr lang="es-ES" sz="3200" b="1" dirty="0"/>
              <a:t>. Virgen de la Misericordia. Destruido.</a:t>
            </a:r>
            <a:endParaRPr lang="es-ES" sz="3200" b="1" dirty="0"/>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33728"/>
            <a:ext cx="12158306" cy="5224272"/>
          </a:xfrm>
          <a:prstGeom prst="rect">
            <a:avLst/>
          </a:prstGeom>
        </p:spPr>
      </p:pic>
    </p:spTree>
    <p:extLst>
      <p:ext uri="{BB962C8B-B14F-4D97-AF65-F5344CB8AC3E}">
        <p14:creationId xmlns:p14="http://schemas.microsoft.com/office/powerpoint/2010/main" val="8142427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endParaRPr lang="es-ES" sz="3200" b="1" dirty="0"/>
          </a:p>
        </p:txBody>
      </p:sp>
    </p:spTree>
    <p:extLst>
      <p:ext uri="{BB962C8B-B14F-4D97-AF65-F5344CB8AC3E}">
        <p14:creationId xmlns:p14="http://schemas.microsoft.com/office/powerpoint/2010/main" val="34818845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EDF089B-31C5-41F4-B892-39C36BE26706}"/>
              </a:ext>
            </a:extLst>
          </p:cNvPr>
          <p:cNvSpPr>
            <a:spLocks noGrp="1"/>
          </p:cNvSpPr>
          <p:nvPr>
            <p:ph type="title"/>
          </p:nvPr>
        </p:nvSpPr>
        <p:spPr/>
        <p:txBody>
          <a:bodyPr/>
          <a:lstStyle/>
          <a:p>
            <a:pPr algn="ctr"/>
            <a:r>
              <a:rPr lang="es-ES" b="0" i="0" dirty="0">
                <a:solidFill>
                  <a:srgbClr val="000000"/>
                </a:solidFill>
                <a:effectLst/>
                <a:latin typeface="Roboto"/>
              </a:rPr>
              <a:t>Ciclo de frescos en la Catedral de </a:t>
            </a:r>
            <a:r>
              <a:rPr lang="es-ES" b="0" i="0" dirty="0" err="1">
                <a:solidFill>
                  <a:srgbClr val="000000"/>
                </a:solidFill>
                <a:effectLst/>
                <a:latin typeface="Roboto"/>
              </a:rPr>
              <a:t>Spoleto</a:t>
            </a:r>
            <a:r>
              <a:rPr lang="es-ES" b="0" i="0" dirty="0">
                <a:solidFill>
                  <a:srgbClr val="000000"/>
                </a:solidFill>
                <a:effectLst/>
                <a:latin typeface="Roboto"/>
              </a:rPr>
              <a:t> (1466-69) por Fra Filippo LIPPI</a:t>
            </a:r>
            <a:endParaRPr lang="es-ES" dirty="0"/>
          </a:p>
        </p:txBody>
      </p:sp>
      <p:sp>
        <p:nvSpPr>
          <p:cNvPr id="3" name="Marcador de contenido 2">
            <a:extLst>
              <a:ext uri="{FF2B5EF4-FFF2-40B4-BE49-F238E27FC236}">
                <a16:creationId xmlns="" xmlns:a16="http://schemas.microsoft.com/office/drawing/2014/main" id="{6FED60FD-8AF9-4D15-B774-4494B7153284}"/>
              </a:ext>
            </a:extLst>
          </p:cNvPr>
          <p:cNvSpPr>
            <a:spLocks noGrp="1"/>
          </p:cNvSpPr>
          <p:nvPr>
            <p:ph idx="1"/>
          </p:nvPr>
        </p:nvSpPr>
        <p:spPr/>
        <p:txBody>
          <a:bodyPr/>
          <a:lstStyle/>
          <a:p>
            <a:r>
              <a:rPr lang="es-ES" b="0" i="0" dirty="0">
                <a:solidFill>
                  <a:srgbClr val="000000"/>
                </a:solidFill>
                <a:effectLst/>
                <a:latin typeface="Roboto"/>
              </a:rPr>
              <a:t>Filippo </a:t>
            </a:r>
            <a:r>
              <a:rPr lang="es-ES" b="0" i="0" dirty="0" err="1">
                <a:solidFill>
                  <a:srgbClr val="000000"/>
                </a:solidFill>
                <a:effectLst/>
                <a:latin typeface="Roboto"/>
              </a:rPr>
              <a:t>Lippi</a:t>
            </a:r>
            <a:r>
              <a:rPr lang="es-ES" b="0" i="0" dirty="0">
                <a:solidFill>
                  <a:srgbClr val="000000"/>
                </a:solidFill>
                <a:effectLst/>
                <a:latin typeface="Roboto"/>
              </a:rPr>
              <a:t> inició su última obra, el ciclo de frescos La vida de la Virgen, en septiembre de 1467 en el ábside de la catedral de </a:t>
            </a:r>
            <a:r>
              <a:rPr lang="es-ES" b="0" i="0" dirty="0" err="1">
                <a:solidFill>
                  <a:srgbClr val="000000"/>
                </a:solidFill>
                <a:effectLst/>
                <a:latin typeface="Roboto"/>
              </a:rPr>
              <a:t>Spoleto</a:t>
            </a:r>
            <a:r>
              <a:rPr lang="es-ES" b="0" i="0" dirty="0">
                <a:solidFill>
                  <a:srgbClr val="000000"/>
                </a:solidFill>
                <a:effectLst/>
                <a:latin typeface="Roboto"/>
              </a:rPr>
              <a:t>. </a:t>
            </a:r>
          </a:p>
          <a:p>
            <a:r>
              <a:rPr lang="es-ES" b="0" i="0" dirty="0">
                <a:solidFill>
                  <a:srgbClr val="000000"/>
                </a:solidFill>
                <a:effectLst/>
                <a:latin typeface="Roboto"/>
              </a:rPr>
              <a:t>El ciclo quedó incompleto a su muerte, pero fue terminado un par de meses después, en diciembre de 1469, por su hijo </a:t>
            </a:r>
            <a:r>
              <a:rPr lang="es-ES" b="0" i="0" dirty="0" err="1">
                <a:solidFill>
                  <a:srgbClr val="000000"/>
                </a:solidFill>
                <a:effectLst/>
                <a:latin typeface="Roboto"/>
              </a:rPr>
              <a:t>Filippino</a:t>
            </a:r>
            <a:r>
              <a:rPr lang="es-ES" b="0" i="0" dirty="0">
                <a:solidFill>
                  <a:srgbClr val="000000"/>
                </a:solidFill>
                <a:effectLst/>
                <a:latin typeface="Roboto"/>
              </a:rPr>
              <a:t>. </a:t>
            </a:r>
          </a:p>
          <a:p>
            <a:r>
              <a:rPr lang="es-ES" b="0" i="0" dirty="0">
                <a:solidFill>
                  <a:srgbClr val="000000"/>
                </a:solidFill>
                <a:effectLst/>
                <a:latin typeface="Roboto"/>
              </a:rPr>
              <a:t>La disposición de las escenas es simple y simétrica. </a:t>
            </a:r>
            <a:endParaRPr lang="es-ES" dirty="0"/>
          </a:p>
        </p:txBody>
      </p:sp>
    </p:spTree>
    <p:extLst>
      <p:ext uri="{BB962C8B-B14F-4D97-AF65-F5344CB8AC3E}">
        <p14:creationId xmlns:p14="http://schemas.microsoft.com/office/powerpoint/2010/main" val="16140226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a:t>1467 - 1469. Filippo </a:t>
            </a:r>
            <a:r>
              <a:rPr lang="es-ES" sz="3200" b="1" dirty="0" err="1"/>
              <a:t>Lippi</a:t>
            </a:r>
            <a:r>
              <a:rPr lang="es-ES" sz="3200" b="1" dirty="0"/>
              <a:t>. Ábside, Catedral de </a:t>
            </a:r>
            <a:r>
              <a:rPr lang="es-ES" sz="3200" b="1" dirty="0" err="1"/>
              <a:t>Spoleto</a:t>
            </a:r>
            <a:r>
              <a:rPr lang="es-ES" sz="3200" b="1" dirty="0"/>
              <a:t>.</a:t>
            </a:r>
          </a:p>
        </p:txBody>
      </p:sp>
      <p:pic>
        <p:nvPicPr>
          <p:cNvPr id="4" name="Imagen 3">
            <a:extLst>
              <a:ext uri="{FF2B5EF4-FFF2-40B4-BE49-F238E27FC236}">
                <a16:creationId xmlns="" xmlns:a16="http://schemas.microsoft.com/office/drawing/2014/main" id="{C6426184-CE17-4568-84B3-0868DF034D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0073" y="1660"/>
            <a:ext cx="5721927" cy="6856340"/>
          </a:xfrm>
          <a:prstGeom prst="rect">
            <a:avLst/>
          </a:prstGeom>
        </p:spPr>
      </p:pic>
    </p:spTree>
    <p:extLst>
      <p:ext uri="{BB962C8B-B14F-4D97-AF65-F5344CB8AC3E}">
        <p14:creationId xmlns:p14="http://schemas.microsoft.com/office/powerpoint/2010/main" val="32312032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5805054" cy="992620"/>
          </a:xfrm>
        </p:spPr>
        <p:txBody>
          <a:bodyPr anchor="t">
            <a:normAutofit/>
          </a:bodyPr>
          <a:lstStyle/>
          <a:p>
            <a:r>
              <a:rPr lang="es-ES" sz="3200" b="1" dirty="0"/>
              <a:t>1467 - 1469. Filippo </a:t>
            </a:r>
            <a:r>
              <a:rPr lang="es-ES" sz="3200" b="1" dirty="0" err="1"/>
              <a:t>Lippi</a:t>
            </a:r>
            <a:r>
              <a:rPr lang="es-ES" sz="3200" b="1" dirty="0"/>
              <a:t>. Anunciación. Catedral de </a:t>
            </a:r>
            <a:r>
              <a:rPr lang="es-ES" sz="3200" b="1" dirty="0" err="1"/>
              <a:t>Spoleto</a:t>
            </a:r>
            <a:endParaRPr lang="es-ES" sz="3200" b="1" dirty="0"/>
          </a:p>
        </p:txBody>
      </p:sp>
      <p:pic>
        <p:nvPicPr>
          <p:cNvPr id="4" name="Imagen 3">
            <a:extLst>
              <a:ext uri="{FF2B5EF4-FFF2-40B4-BE49-F238E27FC236}">
                <a16:creationId xmlns="" xmlns:a16="http://schemas.microsoft.com/office/drawing/2014/main" id="{30CB2BDD-4481-432E-9E7E-27FB54DED8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8430" y="0"/>
            <a:ext cx="5703570" cy="6858000"/>
          </a:xfrm>
          <a:prstGeom prst="rect">
            <a:avLst/>
          </a:prstGeom>
        </p:spPr>
      </p:pic>
      <p:pic>
        <p:nvPicPr>
          <p:cNvPr id="5" name="Imagen 4">
            <a:extLst>
              <a:ext uri="{FF2B5EF4-FFF2-40B4-BE49-F238E27FC236}">
                <a16:creationId xmlns="" xmlns:a16="http://schemas.microsoft.com/office/drawing/2014/main" id="{F4AF8084-15CC-4BC8-B4FC-EF12104673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073" y="1406845"/>
            <a:ext cx="4475018" cy="5451155"/>
          </a:xfrm>
          <a:prstGeom prst="rect">
            <a:avLst/>
          </a:prstGeom>
        </p:spPr>
      </p:pic>
    </p:spTree>
    <p:extLst>
      <p:ext uri="{BB962C8B-B14F-4D97-AF65-F5344CB8AC3E}">
        <p14:creationId xmlns:p14="http://schemas.microsoft.com/office/powerpoint/2010/main" val="18119990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r>
              <a:rPr lang="es-ES" sz="3200" b="1" dirty="0"/>
              <a:t>1467 - 1469. Filippo </a:t>
            </a:r>
            <a:r>
              <a:rPr lang="es-ES" sz="3200" b="1" dirty="0" err="1"/>
              <a:t>Lippi</a:t>
            </a:r>
            <a:r>
              <a:rPr lang="es-ES" sz="3200" b="1" dirty="0"/>
              <a:t>. Natividad. Catedral de </a:t>
            </a:r>
            <a:r>
              <a:rPr lang="es-ES" sz="3200" b="1" dirty="0" err="1"/>
              <a:t>Spoleto</a:t>
            </a:r>
            <a:endParaRPr lang="es-ES" sz="3200" b="1" dirty="0"/>
          </a:p>
        </p:txBody>
      </p:sp>
      <p:pic>
        <p:nvPicPr>
          <p:cNvPr id="4" name="Imagen 3">
            <a:extLst>
              <a:ext uri="{FF2B5EF4-FFF2-40B4-BE49-F238E27FC236}">
                <a16:creationId xmlns="" xmlns:a16="http://schemas.microsoft.com/office/drawing/2014/main" id="{84F1237E-95CB-4E2A-BFC4-421474CD285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9562"/>
          <a:stretch/>
        </p:blipFill>
        <p:spPr>
          <a:xfrm>
            <a:off x="3949956" y="0"/>
            <a:ext cx="8242044" cy="6858000"/>
          </a:xfrm>
          <a:prstGeom prst="rect">
            <a:avLst/>
          </a:prstGeom>
        </p:spPr>
      </p:pic>
      <p:pic>
        <p:nvPicPr>
          <p:cNvPr id="5" name="Imagen 4">
            <a:extLst>
              <a:ext uri="{FF2B5EF4-FFF2-40B4-BE49-F238E27FC236}">
                <a16:creationId xmlns="" xmlns:a16="http://schemas.microsoft.com/office/drawing/2014/main" id="{44141313-AE56-4494-B629-4C1F639D50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57536"/>
            <a:ext cx="3949956" cy="5143720"/>
          </a:xfrm>
          <a:prstGeom prst="rect">
            <a:avLst/>
          </a:prstGeom>
        </p:spPr>
      </p:pic>
    </p:spTree>
    <p:extLst>
      <p:ext uri="{BB962C8B-B14F-4D97-AF65-F5344CB8AC3E}">
        <p14:creationId xmlns:p14="http://schemas.microsoft.com/office/powerpoint/2010/main" val="14268310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195945" cy="6354330"/>
          </a:xfrm>
        </p:spPr>
        <p:txBody>
          <a:bodyPr anchor="t">
            <a:normAutofit/>
          </a:bodyPr>
          <a:lstStyle/>
          <a:p>
            <a:r>
              <a:rPr lang="es-ES" sz="3200" b="1" dirty="0"/>
              <a:t>1467 - 1469. Filippo </a:t>
            </a:r>
            <a:r>
              <a:rPr lang="es-ES" sz="3200" b="1" dirty="0" err="1"/>
              <a:t>Lippi</a:t>
            </a:r>
            <a:r>
              <a:rPr lang="es-ES" sz="3200" b="1" dirty="0"/>
              <a:t>. Muerte de la Virgen María. Catedral de </a:t>
            </a:r>
            <a:r>
              <a:rPr lang="es-ES" sz="3200" b="1" dirty="0" err="1"/>
              <a:t>Spoleto</a:t>
            </a:r>
            <a:endParaRPr lang="es-ES" sz="3200" b="1" dirty="0"/>
          </a:p>
        </p:txBody>
      </p:sp>
      <p:pic>
        <p:nvPicPr>
          <p:cNvPr id="4" name="Imagen 3">
            <a:extLst>
              <a:ext uri="{FF2B5EF4-FFF2-40B4-BE49-F238E27FC236}">
                <a16:creationId xmlns="" xmlns:a16="http://schemas.microsoft.com/office/drawing/2014/main" id="{B3337B30-1720-498C-BC17-5AEAA3E8B8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0"/>
            <a:ext cx="9525000" cy="6858000"/>
          </a:xfrm>
          <a:prstGeom prst="rect">
            <a:avLst/>
          </a:prstGeom>
        </p:spPr>
      </p:pic>
    </p:spTree>
    <p:extLst>
      <p:ext uri="{BB962C8B-B14F-4D97-AF65-F5344CB8AC3E}">
        <p14:creationId xmlns:p14="http://schemas.microsoft.com/office/powerpoint/2010/main" val="9789563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2854036" cy="6354330"/>
          </a:xfrm>
        </p:spPr>
        <p:txBody>
          <a:bodyPr anchor="t">
            <a:normAutofit/>
          </a:bodyPr>
          <a:lstStyle/>
          <a:p>
            <a:r>
              <a:rPr lang="es-ES" sz="3200" b="1" dirty="0"/>
              <a:t>1467 - 1469. Filippo </a:t>
            </a:r>
            <a:r>
              <a:rPr lang="es-ES" sz="3200" b="1" dirty="0" err="1"/>
              <a:t>Lippi</a:t>
            </a:r>
            <a:r>
              <a:rPr lang="es-ES" sz="3200" b="1" dirty="0"/>
              <a:t>. Coronación de la Virgen. Ábside, Catedral de </a:t>
            </a:r>
            <a:r>
              <a:rPr lang="es-ES" sz="3200" b="1" dirty="0" err="1"/>
              <a:t>Spoleto</a:t>
            </a:r>
            <a:r>
              <a:rPr lang="es-ES" sz="3200" b="1" dirty="0"/>
              <a:t>.</a:t>
            </a:r>
          </a:p>
        </p:txBody>
      </p:sp>
      <p:pic>
        <p:nvPicPr>
          <p:cNvPr id="4" name="Imagen 3">
            <a:extLst>
              <a:ext uri="{FF2B5EF4-FFF2-40B4-BE49-F238E27FC236}">
                <a16:creationId xmlns="" xmlns:a16="http://schemas.microsoft.com/office/drawing/2014/main" id="{DEDEFA40-61DF-4676-8747-9C36FAC0A3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1315" y="408709"/>
            <a:ext cx="8660685" cy="6040582"/>
          </a:xfrm>
          <a:prstGeom prst="rect">
            <a:avLst/>
          </a:prstGeom>
        </p:spPr>
      </p:pic>
    </p:spTree>
    <p:extLst>
      <p:ext uri="{BB962C8B-B14F-4D97-AF65-F5344CB8AC3E}">
        <p14:creationId xmlns:p14="http://schemas.microsoft.com/office/powerpoint/2010/main" val="41932524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39B8579-B0D3-4EBF-AFF3-8B87896D20CB}"/>
              </a:ext>
            </a:extLst>
          </p:cNvPr>
          <p:cNvSpPr>
            <a:spLocks noGrp="1"/>
          </p:cNvSpPr>
          <p:nvPr>
            <p:ph type="title"/>
          </p:nvPr>
        </p:nvSpPr>
        <p:spPr>
          <a:xfrm>
            <a:off x="471055" y="365125"/>
            <a:ext cx="3422072" cy="6354330"/>
          </a:xfrm>
        </p:spPr>
        <p:txBody>
          <a:bodyPr anchor="t">
            <a:normAutofit/>
          </a:bodyPr>
          <a:lstStyle/>
          <a:p>
            <a:endParaRPr lang="es-ES" sz="3200" b="1" dirty="0"/>
          </a:p>
        </p:txBody>
      </p:sp>
    </p:spTree>
    <p:extLst>
      <p:ext uri="{BB962C8B-B14F-4D97-AF65-F5344CB8AC3E}">
        <p14:creationId xmlns:p14="http://schemas.microsoft.com/office/powerpoint/2010/main" val="24170120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38200" y="220133"/>
            <a:ext cx="10515600" cy="5956830"/>
          </a:xfrm>
        </p:spPr>
        <p:txBody>
          <a:bodyPr>
            <a:normAutofit fontScale="85000" lnSpcReduction="20000"/>
          </a:bodyPr>
          <a:lstStyle/>
          <a:p>
            <a:r>
              <a:rPr lang="es-ES" b="1" dirty="0" smtClean="0">
                <a:solidFill>
                  <a:srgbClr val="FF0000"/>
                </a:solidFill>
              </a:rPr>
              <a:t>LIPPI, Fra Filippo Florence </a:t>
            </a:r>
            <a:r>
              <a:rPr lang="es-ES" b="1" dirty="0" err="1" smtClean="0">
                <a:solidFill>
                  <a:srgbClr val="FF0000"/>
                </a:solidFill>
              </a:rPr>
              <a:t>ca</a:t>
            </a:r>
            <a:r>
              <a:rPr lang="es-ES" b="1" dirty="0" smtClean="0">
                <a:solidFill>
                  <a:srgbClr val="FF0000"/>
                </a:solidFill>
              </a:rPr>
              <a:t> 1406-Spoleto 1469. </a:t>
            </a:r>
            <a:r>
              <a:rPr lang="es-ES" b="1" dirty="0" err="1" smtClean="0">
                <a:solidFill>
                  <a:srgbClr val="FF0000"/>
                </a:solidFill>
              </a:rPr>
              <a:t>Pupil</a:t>
            </a:r>
            <a:r>
              <a:rPr lang="es-ES" b="1" dirty="0" smtClean="0">
                <a:solidFill>
                  <a:srgbClr val="FF0000"/>
                </a:solidFill>
              </a:rPr>
              <a:t> of Lorenzo </a:t>
            </a:r>
            <a:r>
              <a:rPr lang="es-ES" b="1" dirty="0" err="1" smtClean="0">
                <a:solidFill>
                  <a:srgbClr val="FF0000"/>
                </a:solidFill>
              </a:rPr>
              <a:t>Monaco</a:t>
            </a:r>
            <a:r>
              <a:rPr lang="es-ES" b="1" dirty="0" smtClean="0">
                <a:solidFill>
                  <a:srgbClr val="FF0000"/>
                </a:solidFill>
              </a:rPr>
              <a:t> and </a:t>
            </a:r>
            <a:r>
              <a:rPr lang="es-ES" b="1" dirty="0" err="1" smtClean="0">
                <a:solidFill>
                  <a:srgbClr val="FF0000"/>
                </a:solidFill>
              </a:rPr>
              <a:t>follower</a:t>
            </a:r>
            <a:r>
              <a:rPr lang="es-ES" b="1" dirty="0" smtClean="0">
                <a:solidFill>
                  <a:srgbClr val="FF0000"/>
                </a:solidFill>
              </a:rPr>
              <a:t> of </a:t>
            </a:r>
            <a:r>
              <a:rPr lang="es-ES" b="1" dirty="0" err="1" smtClean="0">
                <a:solidFill>
                  <a:srgbClr val="FF0000"/>
                </a:solidFill>
              </a:rPr>
              <a:t>Masaccio</a:t>
            </a:r>
            <a:r>
              <a:rPr lang="es-ES" b="1" dirty="0" smtClean="0">
                <a:solidFill>
                  <a:srgbClr val="FF0000"/>
                </a:solidFill>
              </a:rPr>
              <a:t>; </a:t>
            </a:r>
            <a:r>
              <a:rPr lang="es-ES" b="1" dirty="0" err="1" smtClean="0">
                <a:solidFill>
                  <a:srgbClr val="FF0000"/>
                </a:solidFill>
              </a:rPr>
              <a:t>influenced</a:t>
            </a:r>
            <a:r>
              <a:rPr lang="es-ES" b="1" dirty="0" smtClean="0">
                <a:solidFill>
                  <a:srgbClr val="FF0000"/>
                </a:solidFill>
              </a:rPr>
              <a:t> </a:t>
            </a:r>
            <a:r>
              <a:rPr lang="es-ES" b="1" dirty="0" err="1" smtClean="0">
                <a:solidFill>
                  <a:srgbClr val="FF0000"/>
                </a:solidFill>
              </a:rPr>
              <a:t>by</a:t>
            </a:r>
            <a:r>
              <a:rPr lang="es-ES" b="1" dirty="0" smtClean="0">
                <a:solidFill>
                  <a:srgbClr val="FF0000"/>
                </a:solidFill>
              </a:rPr>
              <a:t> Fra </a:t>
            </a:r>
            <a:r>
              <a:rPr lang="es-ES" b="1" dirty="0" err="1" smtClean="0">
                <a:solidFill>
                  <a:srgbClr val="FF0000"/>
                </a:solidFill>
              </a:rPr>
              <a:t>Angelica</a:t>
            </a:r>
            <a:r>
              <a:rPr lang="es-ES" b="1" dirty="0" smtClean="0">
                <a:solidFill>
                  <a:srgbClr val="FF0000"/>
                </a:solidFill>
              </a:rPr>
              <a:t> and </a:t>
            </a:r>
            <a:r>
              <a:rPr lang="es-ES" b="1" dirty="0" err="1" smtClean="0">
                <a:solidFill>
                  <a:srgbClr val="FF0000"/>
                </a:solidFill>
              </a:rPr>
              <a:t>Donatella</a:t>
            </a:r>
            <a:r>
              <a:rPr lang="es-ES" b="1" dirty="0" smtClean="0">
                <a:solidFill>
                  <a:srgbClr val="FF0000"/>
                </a:solidFill>
              </a:rPr>
              <a:t>. </a:t>
            </a:r>
          </a:p>
          <a:p>
            <a:r>
              <a:rPr lang="es-ES" b="1" dirty="0" err="1" smtClean="0">
                <a:solidFill>
                  <a:srgbClr val="FF0000"/>
                </a:solidFill>
              </a:rPr>
              <a:t>Altenburg</a:t>
            </a:r>
            <a:r>
              <a:rPr lang="es-ES" b="1" dirty="0" smtClean="0">
                <a:solidFill>
                  <a:srgbClr val="FF0000"/>
                </a:solidFill>
              </a:rPr>
              <a:t>. 96. SS. Francis and </a:t>
            </a:r>
            <a:r>
              <a:rPr lang="es-ES" b="1" dirty="0" err="1" smtClean="0">
                <a:solidFill>
                  <a:srgbClr val="FF0000"/>
                </a:solidFill>
              </a:rPr>
              <a:t>Jerome</a:t>
            </a:r>
            <a:r>
              <a:rPr lang="es-ES" b="1" dirty="0" smtClean="0">
                <a:solidFill>
                  <a:srgbClr val="FF0000"/>
                </a:solidFill>
              </a:rPr>
              <a:t> in </a:t>
            </a:r>
            <a:r>
              <a:rPr lang="es-ES" b="1" dirty="0" err="1" smtClean="0">
                <a:solidFill>
                  <a:srgbClr val="FF0000"/>
                </a:solidFill>
              </a:rPr>
              <a:t>the</a:t>
            </a:r>
            <a:r>
              <a:rPr lang="es-ES" b="1" dirty="0" smtClean="0">
                <a:solidFill>
                  <a:srgbClr val="FF0000"/>
                </a:solidFill>
              </a:rPr>
              <a:t> </a:t>
            </a:r>
            <a:r>
              <a:rPr lang="es-ES" b="1" dirty="0" err="1" smtClean="0">
                <a:solidFill>
                  <a:srgbClr val="FF0000"/>
                </a:solidFill>
              </a:rPr>
              <a:t>Wilderness</a:t>
            </a:r>
            <a:r>
              <a:rPr lang="es-ES" b="1" dirty="0" smtClean="0">
                <a:solidFill>
                  <a:srgbClr val="FF0000"/>
                </a:solidFill>
              </a:rPr>
              <a:t>. </a:t>
            </a:r>
          </a:p>
          <a:p>
            <a:r>
              <a:rPr lang="es-ES" b="1" dirty="0" err="1" smtClean="0"/>
              <a:t>Balcarres</a:t>
            </a:r>
            <a:r>
              <a:rPr lang="es-ES" b="1" dirty="0" smtClean="0"/>
              <a:t> (Fife, Scotland), </a:t>
            </a:r>
            <a:r>
              <a:rPr lang="es-ES" b="1" dirty="0" err="1" smtClean="0"/>
              <a:t>earl</a:t>
            </a:r>
            <a:r>
              <a:rPr lang="es-ES" b="1" dirty="0" smtClean="0"/>
              <a:t> of Crawford and </a:t>
            </a:r>
            <a:r>
              <a:rPr lang="es-ES" b="1" dirty="0" err="1" smtClean="0"/>
              <a:t>balcarres</a:t>
            </a:r>
            <a:r>
              <a:rPr lang="es-ES" b="1" dirty="0" smtClean="0"/>
              <a:t>. </a:t>
            </a:r>
            <a:r>
              <a:rPr lang="es-ES" b="1" dirty="0" err="1" smtClean="0"/>
              <a:t>Four</a:t>
            </a:r>
            <a:r>
              <a:rPr lang="es-ES" b="1" dirty="0" smtClean="0"/>
              <a:t> </a:t>
            </a:r>
            <a:r>
              <a:rPr lang="es-ES" b="1" dirty="0" err="1" smtClean="0"/>
              <a:t>panels</a:t>
            </a:r>
            <a:r>
              <a:rPr lang="es-ES" b="1" dirty="0" smtClean="0"/>
              <a:t>: </a:t>
            </a:r>
            <a:r>
              <a:rPr lang="es-ES" b="1" dirty="0" err="1" smtClean="0"/>
              <a:t>The</a:t>
            </a:r>
            <a:r>
              <a:rPr lang="es-ES" b="1" dirty="0" smtClean="0"/>
              <a:t> </a:t>
            </a:r>
            <a:r>
              <a:rPr lang="es-ES" b="1" dirty="0" err="1" smtClean="0"/>
              <a:t>Apostles</a:t>
            </a:r>
            <a:r>
              <a:rPr lang="es-ES" b="1" dirty="0" smtClean="0"/>
              <a:t> (</a:t>
            </a:r>
            <a:r>
              <a:rPr lang="es-ES" b="1" dirty="0" err="1" smtClean="0"/>
              <a:t>st.</a:t>
            </a:r>
            <a:r>
              <a:rPr lang="es-ES" b="1" dirty="0" smtClean="0"/>
              <a:t>). L. </a:t>
            </a:r>
          </a:p>
          <a:p>
            <a:r>
              <a:rPr lang="es-ES" dirty="0" smtClean="0">
                <a:solidFill>
                  <a:srgbClr val="FF0000"/>
                </a:solidFill>
              </a:rPr>
              <a:t>Baltimore (</a:t>
            </a:r>
            <a:r>
              <a:rPr lang="es-ES" dirty="0" err="1" smtClean="0">
                <a:solidFill>
                  <a:srgbClr val="FF0000"/>
                </a:solidFill>
              </a:rPr>
              <a:t>Md.</a:t>
            </a:r>
            <a:r>
              <a:rPr lang="es-ES" dirty="0" smtClean="0">
                <a:solidFill>
                  <a:srgbClr val="FF0000"/>
                </a:solidFill>
              </a:rPr>
              <a:t>). </a:t>
            </a:r>
            <a:r>
              <a:rPr lang="es-ES" dirty="0" err="1" smtClean="0">
                <a:solidFill>
                  <a:srgbClr val="FF0000"/>
                </a:solidFill>
              </a:rPr>
              <a:t>Walters</a:t>
            </a:r>
            <a:r>
              <a:rPr lang="es-ES" dirty="0" smtClean="0">
                <a:solidFill>
                  <a:srgbClr val="FF0000"/>
                </a:solidFill>
              </a:rPr>
              <a:t> art </a:t>
            </a:r>
            <a:r>
              <a:rPr lang="es-ES" dirty="0" err="1" smtClean="0">
                <a:solidFill>
                  <a:srgbClr val="FF0000"/>
                </a:solidFill>
              </a:rPr>
              <a:t>gallery</a:t>
            </a:r>
            <a:r>
              <a:rPr lang="es-ES" dirty="0" smtClean="0">
                <a:solidFill>
                  <a:srgbClr val="FF0000"/>
                </a:solidFill>
              </a:rPr>
              <a:t>. 429. Madonna and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Plate</a:t>
            </a:r>
            <a:r>
              <a:rPr lang="es-ES" dirty="0" smtClean="0">
                <a:solidFill>
                  <a:srgbClr val="FF0000"/>
                </a:solidFill>
              </a:rPr>
              <a:t> 854. </a:t>
            </a:r>
          </a:p>
          <a:p>
            <a:r>
              <a:rPr lang="es-ES" dirty="0" err="1" smtClean="0">
                <a:solidFill>
                  <a:srgbClr val="FF0000"/>
                </a:solidFill>
              </a:rPr>
              <a:t>Berlin</a:t>
            </a:r>
            <a:r>
              <a:rPr lang="es-ES" dirty="0" smtClean="0">
                <a:solidFill>
                  <a:srgbClr val="FF0000"/>
                </a:solidFill>
              </a:rPr>
              <a:t>. 69. </a:t>
            </a:r>
          </a:p>
          <a:p>
            <a:pPr lvl="1"/>
            <a:r>
              <a:rPr lang="es-ES" dirty="0" smtClean="0">
                <a:solidFill>
                  <a:srgbClr val="FF0000"/>
                </a:solidFill>
              </a:rPr>
              <a:t>Madonna </a:t>
            </a:r>
            <a:r>
              <a:rPr lang="es-ES" dirty="0" err="1" smtClean="0">
                <a:solidFill>
                  <a:srgbClr val="FF0000"/>
                </a:solidFill>
              </a:rPr>
              <a:t>adoring</a:t>
            </a:r>
            <a:r>
              <a:rPr lang="es-ES" dirty="0" smtClean="0">
                <a:solidFill>
                  <a:srgbClr val="FF0000"/>
                </a:solidFill>
              </a:rPr>
              <a:t> </a:t>
            </a:r>
            <a:r>
              <a:rPr lang="es-ES" dirty="0" err="1" smtClean="0">
                <a:solidFill>
                  <a:srgbClr val="FF0000"/>
                </a:solidFill>
              </a:rPr>
              <a:t>the</a:t>
            </a:r>
            <a:r>
              <a:rPr lang="es-ES" dirty="0" smtClean="0">
                <a:solidFill>
                  <a:srgbClr val="FF0000"/>
                </a:solidFill>
              </a:rPr>
              <a:t>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Infant</a:t>
            </a:r>
            <a:r>
              <a:rPr lang="es-ES" dirty="0" smtClean="0">
                <a:solidFill>
                  <a:srgbClr val="FF0000"/>
                </a:solidFill>
              </a:rPr>
              <a:t> S. </a:t>
            </a:r>
            <a:r>
              <a:rPr lang="es-ES" dirty="0" err="1" smtClean="0">
                <a:solidFill>
                  <a:srgbClr val="FF0000"/>
                </a:solidFill>
              </a:rPr>
              <a:t>Jolin</a:t>
            </a:r>
            <a:r>
              <a:rPr lang="es-ES" dirty="0" smtClean="0">
                <a:solidFill>
                  <a:srgbClr val="FF0000"/>
                </a:solidFill>
              </a:rPr>
              <a:t> and S. Bernard (</a:t>
            </a:r>
            <a:r>
              <a:rPr lang="es-ES" dirty="0" err="1" smtClean="0">
                <a:solidFill>
                  <a:srgbClr val="FF0000"/>
                </a:solidFill>
              </a:rPr>
              <a:t>from</a:t>
            </a:r>
            <a:r>
              <a:rPr lang="es-ES" dirty="0" smtClean="0">
                <a:solidFill>
                  <a:srgbClr val="FF0000"/>
                </a:solidFill>
              </a:rPr>
              <a:t> Florence, Cappella del Palazzo Medici </a:t>
            </a:r>
            <a:r>
              <a:rPr lang="es-ES" dirty="0" err="1" smtClean="0">
                <a:solidFill>
                  <a:srgbClr val="FF0000"/>
                </a:solidFill>
              </a:rPr>
              <a:t>Riccardi</a:t>
            </a:r>
            <a:r>
              <a:rPr lang="es-ES" dirty="0" smtClean="0">
                <a:solidFill>
                  <a:srgbClr val="FF0000"/>
                </a:solidFill>
              </a:rPr>
              <a:t>). </a:t>
            </a:r>
            <a:r>
              <a:rPr lang="es-ES" dirty="0" err="1" smtClean="0">
                <a:solidFill>
                  <a:srgbClr val="FF0000"/>
                </a:solidFill>
              </a:rPr>
              <a:t>Sd.</a:t>
            </a:r>
            <a:r>
              <a:rPr lang="es-ES" dirty="0" smtClean="0">
                <a:solidFill>
                  <a:srgbClr val="FF0000"/>
                </a:solidFill>
              </a:rPr>
              <a:t> 1455-60. 95. </a:t>
            </a:r>
          </a:p>
          <a:p>
            <a:pPr lvl="1"/>
            <a:r>
              <a:rPr lang="es-ES" dirty="0" smtClean="0">
                <a:solidFill>
                  <a:srgbClr val="FF0000"/>
                </a:solidFill>
              </a:rPr>
              <a:t>Altar frontal: Madonna </a:t>
            </a:r>
            <a:r>
              <a:rPr lang="es-ES" dirty="0" err="1" smtClean="0">
                <a:solidFill>
                  <a:srgbClr val="FF0000"/>
                </a:solidFill>
              </a:rPr>
              <a:t>della</a:t>
            </a:r>
            <a:r>
              <a:rPr lang="es-ES" dirty="0" smtClean="0">
                <a:solidFill>
                  <a:srgbClr val="FF0000"/>
                </a:solidFill>
              </a:rPr>
              <a:t> Misericordia (</a:t>
            </a:r>
            <a:r>
              <a:rPr lang="es-ES" dirty="0" err="1" smtClean="0">
                <a:solidFill>
                  <a:srgbClr val="FF0000"/>
                </a:solidFill>
              </a:rPr>
              <a:t>g.p.</a:t>
            </a:r>
            <a:r>
              <a:rPr lang="es-ES" dirty="0" smtClean="0">
                <a:solidFill>
                  <a:srgbClr val="FF0000"/>
                </a:solidFill>
              </a:rPr>
              <a:t>). 1467. (</a:t>
            </a:r>
            <a:r>
              <a:rPr lang="es-ES" dirty="0" err="1" smtClean="0">
                <a:solidFill>
                  <a:srgbClr val="FF0000"/>
                </a:solidFill>
              </a:rPr>
              <a:t>Destroyed</a:t>
            </a:r>
            <a:r>
              <a:rPr lang="es-ES" dirty="0" smtClean="0">
                <a:solidFill>
                  <a:srgbClr val="FF0000"/>
                </a:solidFill>
              </a:rPr>
              <a:t> 1945). 953. </a:t>
            </a:r>
          </a:p>
          <a:p>
            <a:pPr lvl="1"/>
            <a:r>
              <a:rPr lang="es-ES" dirty="0" err="1" smtClean="0">
                <a:solidFill>
                  <a:srgbClr val="FF0000"/>
                </a:solidFill>
              </a:rPr>
              <a:t>Predella</a:t>
            </a:r>
            <a:r>
              <a:rPr lang="es-ES" dirty="0" smtClean="0">
                <a:solidFill>
                  <a:srgbClr val="FF0000"/>
                </a:solidFill>
              </a:rPr>
              <a:t> panel (</a:t>
            </a:r>
            <a:r>
              <a:rPr lang="es-ES" dirty="0" err="1" smtClean="0">
                <a:solidFill>
                  <a:srgbClr val="FF0000"/>
                </a:solidFill>
              </a:rPr>
              <a:t>to</a:t>
            </a:r>
            <a:r>
              <a:rPr lang="es-ES" dirty="0" smtClean="0">
                <a:solidFill>
                  <a:srgbClr val="FF0000"/>
                </a:solidFill>
              </a:rPr>
              <a:t> </a:t>
            </a:r>
            <a:r>
              <a:rPr lang="es-ES" dirty="0" err="1" smtClean="0">
                <a:solidFill>
                  <a:srgbClr val="FF0000"/>
                </a:solidFill>
              </a:rPr>
              <a:t>Uffizi</a:t>
            </a:r>
            <a:r>
              <a:rPr lang="es-ES" dirty="0" smtClean="0">
                <a:solidFill>
                  <a:srgbClr val="FF0000"/>
                </a:solidFill>
              </a:rPr>
              <a:t> 8352): </a:t>
            </a:r>
            <a:r>
              <a:rPr lang="es-ES" dirty="0" err="1" smtClean="0">
                <a:solidFill>
                  <a:srgbClr val="FF0000"/>
                </a:solidFill>
              </a:rPr>
              <a:t>Miraculous</a:t>
            </a:r>
            <a:r>
              <a:rPr lang="es-ES" dirty="0" smtClean="0">
                <a:solidFill>
                  <a:srgbClr val="FF0000"/>
                </a:solidFill>
              </a:rPr>
              <a:t> </a:t>
            </a:r>
            <a:r>
              <a:rPr lang="es-ES" dirty="0" err="1" smtClean="0">
                <a:solidFill>
                  <a:srgbClr val="FF0000"/>
                </a:solidFill>
              </a:rPr>
              <a:t>Infancy</a:t>
            </a:r>
            <a:r>
              <a:rPr lang="es-ES" dirty="0" smtClean="0">
                <a:solidFill>
                  <a:srgbClr val="FF0000"/>
                </a:solidFill>
              </a:rPr>
              <a:t> of S. </a:t>
            </a:r>
            <a:r>
              <a:rPr lang="es-ES" dirty="0" err="1" smtClean="0">
                <a:solidFill>
                  <a:srgbClr val="FF0000"/>
                </a:solidFill>
              </a:rPr>
              <a:t>Ambrose</a:t>
            </a:r>
            <a:r>
              <a:rPr lang="es-ES" dirty="0" smtClean="0">
                <a:solidFill>
                  <a:srgbClr val="FF0000"/>
                </a:solidFill>
              </a:rPr>
              <a:t>. 1441. 1700. </a:t>
            </a:r>
          </a:p>
          <a:p>
            <a:pPr lvl="1"/>
            <a:r>
              <a:rPr lang="es-ES" dirty="0" err="1" smtClean="0">
                <a:solidFill>
                  <a:srgbClr val="FF0000"/>
                </a:solidFill>
              </a:rPr>
              <a:t>Profile</a:t>
            </a:r>
            <a:r>
              <a:rPr lang="es-ES" dirty="0" smtClean="0">
                <a:solidFill>
                  <a:srgbClr val="FF0000"/>
                </a:solidFill>
              </a:rPr>
              <a:t> </a:t>
            </a:r>
            <a:r>
              <a:rPr lang="es-ES" dirty="0" err="1" smtClean="0">
                <a:solidFill>
                  <a:srgbClr val="FF0000"/>
                </a:solidFill>
              </a:rPr>
              <a:t>Portrait</a:t>
            </a:r>
            <a:r>
              <a:rPr lang="es-ES" dirty="0" smtClean="0">
                <a:solidFill>
                  <a:srgbClr val="FF0000"/>
                </a:solidFill>
              </a:rPr>
              <a:t> of a Lady. </a:t>
            </a:r>
            <a:r>
              <a:rPr lang="es-ES" dirty="0" err="1" smtClean="0">
                <a:solidFill>
                  <a:srgbClr val="FF0000"/>
                </a:solidFill>
              </a:rPr>
              <a:t>Plate</a:t>
            </a:r>
            <a:r>
              <a:rPr lang="es-ES" dirty="0" smtClean="0">
                <a:solidFill>
                  <a:srgbClr val="FF0000"/>
                </a:solidFill>
              </a:rPr>
              <a:t> 847.112 FILIPPO LIPPI </a:t>
            </a:r>
          </a:p>
          <a:p>
            <a:r>
              <a:rPr lang="es-ES" dirty="0" smtClean="0">
                <a:solidFill>
                  <a:srgbClr val="FF0000"/>
                </a:solidFill>
              </a:rPr>
              <a:t>Cambridge. 559. Portable </a:t>
            </a:r>
            <a:r>
              <a:rPr lang="es-ES" dirty="0" err="1" smtClean="0">
                <a:solidFill>
                  <a:srgbClr val="FF0000"/>
                </a:solidFill>
              </a:rPr>
              <a:t>triptych</a:t>
            </a:r>
            <a:r>
              <a:rPr lang="es-ES" dirty="0" smtClean="0">
                <a:solidFill>
                  <a:srgbClr val="FF0000"/>
                </a:solidFill>
              </a:rPr>
              <a:t>: Madonna and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four</a:t>
            </a:r>
            <a:r>
              <a:rPr lang="es-ES" dirty="0" smtClean="0">
                <a:solidFill>
                  <a:srgbClr val="FF0000"/>
                </a:solidFill>
              </a:rPr>
              <a:t> </a:t>
            </a:r>
            <a:r>
              <a:rPr lang="es-ES" dirty="0" err="1" smtClean="0">
                <a:solidFill>
                  <a:srgbClr val="FF0000"/>
                </a:solidFill>
              </a:rPr>
              <a:t>Angels</a:t>
            </a:r>
            <a:r>
              <a:rPr lang="es-ES" dirty="0" smtClean="0">
                <a:solidFill>
                  <a:srgbClr val="FF0000"/>
                </a:solidFill>
              </a:rPr>
              <a:t> and a </a:t>
            </a:r>
            <a:r>
              <a:rPr lang="es-ES" dirty="0" err="1" smtClean="0">
                <a:solidFill>
                  <a:srgbClr val="FF0000"/>
                </a:solidFill>
              </a:rPr>
              <a:t>Donor</a:t>
            </a:r>
            <a:r>
              <a:rPr lang="es-ES" dirty="0" smtClean="0">
                <a:solidFill>
                  <a:srgbClr val="FF0000"/>
                </a:solidFill>
              </a:rPr>
              <a:t>. </a:t>
            </a:r>
            <a:r>
              <a:rPr lang="es-ES" dirty="0" err="1" smtClean="0">
                <a:solidFill>
                  <a:srgbClr val="FF0000"/>
                </a:solidFill>
              </a:rPr>
              <a:t>Wings</a:t>
            </a:r>
            <a:r>
              <a:rPr lang="es-ES" dirty="0" smtClean="0">
                <a:solidFill>
                  <a:srgbClr val="FF0000"/>
                </a:solidFill>
              </a:rPr>
              <a:t>: SS. John </a:t>
            </a:r>
            <a:r>
              <a:rPr lang="es-ES" dirty="0" err="1" smtClean="0">
                <a:solidFill>
                  <a:srgbClr val="FF0000"/>
                </a:solidFill>
              </a:rPr>
              <a:t>Baptist</a:t>
            </a:r>
            <a:r>
              <a:rPr lang="es-ES" dirty="0" smtClean="0">
                <a:solidFill>
                  <a:srgbClr val="FF0000"/>
                </a:solidFill>
              </a:rPr>
              <a:t> and George (</a:t>
            </a:r>
            <a:r>
              <a:rPr lang="es-ES" dirty="0" err="1" smtClean="0">
                <a:solidFill>
                  <a:srgbClr val="FF0000"/>
                </a:solidFill>
              </a:rPr>
              <a:t>g.p.</a:t>
            </a:r>
            <a:r>
              <a:rPr lang="es-ES" dirty="0" smtClean="0">
                <a:solidFill>
                  <a:srgbClr val="FF0000"/>
                </a:solidFill>
              </a:rPr>
              <a:t>). E. </a:t>
            </a:r>
          </a:p>
          <a:p>
            <a:r>
              <a:rPr lang="es-ES" dirty="0" smtClean="0">
                <a:solidFill>
                  <a:srgbClr val="FF0000"/>
                </a:solidFill>
              </a:rPr>
              <a:t>Cambridge (</a:t>
            </a:r>
            <a:r>
              <a:rPr lang="es-ES" dirty="0" err="1" smtClean="0">
                <a:solidFill>
                  <a:srgbClr val="FF0000"/>
                </a:solidFill>
              </a:rPr>
              <a:t>Mass</a:t>
            </a:r>
            <a:r>
              <a:rPr lang="es-ES" dirty="0" smtClean="0">
                <a:solidFill>
                  <a:srgbClr val="FF0000"/>
                </a:solidFill>
              </a:rPr>
              <a:t>.). 1902.7. SS. John </a:t>
            </a:r>
            <a:r>
              <a:rPr lang="es-ES" dirty="0" err="1" smtClean="0">
                <a:solidFill>
                  <a:srgbClr val="FF0000"/>
                </a:solidFill>
              </a:rPr>
              <a:t>Baptist</a:t>
            </a:r>
            <a:r>
              <a:rPr lang="es-ES" dirty="0" smtClean="0">
                <a:solidFill>
                  <a:srgbClr val="FF0000"/>
                </a:solidFill>
              </a:rPr>
              <a:t>, </a:t>
            </a:r>
            <a:r>
              <a:rPr lang="es-ES" dirty="0" err="1" smtClean="0">
                <a:solidFill>
                  <a:srgbClr val="FF0000"/>
                </a:solidFill>
              </a:rPr>
              <a:t>Jerome</a:t>
            </a:r>
            <a:r>
              <a:rPr lang="es-ES" dirty="0" smtClean="0">
                <a:solidFill>
                  <a:srgbClr val="FF0000"/>
                </a:solidFill>
              </a:rPr>
              <a:t> and </a:t>
            </a:r>
            <a:r>
              <a:rPr lang="es-ES" dirty="0" err="1" smtClean="0">
                <a:solidFill>
                  <a:srgbClr val="FF0000"/>
                </a:solidFill>
              </a:rPr>
              <a:t>Ansanus</a:t>
            </a:r>
            <a:r>
              <a:rPr lang="es-ES" dirty="0" smtClean="0">
                <a:solidFill>
                  <a:srgbClr val="FF0000"/>
                </a:solidFill>
              </a:rPr>
              <a:t> (p.). </a:t>
            </a:r>
          </a:p>
          <a:p>
            <a:r>
              <a:rPr lang="es-ES" dirty="0" err="1" smtClean="0">
                <a:solidFill>
                  <a:srgbClr val="FF0000"/>
                </a:solidFill>
              </a:rPr>
              <a:t>Corsham</a:t>
            </a:r>
            <a:r>
              <a:rPr lang="es-ES" dirty="0" smtClean="0">
                <a:solidFill>
                  <a:srgbClr val="FF0000"/>
                </a:solidFill>
              </a:rPr>
              <a:t> </a:t>
            </a:r>
            <a:r>
              <a:rPr lang="es-ES" dirty="0" err="1" smtClean="0">
                <a:solidFill>
                  <a:srgbClr val="FF0000"/>
                </a:solidFill>
              </a:rPr>
              <a:t>Court</a:t>
            </a:r>
            <a:r>
              <a:rPr lang="es-ES" dirty="0" smtClean="0">
                <a:solidFill>
                  <a:srgbClr val="FF0000"/>
                </a:solidFill>
              </a:rPr>
              <a:t> (</a:t>
            </a:r>
            <a:r>
              <a:rPr lang="es-ES" dirty="0" err="1" smtClean="0">
                <a:solidFill>
                  <a:srgbClr val="FF0000"/>
                </a:solidFill>
              </a:rPr>
              <a:t>Wilts</a:t>
            </a:r>
            <a:r>
              <a:rPr lang="es-ES" dirty="0" smtClean="0">
                <a:solidFill>
                  <a:srgbClr val="FF0000"/>
                </a:solidFill>
              </a:rPr>
              <a:t>.), lord </a:t>
            </a:r>
            <a:r>
              <a:rPr lang="es-ES" dirty="0" err="1" smtClean="0">
                <a:solidFill>
                  <a:srgbClr val="FF0000"/>
                </a:solidFill>
              </a:rPr>
              <a:t>methuen</a:t>
            </a:r>
            <a:r>
              <a:rPr lang="es-ES" dirty="0" smtClean="0">
                <a:solidFill>
                  <a:srgbClr val="FF0000"/>
                </a:solidFill>
              </a:rPr>
              <a:t>. </a:t>
            </a:r>
            <a:r>
              <a:rPr lang="es-ES" dirty="0" err="1" smtClean="0">
                <a:solidFill>
                  <a:srgbClr val="FF0000"/>
                </a:solidFill>
              </a:rPr>
              <a:t>Annunciation</a:t>
            </a:r>
            <a:r>
              <a:rPr lang="es-ES" dirty="0" smtClean="0">
                <a:solidFill>
                  <a:srgbClr val="FF0000"/>
                </a:solidFill>
              </a:rPr>
              <a:t> (</a:t>
            </a:r>
            <a:r>
              <a:rPr lang="es-ES" dirty="0" err="1" smtClean="0">
                <a:solidFill>
                  <a:srgbClr val="FF0000"/>
                </a:solidFill>
              </a:rPr>
              <a:t>st.</a:t>
            </a:r>
            <a:r>
              <a:rPr lang="es-ES" dirty="0" smtClean="0">
                <a:solidFill>
                  <a:srgbClr val="FF0000"/>
                </a:solidFill>
              </a:rPr>
              <a:t>). </a:t>
            </a:r>
          </a:p>
          <a:p>
            <a:r>
              <a:rPr lang="es-ES" dirty="0" err="1" smtClean="0">
                <a:solidFill>
                  <a:srgbClr val="FF0000"/>
                </a:solidFill>
              </a:rPr>
              <a:t>Empoli</a:t>
            </a:r>
            <a:r>
              <a:rPr lang="es-ES" dirty="0" smtClean="0">
                <a:solidFill>
                  <a:srgbClr val="FF0000"/>
                </a:solidFill>
              </a:rPr>
              <a:t>. 24. Madonna and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seven</a:t>
            </a:r>
            <a:r>
              <a:rPr lang="es-ES" dirty="0" smtClean="0">
                <a:solidFill>
                  <a:srgbClr val="FF0000"/>
                </a:solidFill>
              </a:rPr>
              <a:t> </a:t>
            </a:r>
            <a:r>
              <a:rPr lang="es-ES" dirty="0" err="1" smtClean="0">
                <a:solidFill>
                  <a:srgbClr val="FF0000"/>
                </a:solidFill>
              </a:rPr>
              <a:t>Angels</a:t>
            </a:r>
            <a:r>
              <a:rPr lang="es-ES" dirty="0" smtClean="0">
                <a:solidFill>
                  <a:srgbClr val="FF0000"/>
                </a:solidFill>
              </a:rPr>
              <a:t> and SS. Bernard, Michael and </a:t>
            </a:r>
            <a:r>
              <a:rPr lang="es-ES" dirty="0" err="1" smtClean="0">
                <a:solidFill>
                  <a:srgbClr val="FF0000"/>
                </a:solidFill>
              </a:rPr>
              <a:t>Bartholomew</a:t>
            </a:r>
            <a:r>
              <a:rPr lang="es-ES" dirty="0" smtClean="0">
                <a:solidFill>
                  <a:srgbClr val="FF0000"/>
                </a:solidFill>
              </a:rPr>
              <a:t>. </a:t>
            </a:r>
            <a:r>
              <a:rPr lang="es-ES" dirty="0" err="1" smtClean="0">
                <a:solidFill>
                  <a:srgbClr val="FF0000"/>
                </a:solidFill>
              </a:rPr>
              <a:t>Plate</a:t>
            </a:r>
            <a:r>
              <a:rPr lang="es-ES" dirty="0" smtClean="0">
                <a:solidFill>
                  <a:srgbClr val="FF0000"/>
                </a:solidFill>
              </a:rPr>
              <a:t> 844.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9456" y="220132"/>
            <a:ext cx="11591544" cy="6434667"/>
          </a:xfrm>
        </p:spPr>
        <p:txBody>
          <a:bodyPr>
            <a:normAutofit fontScale="70000" lnSpcReduction="20000"/>
          </a:bodyPr>
          <a:lstStyle/>
          <a:p>
            <a:r>
              <a:rPr lang="es-ES" dirty="0" smtClean="0">
                <a:solidFill>
                  <a:srgbClr val="FF0000"/>
                </a:solidFill>
              </a:rPr>
              <a:t>Florence</a:t>
            </a:r>
          </a:p>
          <a:p>
            <a:pPr lvl="1"/>
            <a:r>
              <a:rPr lang="es-ES" dirty="0" err="1" smtClean="0">
                <a:solidFill>
                  <a:srgbClr val="FF0000"/>
                </a:solidFill>
              </a:rPr>
              <a:t>Pitti</a:t>
            </a:r>
            <a:r>
              <a:rPr lang="es-ES" dirty="0" smtClean="0">
                <a:solidFill>
                  <a:srgbClr val="FF0000"/>
                </a:solidFill>
              </a:rPr>
              <a:t>. 343. Tondo: Madonna and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the</a:t>
            </a:r>
            <a:r>
              <a:rPr lang="es-ES" dirty="0" smtClean="0">
                <a:solidFill>
                  <a:srgbClr val="FF0000"/>
                </a:solidFill>
              </a:rPr>
              <a:t> </a:t>
            </a:r>
            <a:r>
              <a:rPr lang="es-ES" dirty="0" err="1" smtClean="0">
                <a:solidFill>
                  <a:srgbClr val="FF0000"/>
                </a:solidFill>
              </a:rPr>
              <a:t>Birth</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Virgin</a:t>
            </a:r>
            <a:r>
              <a:rPr lang="es-ES" dirty="0" smtClean="0">
                <a:solidFill>
                  <a:srgbClr val="FF0000"/>
                </a:solidFill>
              </a:rPr>
              <a:t> in </a:t>
            </a:r>
            <a:r>
              <a:rPr lang="es-ES" dirty="0" err="1" smtClean="0">
                <a:solidFill>
                  <a:srgbClr val="FF0000"/>
                </a:solidFill>
              </a:rPr>
              <a:t>the</a:t>
            </a:r>
            <a:r>
              <a:rPr lang="es-ES" dirty="0" smtClean="0">
                <a:solidFill>
                  <a:srgbClr val="FF0000"/>
                </a:solidFill>
              </a:rPr>
              <a:t> </a:t>
            </a:r>
            <a:r>
              <a:rPr lang="es-ES" dirty="0" err="1" smtClean="0">
                <a:solidFill>
                  <a:srgbClr val="FF0000"/>
                </a:solidFill>
              </a:rPr>
              <a:t>background</a:t>
            </a:r>
            <a:r>
              <a:rPr lang="es-ES" dirty="0" smtClean="0">
                <a:solidFill>
                  <a:srgbClr val="FF0000"/>
                </a:solidFill>
              </a:rPr>
              <a:t>. 1452. </a:t>
            </a:r>
            <a:r>
              <a:rPr lang="es-ES" dirty="0" err="1" smtClean="0">
                <a:solidFill>
                  <a:srgbClr val="FF0000"/>
                </a:solidFill>
              </a:rPr>
              <a:t>Plate</a:t>
            </a:r>
            <a:r>
              <a:rPr lang="es-ES" dirty="0" smtClean="0">
                <a:solidFill>
                  <a:srgbClr val="FF0000"/>
                </a:solidFill>
              </a:rPr>
              <a:t> 856. </a:t>
            </a:r>
          </a:p>
          <a:p>
            <a:pPr lvl="1"/>
            <a:r>
              <a:rPr lang="es-ES" dirty="0" smtClean="0">
                <a:solidFill>
                  <a:srgbClr val="FF0000"/>
                </a:solidFill>
              </a:rPr>
              <a:t>UFFIZI. </a:t>
            </a:r>
          </a:p>
          <a:p>
            <a:pPr lvl="2"/>
            <a:r>
              <a:rPr lang="es-ES" dirty="0" smtClean="0">
                <a:solidFill>
                  <a:srgbClr val="FF0000"/>
                </a:solidFill>
              </a:rPr>
              <a:t>1598. Madonna </a:t>
            </a:r>
            <a:r>
              <a:rPr lang="es-ES" dirty="0" err="1" smtClean="0">
                <a:solidFill>
                  <a:srgbClr val="FF0000"/>
                </a:solidFill>
              </a:rPr>
              <a:t>adoring</a:t>
            </a:r>
            <a:r>
              <a:rPr lang="es-ES" dirty="0" smtClean="0">
                <a:solidFill>
                  <a:srgbClr val="FF0000"/>
                </a:solidFill>
              </a:rPr>
              <a:t> </a:t>
            </a:r>
            <a:r>
              <a:rPr lang="es-ES" dirty="0" err="1" smtClean="0">
                <a:solidFill>
                  <a:srgbClr val="FF0000"/>
                </a:solidFill>
              </a:rPr>
              <a:t>the</a:t>
            </a:r>
            <a:r>
              <a:rPr lang="es-ES" dirty="0" smtClean="0">
                <a:solidFill>
                  <a:srgbClr val="FF0000"/>
                </a:solidFill>
              </a:rPr>
              <a:t>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two</a:t>
            </a:r>
            <a:r>
              <a:rPr lang="es-ES" dirty="0" smtClean="0">
                <a:solidFill>
                  <a:srgbClr val="FF0000"/>
                </a:solidFill>
              </a:rPr>
              <a:t> </a:t>
            </a:r>
            <a:r>
              <a:rPr lang="es-ES" dirty="0" err="1" smtClean="0">
                <a:solidFill>
                  <a:srgbClr val="FF0000"/>
                </a:solidFill>
              </a:rPr>
              <a:t>Angels</a:t>
            </a:r>
            <a:r>
              <a:rPr lang="es-ES" dirty="0" smtClean="0">
                <a:solidFill>
                  <a:srgbClr val="FF0000"/>
                </a:solidFill>
              </a:rPr>
              <a:t>. L. [</a:t>
            </a:r>
            <a:r>
              <a:rPr lang="es-ES" dirty="0" err="1" smtClean="0">
                <a:solidFill>
                  <a:srgbClr val="FF0000"/>
                </a:solidFill>
              </a:rPr>
              <a:t>Plate</a:t>
            </a:r>
            <a:r>
              <a:rPr lang="es-ES" dirty="0" smtClean="0">
                <a:solidFill>
                  <a:srgbClr val="FF0000"/>
                </a:solidFill>
              </a:rPr>
              <a:t> 159.] </a:t>
            </a:r>
          </a:p>
          <a:p>
            <a:pPr lvl="2"/>
            <a:r>
              <a:rPr lang="es-ES" dirty="0" smtClean="0">
                <a:solidFill>
                  <a:srgbClr val="FF0000"/>
                </a:solidFill>
              </a:rPr>
              <a:t>8350. </a:t>
            </a:r>
            <a:r>
              <a:rPr lang="es-ES" dirty="0" err="1" smtClean="0">
                <a:solidFill>
                  <a:srgbClr val="FF0000"/>
                </a:solidFill>
              </a:rPr>
              <a:t>Nativity</a:t>
            </a:r>
            <a:r>
              <a:rPr lang="es-ES" dirty="0" smtClean="0">
                <a:solidFill>
                  <a:srgbClr val="FF0000"/>
                </a:solidFill>
              </a:rPr>
              <a:t> </a:t>
            </a:r>
            <a:r>
              <a:rPr lang="es-ES" dirty="0" err="1" smtClean="0">
                <a:solidFill>
                  <a:srgbClr val="FF0000"/>
                </a:solidFill>
              </a:rPr>
              <a:t>with</a:t>
            </a:r>
            <a:r>
              <a:rPr lang="es-ES" dirty="0" smtClean="0">
                <a:solidFill>
                  <a:srgbClr val="FF0000"/>
                </a:solidFill>
              </a:rPr>
              <a:t> SS. </a:t>
            </a:r>
            <a:r>
              <a:rPr lang="es-ES" dirty="0" err="1" smtClean="0">
                <a:solidFill>
                  <a:srgbClr val="FF0000"/>
                </a:solidFill>
              </a:rPr>
              <a:t>Hilarion</a:t>
            </a:r>
            <a:r>
              <a:rPr lang="es-ES" dirty="0" smtClean="0">
                <a:solidFill>
                  <a:srgbClr val="FF0000"/>
                </a:solidFill>
              </a:rPr>
              <a:t>, </a:t>
            </a:r>
            <a:r>
              <a:rPr lang="es-ES" dirty="0" err="1" smtClean="0">
                <a:solidFill>
                  <a:srgbClr val="FF0000"/>
                </a:solidFill>
              </a:rPr>
              <a:t>Jerome</a:t>
            </a:r>
            <a:r>
              <a:rPr lang="es-ES" dirty="0" smtClean="0">
                <a:solidFill>
                  <a:srgbClr val="FF0000"/>
                </a:solidFill>
              </a:rPr>
              <a:t> and Mary </a:t>
            </a:r>
            <a:r>
              <a:rPr lang="es-ES" dirty="0" err="1" smtClean="0">
                <a:solidFill>
                  <a:srgbClr val="FF0000"/>
                </a:solidFill>
              </a:rPr>
              <a:t>Magdalen</a:t>
            </a:r>
            <a:r>
              <a:rPr lang="es-ES" dirty="0" smtClean="0">
                <a:solidFill>
                  <a:srgbClr val="FF0000"/>
                </a:solidFill>
              </a:rPr>
              <a:t>. </a:t>
            </a:r>
          </a:p>
          <a:p>
            <a:pPr lvl="2"/>
            <a:r>
              <a:rPr lang="es-ES" dirty="0" smtClean="0">
                <a:solidFill>
                  <a:srgbClr val="FF0000"/>
                </a:solidFill>
              </a:rPr>
              <a:t>8351. </a:t>
            </a:r>
            <a:r>
              <a:rPr lang="es-ES" dirty="0" err="1" smtClean="0">
                <a:solidFill>
                  <a:srgbClr val="FF0000"/>
                </a:solidFill>
              </a:rPr>
              <a:t>Predella</a:t>
            </a:r>
            <a:r>
              <a:rPr lang="es-ES" dirty="0" smtClean="0">
                <a:solidFill>
                  <a:srgbClr val="FF0000"/>
                </a:solidFill>
              </a:rPr>
              <a:t> (</a:t>
            </a:r>
            <a:r>
              <a:rPr lang="es-ES" dirty="0" err="1" smtClean="0">
                <a:solidFill>
                  <a:srgbClr val="FF0000"/>
                </a:solidFill>
              </a:rPr>
              <a:t>to</a:t>
            </a:r>
            <a:r>
              <a:rPr lang="es-ES" dirty="0" smtClean="0">
                <a:solidFill>
                  <a:srgbClr val="FF0000"/>
                </a:solidFill>
              </a:rPr>
              <a:t> Paris 1344): S. </a:t>
            </a:r>
            <a:r>
              <a:rPr lang="es-ES" dirty="0" err="1" smtClean="0">
                <a:solidFill>
                  <a:srgbClr val="FF0000"/>
                </a:solidFill>
              </a:rPr>
              <a:t>Frediano</a:t>
            </a:r>
            <a:r>
              <a:rPr lang="es-ES" dirty="0" smtClean="0">
                <a:solidFill>
                  <a:srgbClr val="FF0000"/>
                </a:solidFill>
              </a:rPr>
              <a:t> </a:t>
            </a:r>
            <a:r>
              <a:rPr lang="es-ES" dirty="0" err="1" smtClean="0">
                <a:solidFill>
                  <a:srgbClr val="FF0000"/>
                </a:solidFill>
              </a:rPr>
              <a:t>changing</a:t>
            </a:r>
            <a:r>
              <a:rPr lang="es-ES" dirty="0" smtClean="0">
                <a:solidFill>
                  <a:srgbClr val="FF0000"/>
                </a:solidFill>
              </a:rPr>
              <a:t> </a:t>
            </a:r>
            <a:r>
              <a:rPr lang="es-ES" dirty="0" err="1" smtClean="0">
                <a:solidFill>
                  <a:srgbClr val="FF0000"/>
                </a:solidFill>
              </a:rPr>
              <a:t>the</a:t>
            </a:r>
            <a:r>
              <a:rPr lang="es-ES" dirty="0" smtClean="0">
                <a:solidFill>
                  <a:srgbClr val="FF0000"/>
                </a:solidFill>
              </a:rPr>
              <a:t> </a:t>
            </a:r>
            <a:r>
              <a:rPr lang="es-ES" dirty="0" err="1" smtClean="0">
                <a:solidFill>
                  <a:srgbClr val="FF0000"/>
                </a:solidFill>
              </a:rPr>
              <a:t>course</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Raver</a:t>
            </a:r>
            <a:r>
              <a:rPr lang="es-ES" dirty="0" smtClean="0">
                <a:solidFill>
                  <a:srgbClr val="FF0000"/>
                </a:solidFill>
              </a:rPr>
              <a:t> </a:t>
            </a:r>
            <a:r>
              <a:rPr lang="es-ES" dirty="0" err="1" smtClean="0">
                <a:solidFill>
                  <a:srgbClr val="FF0000"/>
                </a:solidFill>
              </a:rPr>
              <a:t>Serchio</a:t>
            </a:r>
            <a:r>
              <a:rPr lang="es-ES" dirty="0" smtClean="0">
                <a:solidFill>
                  <a:srgbClr val="FF0000"/>
                </a:solidFill>
              </a:rPr>
              <a:t>, </a:t>
            </a:r>
            <a:r>
              <a:rPr lang="es-ES" dirty="0" err="1" smtClean="0">
                <a:solidFill>
                  <a:srgbClr val="FF0000"/>
                </a:solidFill>
              </a:rPr>
              <a:t>Annunciation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Death</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Virgin</a:t>
            </a:r>
            <a:r>
              <a:rPr lang="es-ES" dirty="0" smtClean="0">
                <a:solidFill>
                  <a:srgbClr val="FF0000"/>
                </a:solidFill>
              </a:rPr>
              <a:t>, S. Augustine in </a:t>
            </a:r>
            <a:r>
              <a:rPr lang="es-ES" dirty="0" err="1" smtClean="0">
                <a:solidFill>
                  <a:srgbClr val="FF0000"/>
                </a:solidFill>
              </a:rPr>
              <a:t>his</a:t>
            </a:r>
            <a:r>
              <a:rPr lang="es-ES" dirty="0" smtClean="0">
                <a:solidFill>
                  <a:srgbClr val="FF0000"/>
                </a:solidFill>
              </a:rPr>
              <a:t> </a:t>
            </a:r>
            <a:r>
              <a:rPr lang="es-ES" dirty="0" err="1" smtClean="0">
                <a:solidFill>
                  <a:srgbClr val="FF0000"/>
                </a:solidFill>
              </a:rPr>
              <a:t>Study</a:t>
            </a:r>
            <a:r>
              <a:rPr lang="es-ES" dirty="0" smtClean="0">
                <a:solidFill>
                  <a:srgbClr val="FF0000"/>
                </a:solidFill>
              </a:rPr>
              <a:t>. 1437. </a:t>
            </a:r>
            <a:r>
              <a:rPr lang="es-ES" dirty="0" err="1" smtClean="0">
                <a:solidFill>
                  <a:srgbClr val="FF0000"/>
                </a:solidFill>
              </a:rPr>
              <a:t>Plates</a:t>
            </a:r>
            <a:r>
              <a:rPr lang="es-ES" dirty="0" smtClean="0">
                <a:solidFill>
                  <a:srgbClr val="FF0000"/>
                </a:solidFill>
              </a:rPr>
              <a:t> 848, 850. </a:t>
            </a:r>
          </a:p>
          <a:p>
            <a:pPr lvl="2"/>
            <a:r>
              <a:rPr lang="es-ES" dirty="0" smtClean="0">
                <a:solidFill>
                  <a:srgbClr val="FF0000"/>
                </a:solidFill>
              </a:rPr>
              <a:t>8352. </a:t>
            </a:r>
            <a:r>
              <a:rPr lang="es-ES" dirty="0" err="1" smtClean="0">
                <a:solidFill>
                  <a:srgbClr val="FF0000"/>
                </a:solidFill>
              </a:rPr>
              <a:t>Coronation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Virgin</a:t>
            </a:r>
            <a:r>
              <a:rPr lang="es-ES" dirty="0" smtClean="0">
                <a:solidFill>
                  <a:srgbClr val="FF0000"/>
                </a:solidFill>
              </a:rPr>
              <a:t> (</a:t>
            </a:r>
            <a:r>
              <a:rPr lang="es-ES" dirty="0" err="1" smtClean="0">
                <a:solidFill>
                  <a:srgbClr val="FF0000"/>
                </a:solidFill>
              </a:rPr>
              <a:t>see</a:t>
            </a:r>
            <a:r>
              <a:rPr lang="es-ES" dirty="0" smtClean="0">
                <a:solidFill>
                  <a:srgbClr val="FF0000"/>
                </a:solidFill>
              </a:rPr>
              <a:t> </a:t>
            </a:r>
            <a:r>
              <a:rPr lang="es-ES" dirty="0" err="1" smtClean="0">
                <a:solidFill>
                  <a:srgbClr val="FF0000"/>
                </a:solidFill>
              </a:rPr>
              <a:t>Berlin</a:t>
            </a:r>
            <a:r>
              <a:rPr lang="es-ES" dirty="0" smtClean="0">
                <a:solidFill>
                  <a:srgbClr val="FF0000"/>
                </a:solidFill>
              </a:rPr>
              <a:t> 95 B). 1441. </a:t>
            </a:r>
            <a:r>
              <a:rPr lang="es-ES" dirty="0" err="1" smtClean="0">
                <a:solidFill>
                  <a:srgbClr val="FF0000"/>
                </a:solidFill>
              </a:rPr>
              <a:t>Plates</a:t>
            </a:r>
            <a:r>
              <a:rPr lang="es-ES" dirty="0" smtClean="0">
                <a:solidFill>
                  <a:srgbClr val="FF0000"/>
                </a:solidFill>
              </a:rPr>
              <a:t> 851-2. </a:t>
            </a:r>
          </a:p>
          <a:p>
            <a:pPr lvl="2"/>
            <a:r>
              <a:rPr lang="es-ES" dirty="0" smtClean="0">
                <a:solidFill>
                  <a:srgbClr val="FF0000"/>
                </a:solidFill>
              </a:rPr>
              <a:t>8353. '</a:t>
            </a:r>
            <a:r>
              <a:rPr lang="es-ES" dirty="0" err="1" smtClean="0">
                <a:solidFill>
                  <a:srgbClr val="FF0000"/>
                </a:solidFill>
              </a:rPr>
              <a:t>Tomabuoni</a:t>
            </a:r>
            <a:r>
              <a:rPr lang="es-ES" dirty="0" smtClean="0">
                <a:solidFill>
                  <a:srgbClr val="FF0000"/>
                </a:solidFill>
              </a:rPr>
              <a:t>' </a:t>
            </a:r>
            <a:r>
              <a:rPr lang="es-ES" dirty="0" err="1" smtClean="0">
                <a:solidFill>
                  <a:srgbClr val="FF0000"/>
                </a:solidFill>
              </a:rPr>
              <a:t>Adoration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Infant</a:t>
            </a:r>
            <a:r>
              <a:rPr lang="es-ES" dirty="0" smtClean="0">
                <a:solidFill>
                  <a:srgbClr val="FF0000"/>
                </a:solidFill>
              </a:rPr>
              <a:t> </a:t>
            </a:r>
            <a:r>
              <a:rPr lang="es-ES" dirty="0" err="1" smtClean="0">
                <a:solidFill>
                  <a:srgbClr val="FF0000"/>
                </a:solidFill>
              </a:rPr>
              <a:t>S.John</a:t>
            </a:r>
            <a:r>
              <a:rPr lang="es-ES" dirty="0" smtClean="0">
                <a:solidFill>
                  <a:srgbClr val="FF0000"/>
                </a:solidFill>
              </a:rPr>
              <a:t> and S. Bernard, </a:t>
            </a:r>
            <a:r>
              <a:rPr lang="es-ES" dirty="0" err="1" smtClean="0">
                <a:solidFill>
                  <a:srgbClr val="FF0000"/>
                </a:solidFill>
              </a:rPr>
              <a:t>ca</a:t>
            </a:r>
            <a:r>
              <a:rPr lang="es-ES" dirty="0" smtClean="0">
                <a:solidFill>
                  <a:srgbClr val="FF0000"/>
                </a:solidFill>
              </a:rPr>
              <a:t> 1463. </a:t>
            </a:r>
            <a:r>
              <a:rPr lang="es-ES" dirty="0" err="1" smtClean="0">
                <a:solidFill>
                  <a:srgbClr val="FF0000"/>
                </a:solidFill>
              </a:rPr>
              <a:t>Plate</a:t>
            </a:r>
            <a:r>
              <a:rPr lang="es-ES" dirty="0" smtClean="0">
                <a:solidFill>
                  <a:srgbClr val="FF0000"/>
                </a:solidFill>
              </a:rPr>
              <a:t> 861. </a:t>
            </a:r>
          </a:p>
          <a:p>
            <a:pPr lvl="2"/>
            <a:r>
              <a:rPr lang="es-ES" dirty="0" smtClean="0">
                <a:solidFill>
                  <a:srgbClr val="FF0000"/>
                </a:solidFill>
              </a:rPr>
              <a:t>8354. 'Medici' </a:t>
            </a:r>
            <a:r>
              <a:rPr lang="es-ES" dirty="0" err="1" smtClean="0">
                <a:solidFill>
                  <a:srgbClr val="FF0000"/>
                </a:solidFill>
              </a:rPr>
              <a:t>altarpiece</a:t>
            </a:r>
            <a:r>
              <a:rPr lang="es-ES" dirty="0" smtClean="0">
                <a:solidFill>
                  <a:srgbClr val="FF0000"/>
                </a:solidFill>
              </a:rPr>
              <a:t>: Madonna and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SS. Francis, </a:t>
            </a:r>
            <a:r>
              <a:rPr lang="es-ES" dirty="0" err="1" smtClean="0">
                <a:solidFill>
                  <a:srgbClr val="FF0000"/>
                </a:solidFill>
              </a:rPr>
              <a:t>Damian</a:t>
            </a:r>
            <a:r>
              <a:rPr lang="es-ES" dirty="0" smtClean="0">
                <a:solidFill>
                  <a:srgbClr val="FF0000"/>
                </a:solidFill>
              </a:rPr>
              <a:t>, </a:t>
            </a:r>
            <a:r>
              <a:rPr lang="es-ES" dirty="0" err="1" smtClean="0">
                <a:solidFill>
                  <a:srgbClr val="FF0000"/>
                </a:solidFill>
              </a:rPr>
              <a:t>Cosmas</a:t>
            </a:r>
            <a:r>
              <a:rPr lang="es-ES" dirty="0" smtClean="0">
                <a:solidFill>
                  <a:srgbClr val="FF0000"/>
                </a:solidFill>
              </a:rPr>
              <a:t> and Anthony of Padua. (</a:t>
            </a:r>
            <a:r>
              <a:rPr lang="es-ES" dirty="0" err="1" smtClean="0">
                <a:solidFill>
                  <a:srgbClr val="FF0000"/>
                </a:solidFill>
              </a:rPr>
              <a:t>Predella</a:t>
            </a:r>
            <a:r>
              <a:rPr lang="es-ES" dirty="0" smtClean="0">
                <a:solidFill>
                  <a:srgbClr val="FF0000"/>
                </a:solidFill>
              </a:rPr>
              <a:t> </a:t>
            </a:r>
            <a:r>
              <a:rPr lang="es-ES" dirty="0" err="1" smtClean="0">
                <a:solidFill>
                  <a:srgbClr val="FF0000"/>
                </a:solidFill>
              </a:rPr>
              <a:t>by</a:t>
            </a:r>
            <a:r>
              <a:rPr lang="es-ES" dirty="0" smtClean="0">
                <a:solidFill>
                  <a:srgbClr val="FF0000"/>
                </a:solidFill>
              </a:rPr>
              <a:t> </a:t>
            </a:r>
            <a:r>
              <a:rPr lang="es-ES" dirty="0" err="1" smtClean="0">
                <a:solidFill>
                  <a:srgbClr val="FF0000"/>
                </a:solidFill>
              </a:rPr>
              <a:t>Peselhno</a:t>
            </a:r>
            <a:r>
              <a:rPr lang="es-ES" dirty="0" smtClean="0">
                <a:solidFill>
                  <a:srgbClr val="FF0000"/>
                </a:solidFill>
              </a:rPr>
              <a:t> at Florence, </a:t>
            </a:r>
            <a:r>
              <a:rPr lang="es-ES" dirty="0" err="1" smtClean="0">
                <a:solidFill>
                  <a:srgbClr val="FF0000"/>
                </a:solidFill>
              </a:rPr>
              <a:t>Uffizi</a:t>
            </a:r>
            <a:r>
              <a:rPr lang="es-ES" dirty="0" smtClean="0">
                <a:solidFill>
                  <a:srgbClr val="FF0000"/>
                </a:solidFill>
              </a:rPr>
              <a:t> 8355 and Paris 1414). </a:t>
            </a:r>
            <a:r>
              <a:rPr lang="es-ES" dirty="0" err="1" smtClean="0">
                <a:solidFill>
                  <a:srgbClr val="FF0000"/>
                </a:solidFill>
              </a:rPr>
              <a:t>ca</a:t>
            </a:r>
            <a:r>
              <a:rPr lang="es-ES" dirty="0" smtClean="0">
                <a:solidFill>
                  <a:srgbClr val="FF0000"/>
                </a:solidFill>
              </a:rPr>
              <a:t> 1450. </a:t>
            </a:r>
            <a:r>
              <a:rPr lang="es-ES" dirty="0" err="1" smtClean="0">
                <a:solidFill>
                  <a:srgbClr val="FF0000"/>
                </a:solidFill>
              </a:rPr>
              <a:t>Plate</a:t>
            </a:r>
            <a:r>
              <a:rPr lang="es-ES" dirty="0" smtClean="0">
                <a:solidFill>
                  <a:srgbClr val="FF0000"/>
                </a:solidFill>
              </a:rPr>
              <a:t> 831. </a:t>
            </a:r>
          </a:p>
          <a:p>
            <a:pPr lvl="2"/>
            <a:r>
              <a:rPr lang="es-ES" dirty="0" smtClean="0">
                <a:solidFill>
                  <a:srgbClr val="FF0000"/>
                </a:solidFill>
              </a:rPr>
              <a:t>8356, 8357. </a:t>
            </a:r>
            <a:r>
              <a:rPr lang="es-ES" dirty="0" err="1" smtClean="0">
                <a:solidFill>
                  <a:srgbClr val="FF0000"/>
                </a:solidFill>
              </a:rPr>
              <a:t>Four</a:t>
            </a:r>
            <a:r>
              <a:rPr lang="es-ES" dirty="0" smtClean="0">
                <a:solidFill>
                  <a:srgbClr val="FF0000"/>
                </a:solidFill>
              </a:rPr>
              <a:t> </a:t>
            </a:r>
            <a:r>
              <a:rPr lang="es-ES" dirty="0" err="1" smtClean="0">
                <a:solidFill>
                  <a:srgbClr val="FF0000"/>
                </a:solidFill>
              </a:rPr>
              <a:t>panels</a:t>
            </a:r>
            <a:r>
              <a:rPr lang="es-ES" dirty="0" smtClean="0">
                <a:solidFill>
                  <a:srgbClr val="FF0000"/>
                </a:solidFill>
              </a:rPr>
              <a:t>: </a:t>
            </a:r>
            <a:r>
              <a:rPr lang="es-ES" dirty="0" err="1" smtClean="0">
                <a:solidFill>
                  <a:srgbClr val="FF0000"/>
                </a:solidFill>
              </a:rPr>
              <a:t>Annunciation</a:t>
            </a:r>
            <a:r>
              <a:rPr lang="es-ES" dirty="0" smtClean="0">
                <a:solidFill>
                  <a:srgbClr val="FF0000"/>
                </a:solidFill>
              </a:rPr>
              <a:t>, SS. Anthony </a:t>
            </a:r>
            <a:r>
              <a:rPr lang="es-ES" dirty="0" err="1" smtClean="0">
                <a:solidFill>
                  <a:srgbClr val="FF0000"/>
                </a:solidFill>
              </a:rPr>
              <a:t>Abbot</a:t>
            </a:r>
            <a:r>
              <a:rPr lang="es-ES" dirty="0" smtClean="0">
                <a:solidFill>
                  <a:srgbClr val="FF0000"/>
                </a:solidFill>
              </a:rPr>
              <a:t> and John </a:t>
            </a:r>
            <a:r>
              <a:rPr lang="es-ES" dirty="0" err="1" smtClean="0">
                <a:solidFill>
                  <a:srgbClr val="FF0000"/>
                </a:solidFill>
              </a:rPr>
              <a:t>Baptist</a:t>
            </a:r>
            <a:r>
              <a:rPr lang="es-ES" dirty="0" smtClean="0">
                <a:solidFill>
                  <a:srgbClr val="FF0000"/>
                </a:solidFill>
              </a:rPr>
              <a:t>. </a:t>
            </a:r>
          </a:p>
          <a:p>
            <a:pPr lvl="1"/>
            <a:r>
              <a:rPr lang="es-ES" dirty="0" smtClean="0">
                <a:solidFill>
                  <a:srgbClr val="FF0000"/>
                </a:solidFill>
              </a:rPr>
              <a:t>PALAZZO </a:t>
            </a:r>
            <a:r>
              <a:rPr lang="es-ES" dirty="0" err="1" smtClean="0">
                <a:solidFill>
                  <a:srgbClr val="FF0000"/>
                </a:solidFill>
              </a:rPr>
              <a:t>dell'arcivescovado</a:t>
            </a:r>
            <a:r>
              <a:rPr lang="es-ES" dirty="0" smtClean="0">
                <a:solidFill>
                  <a:srgbClr val="FF0000"/>
                </a:solidFill>
              </a:rPr>
              <a:t>. </a:t>
            </a:r>
            <a:r>
              <a:rPr lang="es-ES" dirty="0" err="1" smtClean="0">
                <a:solidFill>
                  <a:srgbClr val="FF0000"/>
                </a:solidFill>
              </a:rPr>
              <a:t>Man</a:t>
            </a:r>
            <a:r>
              <a:rPr lang="es-ES" dirty="0" smtClean="0">
                <a:solidFill>
                  <a:srgbClr val="FF0000"/>
                </a:solidFill>
              </a:rPr>
              <a:t> of </a:t>
            </a:r>
            <a:r>
              <a:rPr lang="es-ES" dirty="0" err="1" smtClean="0">
                <a:solidFill>
                  <a:srgbClr val="FF0000"/>
                </a:solidFill>
              </a:rPr>
              <a:t>Sorrows</a:t>
            </a:r>
            <a:r>
              <a:rPr lang="es-ES" dirty="0" smtClean="0">
                <a:solidFill>
                  <a:srgbClr val="FF0000"/>
                </a:solidFill>
              </a:rPr>
              <a:t> </a:t>
            </a:r>
            <a:r>
              <a:rPr lang="es-ES" dirty="0" err="1" smtClean="0">
                <a:solidFill>
                  <a:srgbClr val="FF0000"/>
                </a:solidFill>
              </a:rPr>
              <a:t>with</a:t>
            </a:r>
            <a:r>
              <a:rPr lang="es-ES" dirty="0" smtClean="0">
                <a:solidFill>
                  <a:srgbClr val="FF0000"/>
                </a:solidFill>
              </a:rPr>
              <a:t> SS. Francis and </a:t>
            </a:r>
            <a:r>
              <a:rPr lang="es-ES" dirty="0" err="1" smtClean="0">
                <a:solidFill>
                  <a:srgbClr val="FF0000"/>
                </a:solidFill>
              </a:rPr>
              <a:t>Jerome</a:t>
            </a:r>
            <a:r>
              <a:rPr lang="es-ES" dirty="0" smtClean="0">
                <a:solidFill>
                  <a:srgbClr val="FF0000"/>
                </a:solidFill>
              </a:rPr>
              <a:t> (r.). E.(0 </a:t>
            </a:r>
          </a:p>
          <a:p>
            <a:pPr lvl="1"/>
            <a:r>
              <a:rPr lang="es-ES" dirty="0" smtClean="0">
                <a:solidFill>
                  <a:srgbClr val="FF0000"/>
                </a:solidFill>
              </a:rPr>
              <a:t>PALAZZO </a:t>
            </a:r>
            <a:r>
              <a:rPr lang="es-ES" dirty="0" err="1" smtClean="0">
                <a:solidFill>
                  <a:srgbClr val="FF0000"/>
                </a:solidFill>
              </a:rPr>
              <a:t>RiccARDi</a:t>
            </a:r>
            <a:r>
              <a:rPr lang="es-ES" dirty="0" smtClean="0">
                <a:solidFill>
                  <a:srgbClr val="FF0000"/>
                </a:solidFill>
              </a:rPr>
              <a:t>, MUSEO </a:t>
            </a:r>
            <a:r>
              <a:rPr lang="es-ES" dirty="0" err="1" smtClean="0">
                <a:solidFill>
                  <a:srgbClr val="FF0000"/>
                </a:solidFill>
              </a:rPr>
              <a:t>MEDiCEO</a:t>
            </a:r>
            <a:r>
              <a:rPr lang="es-ES" dirty="0" smtClean="0">
                <a:solidFill>
                  <a:srgbClr val="FF0000"/>
                </a:solidFill>
              </a:rPr>
              <a:t>. Madonna and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Plate</a:t>
            </a:r>
            <a:r>
              <a:rPr lang="es-ES" dirty="0" smtClean="0">
                <a:solidFill>
                  <a:srgbClr val="FF0000"/>
                </a:solidFill>
              </a:rPr>
              <a:t> 160.] </a:t>
            </a:r>
          </a:p>
          <a:p>
            <a:pPr lvl="1"/>
            <a:r>
              <a:rPr lang="es-ES" dirty="0" smtClean="0">
                <a:solidFill>
                  <a:srgbClr val="FF0000"/>
                </a:solidFill>
              </a:rPr>
              <a:t>s. LORENZO, CAPPELLA </a:t>
            </a:r>
            <a:r>
              <a:rPr lang="es-ES" dirty="0" err="1" smtClean="0">
                <a:solidFill>
                  <a:srgbClr val="FF0000"/>
                </a:solidFill>
              </a:rPr>
              <a:t>MARTELLi</a:t>
            </a:r>
            <a:r>
              <a:rPr lang="es-ES" dirty="0" smtClean="0">
                <a:solidFill>
                  <a:srgbClr val="FF0000"/>
                </a:solidFill>
              </a:rPr>
              <a:t>. </a:t>
            </a:r>
            <a:r>
              <a:rPr lang="es-ES" dirty="0" err="1" smtClean="0">
                <a:solidFill>
                  <a:srgbClr val="FF0000"/>
                </a:solidFill>
              </a:rPr>
              <a:t>Annunciation</a:t>
            </a:r>
            <a:r>
              <a:rPr lang="es-ES" dirty="0" smtClean="0">
                <a:solidFill>
                  <a:srgbClr val="FF0000"/>
                </a:solidFill>
              </a:rPr>
              <a:t>. </a:t>
            </a:r>
            <a:r>
              <a:rPr lang="es-ES" dirty="0" err="1" smtClean="0">
                <a:solidFill>
                  <a:srgbClr val="FF0000"/>
                </a:solidFill>
              </a:rPr>
              <a:t>Predella</a:t>
            </a:r>
            <a:r>
              <a:rPr lang="es-ES" dirty="0" smtClean="0">
                <a:solidFill>
                  <a:srgbClr val="FF0000"/>
                </a:solidFill>
              </a:rPr>
              <a:t>: S. Nicholas </a:t>
            </a:r>
            <a:r>
              <a:rPr lang="es-ES" dirty="0" err="1" smtClean="0">
                <a:solidFill>
                  <a:srgbClr val="FF0000"/>
                </a:solidFill>
              </a:rPr>
              <a:t>preventing</a:t>
            </a:r>
            <a:r>
              <a:rPr lang="es-ES" dirty="0" smtClean="0">
                <a:solidFill>
                  <a:srgbClr val="FF0000"/>
                </a:solidFill>
              </a:rPr>
              <a:t> </a:t>
            </a:r>
            <a:r>
              <a:rPr lang="es-ES" dirty="0" err="1" smtClean="0">
                <a:solidFill>
                  <a:srgbClr val="FF0000"/>
                </a:solidFill>
              </a:rPr>
              <a:t>an</a:t>
            </a:r>
            <a:r>
              <a:rPr lang="es-ES" dirty="0" smtClean="0">
                <a:solidFill>
                  <a:srgbClr val="FF0000"/>
                </a:solidFill>
              </a:rPr>
              <a:t> </a:t>
            </a:r>
            <a:r>
              <a:rPr lang="es-ES" dirty="0" err="1" smtClean="0">
                <a:solidFill>
                  <a:srgbClr val="FF0000"/>
                </a:solidFill>
              </a:rPr>
              <a:t>Execution</a:t>
            </a:r>
            <a:r>
              <a:rPr lang="es-ES" dirty="0" smtClean="0">
                <a:solidFill>
                  <a:srgbClr val="FF0000"/>
                </a:solidFill>
              </a:rPr>
              <a:t>, S. Nicholas and </a:t>
            </a:r>
            <a:r>
              <a:rPr lang="es-ES" dirty="0" err="1" smtClean="0">
                <a:solidFill>
                  <a:srgbClr val="FF0000"/>
                </a:solidFill>
              </a:rPr>
              <a:t>the</a:t>
            </a:r>
            <a:r>
              <a:rPr lang="es-ES" dirty="0" smtClean="0">
                <a:solidFill>
                  <a:srgbClr val="FF0000"/>
                </a:solidFill>
              </a:rPr>
              <a:t> </a:t>
            </a:r>
            <a:r>
              <a:rPr lang="es-ES" dirty="0" err="1" smtClean="0">
                <a:solidFill>
                  <a:srgbClr val="FF0000"/>
                </a:solidFill>
              </a:rPr>
              <a:t>three</a:t>
            </a:r>
            <a:r>
              <a:rPr lang="es-ES" dirty="0" smtClean="0">
                <a:solidFill>
                  <a:srgbClr val="FF0000"/>
                </a:solidFill>
              </a:rPr>
              <a:t> </a:t>
            </a:r>
            <a:r>
              <a:rPr lang="es-ES" dirty="0" err="1" smtClean="0">
                <a:solidFill>
                  <a:srgbClr val="FF0000"/>
                </a:solidFill>
              </a:rPr>
              <a:t>Maidens</a:t>
            </a:r>
            <a:r>
              <a:rPr lang="es-ES" dirty="0" smtClean="0">
                <a:solidFill>
                  <a:srgbClr val="FF0000"/>
                </a:solidFill>
              </a:rPr>
              <a:t>, S. Nicholas </a:t>
            </a:r>
            <a:r>
              <a:rPr lang="es-ES" dirty="0" err="1" smtClean="0">
                <a:solidFill>
                  <a:srgbClr val="FF0000"/>
                </a:solidFill>
              </a:rPr>
              <a:t>raising</a:t>
            </a:r>
            <a:r>
              <a:rPr lang="es-ES" dirty="0" smtClean="0">
                <a:solidFill>
                  <a:srgbClr val="FF0000"/>
                </a:solidFill>
              </a:rPr>
              <a:t> </a:t>
            </a:r>
            <a:r>
              <a:rPr lang="es-ES" dirty="0" err="1" smtClean="0">
                <a:solidFill>
                  <a:srgbClr val="FF0000"/>
                </a:solidFill>
              </a:rPr>
              <a:t>three</a:t>
            </a:r>
            <a:r>
              <a:rPr lang="es-ES" dirty="0" smtClean="0">
                <a:solidFill>
                  <a:srgbClr val="FF0000"/>
                </a:solidFill>
              </a:rPr>
              <a:t> </a:t>
            </a:r>
            <a:r>
              <a:rPr lang="es-ES" dirty="0" err="1" smtClean="0">
                <a:solidFill>
                  <a:srgbClr val="FF0000"/>
                </a:solidFill>
              </a:rPr>
              <a:t>Boys</a:t>
            </a:r>
            <a:r>
              <a:rPr lang="es-ES" dirty="0" smtClean="0">
                <a:solidFill>
                  <a:srgbClr val="FF0000"/>
                </a:solidFill>
              </a:rPr>
              <a:t> </a:t>
            </a:r>
            <a:r>
              <a:rPr lang="es-ES" dirty="0" err="1" smtClean="0">
                <a:solidFill>
                  <a:srgbClr val="FF0000"/>
                </a:solidFill>
              </a:rPr>
              <a:t>from</a:t>
            </a:r>
            <a:r>
              <a:rPr lang="es-ES" dirty="0" smtClean="0">
                <a:solidFill>
                  <a:srgbClr val="FF0000"/>
                </a:solidFill>
              </a:rPr>
              <a:t> </a:t>
            </a:r>
            <a:r>
              <a:rPr lang="es-ES" dirty="0" err="1" smtClean="0">
                <a:solidFill>
                  <a:srgbClr val="FF0000"/>
                </a:solidFill>
              </a:rPr>
              <a:t>Barrels</a:t>
            </a:r>
            <a:r>
              <a:rPr lang="es-ES" dirty="0" smtClean="0">
                <a:solidFill>
                  <a:srgbClr val="FF0000"/>
                </a:solidFill>
              </a:rPr>
              <a:t>, </a:t>
            </a:r>
          </a:p>
          <a:p>
            <a:pPr lvl="1"/>
            <a:r>
              <a:rPr lang="es-ES" dirty="0" smtClean="0">
                <a:solidFill>
                  <a:srgbClr val="FF0000"/>
                </a:solidFill>
              </a:rPr>
              <a:t>s. MARIA DEL CARMINE, CLOISTER.* Fresco: </a:t>
            </a:r>
            <a:r>
              <a:rPr lang="es-ES" dirty="0" err="1" smtClean="0">
                <a:solidFill>
                  <a:srgbClr val="FF0000"/>
                </a:solidFill>
              </a:rPr>
              <a:t>Confirmation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Carmlite</a:t>
            </a:r>
            <a:r>
              <a:rPr lang="es-ES" dirty="0" smtClean="0">
                <a:solidFill>
                  <a:srgbClr val="FF0000"/>
                </a:solidFill>
              </a:rPr>
              <a:t> </a:t>
            </a:r>
            <a:r>
              <a:rPr lang="es-ES" dirty="0" err="1" smtClean="0">
                <a:solidFill>
                  <a:srgbClr val="FF0000"/>
                </a:solidFill>
              </a:rPr>
              <a:t>Order</a:t>
            </a:r>
            <a:r>
              <a:rPr lang="es-ES" dirty="0" smtClean="0">
                <a:solidFill>
                  <a:srgbClr val="FF0000"/>
                </a:solidFill>
              </a:rPr>
              <a:t> (</a:t>
            </a:r>
            <a:r>
              <a:rPr lang="es-ES" dirty="0" err="1" smtClean="0">
                <a:solidFill>
                  <a:srgbClr val="FF0000"/>
                </a:solidFill>
              </a:rPr>
              <a:t>fr.</a:t>
            </a:r>
            <a:r>
              <a:rPr lang="es-ES" dirty="0" smtClean="0">
                <a:solidFill>
                  <a:srgbClr val="FF0000"/>
                </a:solidFill>
              </a:rPr>
              <a:t>). 1432. </a:t>
            </a:r>
            <a:r>
              <a:rPr lang="es-ES" dirty="0" err="1" smtClean="0">
                <a:solidFill>
                  <a:srgbClr val="FF0000"/>
                </a:solidFill>
              </a:rPr>
              <a:t>Plate</a:t>
            </a:r>
            <a:r>
              <a:rPr lang="es-ES" dirty="0" smtClean="0">
                <a:solidFill>
                  <a:srgbClr val="FF0000"/>
                </a:solidFill>
              </a:rPr>
              <a:t> 842. </a:t>
            </a:r>
          </a:p>
          <a:p>
            <a:r>
              <a:rPr lang="es-ES" dirty="0" err="1" smtClean="0">
                <a:solidFill>
                  <a:srgbClr val="FF0000"/>
                </a:solidFill>
              </a:rPr>
              <a:t>Leningrad</a:t>
            </a:r>
            <a:r>
              <a:rPr lang="es-ES" dirty="0" smtClean="0">
                <a:solidFill>
                  <a:srgbClr val="FF0000"/>
                </a:solidFill>
              </a:rPr>
              <a:t>. 55 11. </a:t>
            </a:r>
            <a:r>
              <a:rPr lang="es-ES" dirty="0" err="1" smtClean="0">
                <a:solidFill>
                  <a:srgbClr val="FF0000"/>
                </a:solidFill>
              </a:rPr>
              <a:t>Predella</a:t>
            </a:r>
            <a:r>
              <a:rPr lang="es-ES" dirty="0" smtClean="0">
                <a:solidFill>
                  <a:srgbClr val="FF0000"/>
                </a:solidFill>
              </a:rPr>
              <a:t> panel: S. </a:t>
            </a:r>
            <a:r>
              <a:rPr lang="es-ES" dirty="0" err="1" smtClean="0">
                <a:solidFill>
                  <a:srgbClr val="FF0000"/>
                </a:solidFill>
              </a:rPr>
              <a:t>Augustine's</a:t>
            </a:r>
            <a:r>
              <a:rPr lang="es-ES" dirty="0" smtClean="0">
                <a:solidFill>
                  <a:srgbClr val="FF0000"/>
                </a:solidFill>
              </a:rPr>
              <a:t> </a:t>
            </a:r>
            <a:r>
              <a:rPr lang="es-ES" dirty="0" err="1" smtClean="0">
                <a:solidFill>
                  <a:srgbClr val="FF0000"/>
                </a:solidFill>
              </a:rPr>
              <a:t>Vision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Christ</a:t>
            </a:r>
            <a:r>
              <a:rPr lang="es-ES" dirty="0" smtClean="0">
                <a:solidFill>
                  <a:srgbClr val="FF0000"/>
                </a:solidFill>
              </a:rPr>
              <a:t> </a:t>
            </a:r>
            <a:r>
              <a:rPr lang="es-ES" dirty="0" err="1" smtClean="0">
                <a:solidFill>
                  <a:srgbClr val="FF0000"/>
                </a:solidFill>
              </a:rPr>
              <a:t>Child</a:t>
            </a:r>
            <a:r>
              <a:rPr lang="es-ES" dirty="0" smtClean="0">
                <a:solidFill>
                  <a:srgbClr val="FF0000"/>
                </a:solidFill>
              </a:rPr>
              <a:t>. L. </a:t>
            </a:r>
          </a:p>
          <a:p>
            <a:r>
              <a:rPr lang="es-ES" dirty="0" smtClean="0">
                <a:solidFill>
                  <a:srgbClr val="FF0000"/>
                </a:solidFill>
              </a:rPr>
              <a:t>London. </a:t>
            </a:r>
            <a:endParaRPr lang="es-ES" dirty="0" smtClean="0">
              <a:solidFill>
                <a:srgbClr val="FF0000"/>
              </a:solidFill>
            </a:endParaRPr>
          </a:p>
          <a:p>
            <a:pPr lvl="1"/>
            <a:r>
              <a:rPr lang="es-ES" dirty="0" smtClean="0">
                <a:solidFill>
                  <a:srgbClr val="FF0000"/>
                </a:solidFill>
              </a:rPr>
              <a:t>248</a:t>
            </a:r>
            <a:r>
              <a:rPr lang="es-ES" dirty="0" smtClean="0">
                <a:solidFill>
                  <a:srgbClr val="FF0000"/>
                </a:solidFill>
              </a:rPr>
              <a:t>. </a:t>
            </a:r>
            <a:r>
              <a:rPr lang="es-ES" dirty="0" err="1" smtClean="0">
                <a:solidFill>
                  <a:srgbClr val="FF0000"/>
                </a:solidFill>
              </a:rPr>
              <a:t>Vision</a:t>
            </a:r>
            <a:r>
              <a:rPr lang="es-ES" dirty="0" smtClean="0">
                <a:solidFill>
                  <a:srgbClr val="FF0000"/>
                </a:solidFill>
              </a:rPr>
              <a:t> of S. Bernard (</a:t>
            </a:r>
            <a:r>
              <a:rPr lang="es-ES" dirty="0" err="1" smtClean="0">
                <a:solidFill>
                  <a:srgbClr val="FF0000"/>
                </a:solidFill>
              </a:rPr>
              <a:t>probably</a:t>
            </a:r>
            <a:r>
              <a:rPr lang="es-ES" dirty="0" smtClean="0">
                <a:solidFill>
                  <a:srgbClr val="FF0000"/>
                </a:solidFill>
              </a:rPr>
              <a:t> </a:t>
            </a:r>
            <a:r>
              <a:rPr lang="es-ES" dirty="0" err="1" smtClean="0">
                <a:solidFill>
                  <a:srgbClr val="FF0000"/>
                </a:solidFill>
              </a:rPr>
              <a:t>with</a:t>
            </a:r>
            <a:r>
              <a:rPr lang="es-ES" dirty="0" smtClean="0">
                <a:solidFill>
                  <a:srgbClr val="FF0000"/>
                </a:solidFill>
              </a:rPr>
              <a:t> Fra Diamante; r.). 1447. </a:t>
            </a:r>
            <a:endParaRPr lang="es-ES" dirty="0" smtClean="0">
              <a:solidFill>
                <a:srgbClr val="FF0000"/>
              </a:solidFill>
            </a:endParaRPr>
          </a:p>
          <a:p>
            <a:pPr lvl="1"/>
            <a:r>
              <a:rPr lang="es-ES" dirty="0" smtClean="0">
                <a:solidFill>
                  <a:srgbClr val="FF0000"/>
                </a:solidFill>
              </a:rPr>
              <a:t>666</a:t>
            </a:r>
            <a:r>
              <a:rPr lang="es-ES" dirty="0" smtClean="0">
                <a:solidFill>
                  <a:srgbClr val="FF0000"/>
                </a:solidFill>
              </a:rPr>
              <a:t>. </a:t>
            </a:r>
            <a:r>
              <a:rPr lang="es-ES" dirty="0" err="1" smtClean="0">
                <a:solidFill>
                  <a:srgbClr val="FF0000"/>
                </a:solidFill>
              </a:rPr>
              <a:t>Lunette</a:t>
            </a:r>
            <a:r>
              <a:rPr lang="es-ES" dirty="0" smtClean="0">
                <a:solidFill>
                  <a:srgbClr val="FF0000"/>
                </a:solidFill>
              </a:rPr>
              <a:t>: </a:t>
            </a:r>
            <a:r>
              <a:rPr lang="es-ES" dirty="0" err="1" smtClean="0">
                <a:solidFill>
                  <a:srgbClr val="FF0000"/>
                </a:solidFill>
              </a:rPr>
              <a:t>Annunciation</a:t>
            </a:r>
            <a:r>
              <a:rPr lang="es-ES" dirty="0" smtClean="0">
                <a:solidFill>
                  <a:srgbClr val="FF0000"/>
                </a:solidFill>
              </a:rPr>
              <a:t>. </a:t>
            </a:r>
            <a:endParaRPr lang="es-ES" dirty="0" smtClean="0">
              <a:solidFill>
                <a:srgbClr val="FF0000"/>
              </a:solidFill>
            </a:endParaRPr>
          </a:p>
          <a:p>
            <a:pPr lvl="1"/>
            <a:r>
              <a:rPr lang="es-ES" dirty="0" smtClean="0">
                <a:solidFill>
                  <a:srgbClr val="FF0000"/>
                </a:solidFill>
              </a:rPr>
              <a:t>667</a:t>
            </a:r>
            <a:r>
              <a:rPr lang="es-ES" dirty="0" smtClean="0">
                <a:solidFill>
                  <a:srgbClr val="FF0000"/>
                </a:solidFill>
              </a:rPr>
              <a:t>. </a:t>
            </a:r>
            <a:r>
              <a:rPr lang="es-ES" dirty="0" err="1" smtClean="0">
                <a:solidFill>
                  <a:srgbClr val="FF0000"/>
                </a:solidFill>
              </a:rPr>
              <a:t>Lunette</a:t>
            </a:r>
            <a:r>
              <a:rPr lang="es-ES" dirty="0" smtClean="0">
                <a:solidFill>
                  <a:srgbClr val="FF0000"/>
                </a:solidFill>
              </a:rPr>
              <a:t>: SS. Francis, Lawrence, </a:t>
            </a:r>
            <a:r>
              <a:rPr lang="es-ES" dirty="0" err="1" smtClean="0">
                <a:solidFill>
                  <a:srgbClr val="FF0000"/>
                </a:solidFill>
              </a:rPr>
              <a:t>Cosmas</a:t>
            </a:r>
            <a:r>
              <a:rPr lang="es-ES" dirty="0" smtClean="0">
                <a:solidFill>
                  <a:srgbClr val="FF0000"/>
                </a:solidFill>
              </a:rPr>
              <a:t>, John </a:t>
            </a:r>
            <a:r>
              <a:rPr lang="es-ES" dirty="0" err="1" smtClean="0">
                <a:solidFill>
                  <a:srgbClr val="FF0000"/>
                </a:solidFill>
              </a:rPr>
              <a:t>Baptist</a:t>
            </a:r>
            <a:r>
              <a:rPr lang="es-ES" dirty="0" smtClean="0">
                <a:solidFill>
                  <a:srgbClr val="FF0000"/>
                </a:solidFill>
              </a:rPr>
              <a:t>, </a:t>
            </a:r>
            <a:r>
              <a:rPr lang="es-ES" dirty="0" err="1" smtClean="0">
                <a:solidFill>
                  <a:srgbClr val="FF0000"/>
                </a:solidFill>
              </a:rPr>
              <a:t>Damian</a:t>
            </a:r>
            <a:r>
              <a:rPr lang="es-ES" dirty="0" smtClean="0">
                <a:solidFill>
                  <a:srgbClr val="FF0000"/>
                </a:solidFill>
              </a:rPr>
              <a:t>, Anthony </a:t>
            </a:r>
            <a:r>
              <a:rPr lang="es-ES" dirty="0" err="1" smtClean="0">
                <a:solidFill>
                  <a:srgbClr val="FF0000"/>
                </a:solidFill>
              </a:rPr>
              <a:t>Abbot</a:t>
            </a:r>
            <a:r>
              <a:rPr lang="es-ES" dirty="0" smtClean="0">
                <a:solidFill>
                  <a:srgbClr val="FF0000"/>
                </a:solidFill>
              </a:rPr>
              <a:t> and Peter </a:t>
            </a:r>
            <a:r>
              <a:rPr lang="es-ES" dirty="0" err="1" smtClean="0">
                <a:solidFill>
                  <a:srgbClr val="FF0000"/>
                </a:solidFill>
              </a:rPr>
              <a:t>Martyr</a:t>
            </a:r>
            <a:r>
              <a:rPr lang="es-ES" dirty="0" smtClean="0">
                <a:solidFill>
                  <a:srgbClr val="FF0000"/>
                </a:solidFill>
              </a:rPr>
              <a:t>. (</a:t>
            </a:r>
            <a:r>
              <a:rPr lang="es-ES" dirty="0" err="1" smtClean="0">
                <a:solidFill>
                  <a:srgbClr val="FF0000"/>
                </a:solidFill>
              </a:rPr>
              <a:t>Companion</a:t>
            </a:r>
            <a:r>
              <a:rPr lang="es-ES" dirty="0" smtClean="0">
                <a:solidFill>
                  <a:srgbClr val="FF0000"/>
                </a:solidFill>
              </a:rPr>
              <a:t> </a:t>
            </a:r>
            <a:r>
              <a:rPr lang="es-ES" dirty="0" err="1" smtClean="0">
                <a:solidFill>
                  <a:srgbClr val="FF0000"/>
                </a:solidFill>
              </a:rPr>
              <a:t>to</a:t>
            </a:r>
            <a:r>
              <a:rPr lang="es-ES" dirty="0" smtClean="0">
                <a:solidFill>
                  <a:srgbClr val="FF0000"/>
                </a:solidFill>
              </a:rPr>
              <a:t> 666</a:t>
            </a:r>
            <a:r>
              <a:rPr lang="es-ES" dirty="0" smtClean="0">
                <a:solidFill>
                  <a:srgbClr val="FF0000"/>
                </a:solidFill>
              </a:rPr>
              <a:t>).</a:t>
            </a:r>
          </a:p>
          <a:p>
            <a:pPr lvl="1"/>
            <a:r>
              <a:rPr lang="es-ES" dirty="0" smtClean="0">
                <a:solidFill>
                  <a:srgbClr val="FF0000"/>
                </a:solidFill>
              </a:rPr>
              <a:t>3424</a:t>
            </a:r>
            <a:r>
              <a:rPr lang="es-ES" dirty="0" smtClean="0">
                <a:solidFill>
                  <a:srgbClr val="FF0000"/>
                </a:solidFill>
              </a:rPr>
              <a:t>. Madonna and </a:t>
            </a:r>
            <a:r>
              <a:rPr lang="es-ES" dirty="0" err="1" smtClean="0">
                <a:solidFill>
                  <a:srgbClr val="FF0000"/>
                </a:solidFill>
              </a:rPr>
              <a:t>Child</a:t>
            </a:r>
            <a:r>
              <a:rPr lang="es-ES" dirty="0" smtClean="0">
                <a:solidFill>
                  <a:srgbClr val="FF0000"/>
                </a:solidFill>
              </a:rPr>
              <a:t> (g.p.). </a:t>
            </a:r>
            <a:endParaRPr lang="es-ES" dirty="0" smtClean="0">
              <a:solidFill>
                <a:srgbClr val="FF0000"/>
              </a:solidFill>
            </a:endParaRPr>
          </a:p>
          <a:p>
            <a:pPr lvl="1"/>
            <a:r>
              <a:rPr lang="es-ES" dirty="0" smtClean="0">
                <a:solidFill>
                  <a:srgbClr val="FF0000"/>
                </a:solidFill>
              </a:rPr>
              <a:t>4868A-D</a:t>
            </a:r>
            <a:r>
              <a:rPr lang="es-ES" dirty="0" smtClean="0">
                <a:solidFill>
                  <a:srgbClr val="FF0000"/>
                </a:solidFill>
              </a:rPr>
              <a:t>. </a:t>
            </a:r>
            <a:r>
              <a:rPr lang="es-ES" dirty="0" err="1" smtClean="0">
                <a:solidFill>
                  <a:srgbClr val="FF0000"/>
                </a:solidFill>
              </a:rPr>
              <a:t>Predella</a:t>
            </a:r>
            <a:r>
              <a:rPr lang="es-ES" dirty="0" smtClean="0">
                <a:solidFill>
                  <a:srgbClr val="FF0000"/>
                </a:solidFill>
              </a:rPr>
              <a:t> (</a:t>
            </a:r>
            <a:r>
              <a:rPr lang="es-ES" dirty="0" err="1" smtClean="0">
                <a:solidFill>
                  <a:srgbClr val="FF0000"/>
                </a:solidFill>
              </a:rPr>
              <a:t>to</a:t>
            </a:r>
            <a:r>
              <a:rPr lang="es-ES" dirty="0" smtClean="0">
                <a:solidFill>
                  <a:srgbClr val="FF0000"/>
                </a:solidFill>
              </a:rPr>
              <a:t> </a:t>
            </a:r>
            <a:r>
              <a:rPr lang="es-ES" dirty="0" err="1" smtClean="0">
                <a:solidFill>
                  <a:srgbClr val="FF0000"/>
                </a:solidFill>
              </a:rPr>
              <a:t>Pesellino</a:t>
            </a:r>
            <a:r>
              <a:rPr lang="es-ES" dirty="0" smtClean="0">
                <a:solidFill>
                  <a:srgbClr val="FF0000"/>
                </a:solidFill>
              </a:rPr>
              <a:t>, London 727) : S. Mamas in </a:t>
            </a:r>
            <a:r>
              <a:rPr lang="es-ES" dirty="0" err="1" smtClean="0">
                <a:solidFill>
                  <a:srgbClr val="FF0000"/>
                </a:solidFill>
              </a:rPr>
              <a:t>Prison</a:t>
            </a:r>
            <a:r>
              <a:rPr lang="es-ES" dirty="0" smtClean="0">
                <a:solidFill>
                  <a:srgbClr val="FF0000"/>
                </a:solidFill>
              </a:rPr>
              <a:t>, </a:t>
            </a:r>
            <a:r>
              <a:rPr lang="es-ES" dirty="0" err="1" smtClean="0">
                <a:solidFill>
                  <a:srgbClr val="FF0000"/>
                </a:solidFill>
              </a:rPr>
              <a:t>Beheading</a:t>
            </a:r>
            <a:r>
              <a:rPr lang="es-ES" dirty="0" smtClean="0">
                <a:solidFill>
                  <a:srgbClr val="FF0000"/>
                </a:solidFill>
              </a:rPr>
              <a:t> of </a:t>
            </a:r>
            <a:r>
              <a:rPr lang="es-ES" dirty="0" err="1" smtClean="0">
                <a:solidFill>
                  <a:srgbClr val="FF0000"/>
                </a:solidFill>
              </a:rPr>
              <a:t>S.James</a:t>
            </a:r>
            <a:r>
              <a:rPr lang="es-ES" dirty="0" smtClean="0">
                <a:solidFill>
                  <a:srgbClr val="FF0000"/>
                </a:solidFill>
              </a:rPr>
              <a:t>, S. </a:t>
            </a:r>
            <a:r>
              <a:rPr lang="es-ES" dirty="0" err="1" smtClean="0">
                <a:solidFill>
                  <a:srgbClr val="FF0000"/>
                </a:solidFill>
              </a:rPr>
              <a:t>Zeno</a:t>
            </a:r>
            <a:r>
              <a:rPr lang="es-ES" dirty="0" smtClean="0">
                <a:solidFill>
                  <a:srgbClr val="FF0000"/>
                </a:solidFill>
              </a:rPr>
              <a:t> </a:t>
            </a:r>
            <a:r>
              <a:rPr lang="es-ES" dirty="0" err="1" smtClean="0">
                <a:solidFill>
                  <a:srgbClr val="FF0000"/>
                </a:solidFill>
              </a:rPr>
              <a:t>exorcizing</a:t>
            </a:r>
            <a:r>
              <a:rPr lang="es-ES" dirty="0" smtClean="0">
                <a:solidFill>
                  <a:srgbClr val="FF0000"/>
                </a:solidFill>
              </a:rPr>
              <a:t> </a:t>
            </a:r>
            <a:r>
              <a:rPr lang="es-ES" dirty="0" err="1" smtClean="0">
                <a:solidFill>
                  <a:srgbClr val="FF0000"/>
                </a:solidFill>
              </a:rPr>
              <a:t>the</a:t>
            </a:r>
            <a:r>
              <a:rPr lang="es-ES" dirty="0" smtClean="0">
                <a:solidFill>
                  <a:srgbClr val="FF0000"/>
                </a:solidFill>
              </a:rPr>
              <a:t> </a:t>
            </a:r>
            <a:r>
              <a:rPr lang="es-ES" dirty="0" err="1" smtClean="0">
                <a:solidFill>
                  <a:srgbClr val="FF0000"/>
                </a:solidFill>
              </a:rPr>
              <a:t>Daughter</a:t>
            </a:r>
            <a:r>
              <a:rPr lang="es-ES" dirty="0" smtClean="0">
                <a:solidFill>
                  <a:srgbClr val="FF0000"/>
                </a:solidFill>
              </a:rPr>
              <a:t> of </a:t>
            </a:r>
            <a:r>
              <a:rPr lang="es-ES" dirty="0" err="1" smtClean="0">
                <a:solidFill>
                  <a:srgbClr val="FF0000"/>
                </a:solidFill>
              </a:rPr>
              <a:t>Emperor</a:t>
            </a:r>
            <a:r>
              <a:rPr lang="es-ES" dirty="0" smtClean="0">
                <a:solidFill>
                  <a:srgbClr val="FF0000"/>
                </a:solidFill>
              </a:rPr>
              <a:t> </a:t>
            </a:r>
            <a:r>
              <a:rPr lang="es-ES" dirty="0" err="1" smtClean="0">
                <a:solidFill>
                  <a:srgbClr val="FF0000"/>
                </a:solidFill>
              </a:rPr>
              <a:t>Galhenus</a:t>
            </a:r>
            <a:r>
              <a:rPr lang="es-ES" dirty="0" smtClean="0">
                <a:solidFill>
                  <a:srgbClr val="FF0000"/>
                </a:solidFill>
              </a:rPr>
              <a:t>, </a:t>
            </a:r>
            <a:r>
              <a:rPr lang="es-ES" dirty="0" err="1" smtClean="0">
                <a:solidFill>
                  <a:srgbClr val="FF0000"/>
                </a:solidFill>
              </a:rPr>
              <a:t>S.Jerome</a:t>
            </a:r>
            <a:r>
              <a:rPr lang="es-ES" dirty="0" smtClean="0">
                <a:solidFill>
                  <a:srgbClr val="FF0000"/>
                </a:solidFill>
              </a:rPr>
              <a:t> and </a:t>
            </a:r>
            <a:r>
              <a:rPr lang="es-ES" dirty="0" err="1" smtClean="0">
                <a:solidFill>
                  <a:srgbClr val="FF0000"/>
                </a:solidFill>
              </a:rPr>
              <a:t>the</a:t>
            </a:r>
            <a:r>
              <a:rPr lang="es-ES" dirty="0" smtClean="0">
                <a:solidFill>
                  <a:srgbClr val="FF0000"/>
                </a:solidFill>
              </a:rPr>
              <a:t> Lion (p., </a:t>
            </a:r>
            <a:r>
              <a:rPr lang="es-ES" dirty="0" err="1" smtClean="0">
                <a:solidFill>
                  <a:srgbClr val="FF0000"/>
                </a:solidFill>
              </a:rPr>
              <a:t>see</a:t>
            </a:r>
            <a:r>
              <a:rPr lang="es-ES" dirty="0" smtClean="0">
                <a:solidFill>
                  <a:srgbClr val="FF0000"/>
                </a:solidFill>
              </a:rPr>
              <a:t> </a:t>
            </a:r>
            <a:r>
              <a:rPr lang="es-ES" dirty="0" err="1" smtClean="0">
                <a:solidFill>
                  <a:srgbClr val="FF0000"/>
                </a:solidFill>
              </a:rPr>
              <a:t>also</a:t>
            </a:r>
            <a:r>
              <a:rPr lang="es-ES" dirty="0" smtClean="0">
                <a:solidFill>
                  <a:srgbClr val="FF0000"/>
                </a:solidFill>
              </a:rPr>
              <a:t> Fra Diamante and </a:t>
            </a:r>
            <a:r>
              <a:rPr lang="es-ES" dirty="0" err="1" smtClean="0">
                <a:solidFill>
                  <a:srgbClr val="FF0000"/>
                </a:solidFill>
              </a:rPr>
              <a:t>Master</a:t>
            </a:r>
            <a:r>
              <a:rPr lang="es-ES" dirty="0" smtClean="0">
                <a:solidFill>
                  <a:srgbClr val="FF0000"/>
                </a:solidFill>
              </a:rPr>
              <a:t> of San </a:t>
            </a:r>
            <a:r>
              <a:rPr lang="es-ES" dirty="0" err="1" smtClean="0">
                <a:solidFill>
                  <a:srgbClr val="FF0000"/>
                </a:solidFill>
              </a:rPr>
              <a:t>Miniato</a:t>
            </a:r>
            <a:r>
              <a:rPr lang="es-ES" dirty="0" smtClean="0">
                <a:solidFill>
                  <a:srgbClr val="FF0000"/>
                </a:solidFill>
              </a:rPr>
              <a:t>). 1458-60. </a:t>
            </a:r>
            <a:r>
              <a:rPr lang="es-ES" dirty="0" err="1" smtClean="0">
                <a:solidFill>
                  <a:srgbClr val="FF0000"/>
                </a:solidFill>
              </a:rPr>
              <a:t>Plate</a:t>
            </a:r>
            <a:r>
              <a:rPr lang="es-ES" dirty="0" smtClean="0">
                <a:solidFill>
                  <a:srgbClr val="FF0000"/>
                </a:solidFill>
              </a:rPr>
              <a:t> 833, 838. </a:t>
            </a:r>
            <a:endParaRPr lang="es-ES" dirty="0">
              <a:solidFill>
                <a:srgbClr val="FF0000"/>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9456" y="220132"/>
            <a:ext cx="11591544" cy="6434667"/>
          </a:xfrm>
        </p:spPr>
        <p:txBody>
          <a:bodyPr>
            <a:normAutofit fontScale="92500" lnSpcReduction="20000"/>
          </a:bodyPr>
          <a:lstStyle/>
          <a:p>
            <a:pPr marL="228600" lvl="1">
              <a:spcBef>
                <a:spcPts val="1000"/>
              </a:spcBef>
            </a:pPr>
            <a:r>
              <a:rPr lang="es-ES" sz="2900" dirty="0" err="1" smtClean="0">
                <a:solidFill>
                  <a:srgbClr val="FF0000"/>
                </a:solidFill>
              </a:rPr>
              <a:t>Milan</a:t>
            </a:r>
            <a:r>
              <a:rPr lang="es-ES" sz="2900" dirty="0">
                <a:solidFill>
                  <a:srgbClr val="FF0000"/>
                </a:solidFill>
              </a:rPr>
              <a:t>, </a:t>
            </a:r>
            <a:endParaRPr lang="es-ES" sz="2900" dirty="0" smtClean="0">
              <a:solidFill>
                <a:srgbClr val="FF0000"/>
              </a:solidFill>
            </a:endParaRPr>
          </a:p>
          <a:p>
            <a:pPr marL="685800" lvl="2">
              <a:spcBef>
                <a:spcPts val="1000"/>
              </a:spcBef>
            </a:pPr>
            <a:r>
              <a:rPr lang="es-ES" sz="2500" dirty="0" err="1" smtClean="0">
                <a:solidFill>
                  <a:srgbClr val="FF0000"/>
                </a:solidFill>
              </a:rPr>
              <a:t>castello</a:t>
            </a:r>
            <a:r>
              <a:rPr lang="es-ES" sz="2500" dirty="0" smtClean="0">
                <a:solidFill>
                  <a:srgbClr val="FF0000"/>
                </a:solidFill>
              </a:rPr>
              <a:t> </a:t>
            </a:r>
            <a:r>
              <a:rPr lang="es-ES" sz="2500" dirty="0" err="1">
                <a:solidFill>
                  <a:srgbClr val="FF0000"/>
                </a:solidFill>
              </a:rPr>
              <a:t>sforzesco</a:t>
            </a:r>
            <a:r>
              <a:rPr lang="es-ES" sz="2500" dirty="0">
                <a:solidFill>
                  <a:srgbClr val="FF0000"/>
                </a:solidFill>
              </a:rPr>
              <a:t> (</a:t>
            </a:r>
            <a:r>
              <a:rPr lang="es-ES" sz="2500" dirty="0" err="1">
                <a:solidFill>
                  <a:srgbClr val="FF0000"/>
                </a:solidFill>
              </a:rPr>
              <a:t>trivulzio</a:t>
            </a:r>
            <a:r>
              <a:rPr lang="es-ES" sz="2500" dirty="0">
                <a:solidFill>
                  <a:srgbClr val="FF0000"/>
                </a:solidFill>
              </a:rPr>
              <a:t> </a:t>
            </a:r>
            <a:r>
              <a:rPr lang="es-ES" sz="2500" dirty="0" err="1">
                <a:solidFill>
                  <a:srgbClr val="FF0000"/>
                </a:solidFill>
              </a:rPr>
              <a:t>collection</a:t>
            </a:r>
            <a:r>
              <a:rPr lang="es-ES" sz="2500" dirty="0">
                <a:solidFill>
                  <a:srgbClr val="FF0000"/>
                </a:solidFill>
              </a:rPr>
              <a:t>). 551. </a:t>
            </a:r>
            <a:r>
              <a:rPr lang="es-ES" sz="2500" dirty="0" err="1">
                <a:solidFill>
                  <a:srgbClr val="FF0000"/>
                </a:solidFill>
              </a:rPr>
              <a:t>Pinnacle</a:t>
            </a:r>
            <a:r>
              <a:rPr lang="es-ES" sz="2500" dirty="0">
                <a:solidFill>
                  <a:srgbClr val="FF0000"/>
                </a:solidFill>
              </a:rPr>
              <a:t>: </a:t>
            </a:r>
            <a:r>
              <a:rPr lang="es-ES" sz="2500" dirty="0" err="1">
                <a:solidFill>
                  <a:srgbClr val="FF0000"/>
                </a:solidFill>
              </a:rPr>
              <a:t>Madomia</a:t>
            </a:r>
            <a:r>
              <a:rPr lang="es-ES" sz="2500" dirty="0">
                <a:solidFill>
                  <a:srgbClr val="FF0000"/>
                </a:solidFill>
              </a:rPr>
              <a:t> of </a:t>
            </a:r>
            <a:r>
              <a:rPr lang="es-ES" sz="2500" dirty="0" err="1">
                <a:solidFill>
                  <a:srgbClr val="FF0000"/>
                </a:solidFill>
              </a:rPr>
              <a:t>Humility</a:t>
            </a:r>
            <a:r>
              <a:rPr lang="es-ES" sz="2500" dirty="0">
                <a:solidFill>
                  <a:srgbClr val="FF0000"/>
                </a:solidFill>
              </a:rPr>
              <a:t> </a:t>
            </a:r>
            <a:r>
              <a:rPr lang="es-ES" sz="2500" dirty="0" err="1">
                <a:solidFill>
                  <a:srgbClr val="FF0000"/>
                </a:solidFill>
              </a:rPr>
              <a:t>with</a:t>
            </a:r>
            <a:r>
              <a:rPr lang="es-ES" sz="2500" dirty="0">
                <a:solidFill>
                  <a:srgbClr val="FF0000"/>
                </a:solidFill>
              </a:rPr>
              <a:t> </a:t>
            </a:r>
            <a:r>
              <a:rPr lang="es-ES" sz="2500" dirty="0" err="1">
                <a:solidFill>
                  <a:srgbClr val="FF0000"/>
                </a:solidFill>
              </a:rPr>
              <a:t>six</a:t>
            </a:r>
            <a:r>
              <a:rPr lang="es-ES" sz="2500" dirty="0">
                <a:solidFill>
                  <a:srgbClr val="FF0000"/>
                </a:solidFill>
              </a:rPr>
              <a:t> </a:t>
            </a:r>
            <a:r>
              <a:rPr lang="es-ES" sz="2500" dirty="0" err="1">
                <a:solidFill>
                  <a:srgbClr val="FF0000"/>
                </a:solidFill>
              </a:rPr>
              <a:t>Angels</a:t>
            </a:r>
            <a:r>
              <a:rPr lang="es-ES" sz="2500" dirty="0">
                <a:solidFill>
                  <a:srgbClr val="FF0000"/>
                </a:solidFill>
              </a:rPr>
              <a:t> and SS. </a:t>
            </a:r>
            <a:r>
              <a:rPr lang="es-ES" sz="2500" dirty="0" err="1">
                <a:solidFill>
                  <a:srgbClr val="FF0000"/>
                </a:solidFill>
              </a:rPr>
              <a:t>Dominic</a:t>
            </a:r>
            <a:r>
              <a:rPr lang="es-ES" sz="2500" dirty="0">
                <a:solidFill>
                  <a:srgbClr val="FF0000"/>
                </a:solidFill>
              </a:rPr>
              <a:t>, Peter </a:t>
            </a:r>
            <a:r>
              <a:rPr lang="es-ES" sz="2500" dirty="0" err="1">
                <a:solidFill>
                  <a:srgbClr val="FF0000"/>
                </a:solidFill>
              </a:rPr>
              <a:t>Martyr</a:t>
            </a:r>
            <a:r>
              <a:rPr lang="es-ES" sz="2500" dirty="0">
                <a:solidFill>
                  <a:srgbClr val="FF0000"/>
                </a:solidFill>
              </a:rPr>
              <a:t>, and a </a:t>
            </a:r>
            <a:r>
              <a:rPr lang="es-ES" sz="2500" dirty="0" err="1">
                <a:solidFill>
                  <a:srgbClr val="FF0000"/>
                </a:solidFill>
              </a:rPr>
              <a:t>female</a:t>
            </a:r>
            <a:r>
              <a:rPr lang="es-ES" sz="2500" dirty="0">
                <a:solidFill>
                  <a:srgbClr val="FF0000"/>
                </a:solidFill>
              </a:rPr>
              <a:t> Saint. E. </a:t>
            </a:r>
            <a:r>
              <a:rPr lang="es-ES" sz="2500" dirty="0" err="1">
                <a:solidFill>
                  <a:srgbClr val="FF0000"/>
                </a:solidFill>
              </a:rPr>
              <a:t>Plate</a:t>
            </a:r>
            <a:r>
              <a:rPr lang="es-ES" sz="2500" dirty="0">
                <a:solidFill>
                  <a:srgbClr val="FF0000"/>
                </a:solidFill>
              </a:rPr>
              <a:t> 843. </a:t>
            </a:r>
            <a:endParaRPr lang="es-ES" sz="2500" dirty="0" smtClean="0">
              <a:solidFill>
                <a:srgbClr val="FF0000"/>
              </a:solidFill>
            </a:endParaRPr>
          </a:p>
          <a:p>
            <a:pPr marL="685800" lvl="2">
              <a:spcBef>
                <a:spcPts val="1000"/>
              </a:spcBef>
            </a:pPr>
            <a:r>
              <a:rPr lang="es-ES" sz="2500" dirty="0" smtClean="0">
                <a:solidFill>
                  <a:srgbClr val="FF0000"/>
                </a:solidFill>
              </a:rPr>
              <a:t>MUSEO </a:t>
            </a:r>
            <a:r>
              <a:rPr lang="es-ES" sz="2500" dirty="0" err="1">
                <a:solidFill>
                  <a:srgbClr val="FF0000"/>
                </a:solidFill>
              </a:rPr>
              <a:t>POLDi-PEZZOLi</a:t>
            </a:r>
            <a:r>
              <a:rPr lang="es-ES" sz="2500" dirty="0">
                <a:solidFill>
                  <a:srgbClr val="FF0000"/>
                </a:solidFill>
              </a:rPr>
              <a:t>. 587. </a:t>
            </a:r>
            <a:r>
              <a:rPr lang="es-ES" sz="2500" dirty="0" err="1">
                <a:solidFill>
                  <a:srgbClr val="FF0000"/>
                </a:solidFill>
              </a:rPr>
              <a:t>Entombment.FILIPPO</a:t>
            </a:r>
            <a:r>
              <a:rPr lang="es-ES" sz="2500" dirty="0">
                <a:solidFill>
                  <a:srgbClr val="FF0000"/>
                </a:solidFill>
              </a:rPr>
              <a:t> LIPPI "3 </a:t>
            </a:r>
          </a:p>
          <a:p>
            <a:r>
              <a:rPr lang="es-ES" sz="2900" dirty="0" err="1">
                <a:solidFill>
                  <a:srgbClr val="FF0000"/>
                </a:solidFill>
              </a:rPr>
              <a:t>Munich</a:t>
            </a:r>
            <a:r>
              <a:rPr lang="es-ES" sz="2900" dirty="0">
                <a:solidFill>
                  <a:srgbClr val="FF0000"/>
                </a:solidFill>
              </a:rPr>
              <a:t>. </a:t>
            </a:r>
            <a:endParaRPr lang="es-ES" sz="2900" dirty="0" smtClean="0">
              <a:solidFill>
                <a:srgbClr val="FF0000"/>
              </a:solidFill>
            </a:endParaRPr>
          </a:p>
          <a:p>
            <a:pPr lvl="1"/>
            <a:r>
              <a:rPr lang="es-ES" sz="2500" dirty="0" smtClean="0">
                <a:solidFill>
                  <a:srgbClr val="FF0000"/>
                </a:solidFill>
              </a:rPr>
              <a:t>647</a:t>
            </a:r>
            <a:r>
              <a:rPr lang="es-ES" sz="2500" dirty="0">
                <a:solidFill>
                  <a:srgbClr val="FF0000"/>
                </a:solidFill>
              </a:rPr>
              <a:t>. Madonna and </a:t>
            </a:r>
            <a:r>
              <a:rPr lang="es-ES" sz="2500" dirty="0" err="1">
                <a:solidFill>
                  <a:srgbClr val="FF0000"/>
                </a:solidFill>
              </a:rPr>
              <a:t>Child</a:t>
            </a:r>
            <a:r>
              <a:rPr lang="es-ES" sz="2500" dirty="0">
                <a:solidFill>
                  <a:srgbClr val="FF0000"/>
                </a:solidFill>
              </a:rPr>
              <a:t>. </a:t>
            </a:r>
            <a:endParaRPr lang="es-ES" sz="2500" dirty="0" smtClean="0">
              <a:solidFill>
                <a:srgbClr val="FF0000"/>
              </a:solidFill>
            </a:endParaRPr>
          </a:p>
          <a:p>
            <a:pPr lvl="1"/>
            <a:r>
              <a:rPr lang="es-ES" sz="2500" dirty="0" smtClean="0">
                <a:solidFill>
                  <a:srgbClr val="FF0000"/>
                </a:solidFill>
              </a:rPr>
              <a:t>1072</a:t>
            </a:r>
            <a:r>
              <a:rPr lang="es-ES" sz="2500" dirty="0">
                <a:solidFill>
                  <a:srgbClr val="FF0000"/>
                </a:solidFill>
              </a:rPr>
              <a:t>. </a:t>
            </a:r>
            <a:r>
              <a:rPr lang="es-ES" sz="2500" dirty="0" err="1">
                <a:solidFill>
                  <a:srgbClr val="FF0000"/>
                </a:solidFill>
              </a:rPr>
              <a:t>Annunciation</a:t>
            </a:r>
            <a:r>
              <a:rPr lang="es-ES" sz="2500" dirty="0">
                <a:solidFill>
                  <a:srgbClr val="FF0000"/>
                </a:solidFill>
              </a:rPr>
              <a:t>. </a:t>
            </a:r>
            <a:r>
              <a:rPr lang="es-ES" sz="2500" dirty="0" err="1">
                <a:solidFill>
                  <a:srgbClr val="FF0000"/>
                </a:solidFill>
              </a:rPr>
              <a:t>ca</a:t>
            </a:r>
            <a:r>
              <a:rPr lang="es-ES" sz="2500" dirty="0">
                <a:solidFill>
                  <a:srgbClr val="FF0000"/>
                </a:solidFill>
              </a:rPr>
              <a:t> 1443. </a:t>
            </a:r>
            <a:endParaRPr lang="es-ES" sz="2500" dirty="0" smtClean="0">
              <a:solidFill>
                <a:srgbClr val="FF0000"/>
              </a:solidFill>
            </a:endParaRPr>
          </a:p>
          <a:p>
            <a:r>
              <a:rPr lang="es-ES" sz="2900" dirty="0" smtClean="0">
                <a:solidFill>
                  <a:srgbClr val="FF0000"/>
                </a:solidFill>
              </a:rPr>
              <a:t>New Orleans (La.), i. delgado </a:t>
            </a:r>
            <a:r>
              <a:rPr lang="es-ES" sz="2900" dirty="0" err="1" smtClean="0">
                <a:solidFill>
                  <a:srgbClr val="FF0000"/>
                </a:solidFill>
              </a:rPr>
              <a:t>museum</a:t>
            </a:r>
            <a:r>
              <a:rPr lang="es-ES" sz="2900" dirty="0" smtClean="0">
                <a:solidFill>
                  <a:srgbClr val="FF0000"/>
                </a:solidFill>
              </a:rPr>
              <a:t> of art, </a:t>
            </a:r>
            <a:r>
              <a:rPr lang="es-ES" sz="2900" dirty="0" err="1" smtClean="0">
                <a:solidFill>
                  <a:srgbClr val="FF0000"/>
                </a:solidFill>
              </a:rPr>
              <a:t>kress</a:t>
            </a:r>
            <a:r>
              <a:rPr lang="es-ES" sz="2900" dirty="0" smtClean="0">
                <a:solidFill>
                  <a:srgbClr val="FF0000"/>
                </a:solidFill>
              </a:rPr>
              <a:t> </a:t>
            </a:r>
            <a:r>
              <a:rPr lang="es-ES" sz="2900" dirty="0" err="1" smtClean="0">
                <a:solidFill>
                  <a:srgbClr val="FF0000"/>
                </a:solidFill>
              </a:rPr>
              <a:t>collection</a:t>
            </a:r>
            <a:r>
              <a:rPr lang="es-ES" sz="2900" dirty="0" smtClean="0">
                <a:solidFill>
                  <a:srgbClr val="FF0000"/>
                </a:solidFill>
              </a:rPr>
              <a:t>, k 1325. Madonna and </a:t>
            </a:r>
            <a:r>
              <a:rPr lang="es-ES" sz="2900" dirty="0" err="1" smtClean="0">
                <a:solidFill>
                  <a:srgbClr val="FF0000"/>
                </a:solidFill>
              </a:rPr>
              <a:t>Child</a:t>
            </a:r>
            <a:r>
              <a:rPr lang="es-ES" sz="2900" dirty="0" smtClean="0">
                <a:solidFill>
                  <a:srgbClr val="FF0000"/>
                </a:solidFill>
              </a:rPr>
              <a:t> </a:t>
            </a:r>
            <a:r>
              <a:rPr lang="es-ES" sz="2900" dirty="0" smtClean="0">
                <a:solidFill>
                  <a:srgbClr val="FF0000"/>
                </a:solidFill>
              </a:rPr>
              <a:t> </a:t>
            </a:r>
            <a:r>
              <a:rPr lang="es-ES" sz="2900" dirty="0" err="1" smtClean="0">
                <a:solidFill>
                  <a:srgbClr val="FF0000"/>
                </a:solidFill>
              </a:rPr>
              <a:t>enthroned</a:t>
            </a:r>
            <a:r>
              <a:rPr lang="es-ES" sz="2900" dirty="0" smtClean="0">
                <a:solidFill>
                  <a:srgbClr val="FF0000"/>
                </a:solidFill>
              </a:rPr>
              <a:t> </a:t>
            </a:r>
            <a:r>
              <a:rPr lang="es-ES" sz="2900" dirty="0" smtClean="0">
                <a:solidFill>
                  <a:srgbClr val="FF0000"/>
                </a:solidFill>
              </a:rPr>
              <a:t>(p.). </a:t>
            </a:r>
          </a:p>
          <a:p>
            <a:r>
              <a:rPr lang="es-ES" sz="2900" dirty="0" smtClean="0">
                <a:solidFill>
                  <a:srgbClr val="FF0000"/>
                </a:solidFill>
              </a:rPr>
              <a:t>New York. </a:t>
            </a:r>
            <a:endParaRPr lang="es-ES" sz="2900" dirty="0" smtClean="0">
              <a:solidFill>
                <a:srgbClr val="FF0000"/>
              </a:solidFill>
            </a:endParaRPr>
          </a:p>
          <a:p>
            <a:pPr lvl="1"/>
            <a:r>
              <a:rPr lang="es-ES" sz="2500" dirty="0" smtClean="0">
                <a:solidFill>
                  <a:srgbClr val="FF0000"/>
                </a:solidFill>
              </a:rPr>
              <a:t>17.89</a:t>
            </a:r>
            <a:r>
              <a:rPr lang="es-ES" sz="2500" dirty="0" smtClean="0">
                <a:solidFill>
                  <a:srgbClr val="FF0000"/>
                </a:solidFill>
              </a:rPr>
              <a:t>. </a:t>
            </a:r>
            <a:r>
              <a:rPr lang="es-ES" sz="2500" dirty="0" err="1" smtClean="0">
                <a:solidFill>
                  <a:srgbClr val="FF0000"/>
                </a:solidFill>
              </a:rPr>
              <a:t>Right</a:t>
            </a:r>
            <a:r>
              <a:rPr lang="es-ES" sz="2500" dirty="0" smtClean="0">
                <a:solidFill>
                  <a:srgbClr val="FF0000"/>
                </a:solidFill>
              </a:rPr>
              <a:t> </a:t>
            </a:r>
            <a:r>
              <a:rPr lang="es-ES" sz="2500" dirty="0" err="1" smtClean="0">
                <a:solidFill>
                  <a:srgbClr val="FF0000"/>
                </a:solidFill>
              </a:rPr>
              <a:t>wing</a:t>
            </a:r>
            <a:r>
              <a:rPr lang="es-ES" sz="2500" dirty="0" smtClean="0">
                <a:solidFill>
                  <a:srgbClr val="FF0000"/>
                </a:solidFill>
              </a:rPr>
              <a:t> of </a:t>
            </a:r>
            <a:r>
              <a:rPr lang="es-ES" sz="2500" dirty="0" err="1" smtClean="0">
                <a:solidFill>
                  <a:srgbClr val="FF0000"/>
                </a:solidFill>
              </a:rPr>
              <a:t>an</a:t>
            </a:r>
            <a:r>
              <a:rPr lang="es-ES" sz="2500" dirty="0" smtClean="0">
                <a:solidFill>
                  <a:srgbClr val="FF0000"/>
                </a:solidFill>
              </a:rPr>
              <a:t> </a:t>
            </a:r>
            <a:r>
              <a:rPr lang="es-ES" sz="2500" dirty="0" err="1" smtClean="0">
                <a:solidFill>
                  <a:srgbClr val="FF0000"/>
                </a:solidFill>
              </a:rPr>
              <a:t>altarpiecc</a:t>
            </a:r>
            <a:r>
              <a:rPr lang="es-ES" sz="2500" dirty="0" smtClean="0">
                <a:solidFill>
                  <a:srgbClr val="FF0000"/>
                </a:solidFill>
              </a:rPr>
              <a:t>: SS. Augustine, Francis, Louis of Toulouse and </a:t>
            </a:r>
            <a:r>
              <a:rPr lang="es-ES" sz="2500" dirty="0" err="1" smtClean="0">
                <a:solidFill>
                  <a:srgbClr val="FF0000"/>
                </a:solidFill>
              </a:rPr>
              <a:t>Benedict</a:t>
            </a:r>
            <a:r>
              <a:rPr lang="es-ES" sz="2500" dirty="0" smtClean="0">
                <a:solidFill>
                  <a:srgbClr val="FF0000"/>
                </a:solidFill>
              </a:rPr>
              <a:t> (p., r.). E. </a:t>
            </a:r>
            <a:endParaRPr lang="es-ES" sz="2500" dirty="0" smtClean="0">
              <a:solidFill>
                <a:srgbClr val="FF0000"/>
              </a:solidFill>
            </a:endParaRPr>
          </a:p>
          <a:p>
            <a:pPr lvl="1"/>
            <a:r>
              <a:rPr lang="es-ES" sz="2500" dirty="0" smtClean="0">
                <a:solidFill>
                  <a:srgbClr val="FF0000"/>
                </a:solidFill>
              </a:rPr>
              <a:t>35.3 </a:t>
            </a:r>
            <a:r>
              <a:rPr lang="es-ES" sz="2500" dirty="0" smtClean="0">
                <a:solidFill>
                  <a:srgbClr val="FF0000"/>
                </a:solidFill>
              </a:rPr>
              <a:t>I.I. </a:t>
            </a:r>
            <a:r>
              <a:rPr lang="es-ES" sz="2500" dirty="0" err="1" smtClean="0">
                <a:solidFill>
                  <a:srgbClr val="FF0000"/>
                </a:solidFill>
              </a:rPr>
              <a:t>Three</a:t>
            </a:r>
            <a:r>
              <a:rPr lang="es-ES" sz="2500" dirty="0" smtClean="0">
                <a:solidFill>
                  <a:srgbClr val="FF0000"/>
                </a:solidFill>
              </a:rPr>
              <a:t> </a:t>
            </a:r>
            <a:r>
              <a:rPr lang="es-ES" sz="2500" dirty="0" err="1" smtClean="0">
                <a:solidFill>
                  <a:srgbClr val="FF0000"/>
                </a:solidFill>
              </a:rPr>
              <a:t>panels</a:t>
            </a:r>
            <a:r>
              <a:rPr lang="es-ES" sz="2500" dirty="0" smtClean="0">
                <a:solidFill>
                  <a:srgbClr val="FF0000"/>
                </a:solidFill>
              </a:rPr>
              <a:t> </a:t>
            </a:r>
            <a:r>
              <a:rPr lang="es-ES" sz="2500" dirty="0" err="1" smtClean="0">
                <a:solidFill>
                  <a:srgbClr val="FF0000"/>
                </a:solidFill>
              </a:rPr>
              <a:t>from</a:t>
            </a:r>
            <a:r>
              <a:rPr lang="es-ES" sz="2500" dirty="0" smtClean="0">
                <a:solidFill>
                  <a:srgbClr val="FF0000"/>
                </a:solidFill>
              </a:rPr>
              <a:t> </a:t>
            </a:r>
            <a:r>
              <a:rPr lang="es-ES" sz="2500" dirty="0" err="1" smtClean="0">
                <a:solidFill>
                  <a:srgbClr val="FF0000"/>
                </a:solidFill>
              </a:rPr>
              <a:t>the</a:t>
            </a:r>
            <a:r>
              <a:rPr lang="es-ES" sz="2500" dirty="0" smtClean="0">
                <a:solidFill>
                  <a:srgbClr val="FF0000"/>
                </a:solidFill>
              </a:rPr>
              <a:t> 'Alessandri' </a:t>
            </a:r>
            <a:r>
              <a:rPr lang="es-ES" sz="2500" dirty="0" err="1" smtClean="0">
                <a:solidFill>
                  <a:srgbClr val="FF0000"/>
                </a:solidFill>
              </a:rPr>
              <a:t>altarpiece</a:t>
            </a:r>
            <a:r>
              <a:rPr lang="es-ES" sz="2500" dirty="0" smtClean="0">
                <a:solidFill>
                  <a:srgbClr val="FF0000"/>
                </a:solidFill>
              </a:rPr>
              <a:t>: S. Lawrence </a:t>
            </a:r>
            <a:r>
              <a:rPr lang="es-ES" sz="2500" dirty="0" err="1" smtClean="0">
                <a:solidFill>
                  <a:srgbClr val="FF0000"/>
                </a:solidFill>
              </a:rPr>
              <a:t>enthroned</a:t>
            </a:r>
            <a:r>
              <a:rPr lang="es-ES" sz="2500" dirty="0" smtClean="0">
                <a:solidFill>
                  <a:srgbClr val="FF0000"/>
                </a:solidFill>
              </a:rPr>
              <a:t> </a:t>
            </a:r>
            <a:r>
              <a:rPr lang="es-ES" sz="2500" dirty="0" err="1" smtClean="0">
                <a:solidFill>
                  <a:srgbClr val="FF0000"/>
                </a:solidFill>
              </a:rPr>
              <a:t>with</a:t>
            </a:r>
            <a:r>
              <a:rPr lang="es-ES" sz="2500" dirty="0" smtClean="0">
                <a:solidFill>
                  <a:srgbClr val="FF0000"/>
                </a:solidFill>
              </a:rPr>
              <a:t> SS. </a:t>
            </a:r>
            <a:r>
              <a:rPr lang="es-ES" sz="2500" dirty="0" err="1" smtClean="0">
                <a:solidFill>
                  <a:srgbClr val="FF0000"/>
                </a:solidFill>
              </a:rPr>
              <a:t>Cosmas</a:t>
            </a:r>
            <a:r>
              <a:rPr lang="es-ES" sz="2500" dirty="0" smtClean="0">
                <a:solidFill>
                  <a:srgbClr val="FF0000"/>
                </a:solidFill>
              </a:rPr>
              <a:t> and </a:t>
            </a:r>
            <a:r>
              <a:rPr lang="es-ES" sz="2500" dirty="0" err="1" smtClean="0">
                <a:solidFill>
                  <a:srgbClr val="FF0000"/>
                </a:solidFill>
              </a:rPr>
              <a:t>Damian</a:t>
            </a:r>
            <a:r>
              <a:rPr lang="es-ES" sz="2500" dirty="0" smtClean="0">
                <a:solidFill>
                  <a:srgbClr val="FF0000"/>
                </a:solidFill>
              </a:rPr>
              <a:t> and </a:t>
            </a:r>
            <a:r>
              <a:rPr lang="es-ES" sz="2500" dirty="0" err="1" smtClean="0">
                <a:solidFill>
                  <a:srgbClr val="FF0000"/>
                </a:solidFill>
              </a:rPr>
              <a:t>three</a:t>
            </a:r>
            <a:r>
              <a:rPr lang="es-ES" sz="2500" dirty="0" smtClean="0">
                <a:solidFill>
                  <a:srgbClr val="FF0000"/>
                </a:solidFill>
              </a:rPr>
              <a:t> </a:t>
            </a:r>
            <a:r>
              <a:rPr lang="es-ES" sz="2500" dirty="0" err="1" smtClean="0">
                <a:solidFill>
                  <a:srgbClr val="FF0000"/>
                </a:solidFill>
              </a:rPr>
              <a:t>Donors</a:t>
            </a:r>
            <a:r>
              <a:rPr lang="es-ES" sz="2500" dirty="0" smtClean="0">
                <a:solidFill>
                  <a:srgbClr val="FF0000"/>
                </a:solidFill>
              </a:rPr>
              <a:t>, S. </a:t>
            </a:r>
            <a:r>
              <a:rPr lang="es-ES" sz="2500" dirty="0" err="1" smtClean="0">
                <a:solidFill>
                  <a:srgbClr val="FF0000"/>
                </a:solidFill>
              </a:rPr>
              <a:t>Benedict</a:t>
            </a:r>
            <a:r>
              <a:rPr lang="es-ES" sz="2500" dirty="0" smtClean="0">
                <a:solidFill>
                  <a:srgbClr val="FF0000"/>
                </a:solidFill>
              </a:rPr>
              <a:t>, S. Anthony </a:t>
            </a:r>
            <a:r>
              <a:rPr lang="es-ES" sz="2500" dirty="0" err="1" smtClean="0">
                <a:solidFill>
                  <a:srgbClr val="FF0000"/>
                </a:solidFill>
              </a:rPr>
              <a:t>Abbot</a:t>
            </a:r>
            <a:r>
              <a:rPr lang="es-ES" sz="2500" dirty="0" smtClean="0">
                <a:solidFill>
                  <a:srgbClr val="FF0000"/>
                </a:solidFill>
              </a:rPr>
              <a:t>. </a:t>
            </a:r>
            <a:endParaRPr lang="es-ES" sz="2500" dirty="0" smtClean="0">
              <a:solidFill>
                <a:srgbClr val="FF0000"/>
              </a:solidFill>
            </a:endParaRPr>
          </a:p>
          <a:p>
            <a:pPr lvl="1"/>
            <a:r>
              <a:rPr lang="es-ES" sz="2500" dirty="0" smtClean="0">
                <a:solidFill>
                  <a:srgbClr val="FF0000"/>
                </a:solidFill>
              </a:rPr>
              <a:t>49.7.9</a:t>
            </a:r>
            <a:r>
              <a:rPr lang="es-ES" sz="2500" dirty="0" smtClean="0">
                <a:solidFill>
                  <a:srgbClr val="FF0000"/>
                </a:solidFill>
              </a:rPr>
              <a:t>. </a:t>
            </a:r>
            <a:r>
              <a:rPr lang="es-ES" sz="2500" dirty="0" err="1" smtClean="0">
                <a:solidFill>
                  <a:srgbClr val="FF0000"/>
                </a:solidFill>
              </a:rPr>
              <a:t>Madomaa</a:t>
            </a:r>
            <a:r>
              <a:rPr lang="es-ES" sz="2500" dirty="0" smtClean="0">
                <a:solidFill>
                  <a:srgbClr val="FF0000"/>
                </a:solidFill>
              </a:rPr>
              <a:t> and </a:t>
            </a:r>
            <a:r>
              <a:rPr lang="es-ES" sz="2500" dirty="0" err="1" smtClean="0">
                <a:solidFill>
                  <a:srgbClr val="FF0000"/>
                </a:solidFill>
              </a:rPr>
              <a:t>Child</a:t>
            </a:r>
            <a:r>
              <a:rPr lang="es-ES" sz="2500" dirty="0" smtClean="0">
                <a:solidFill>
                  <a:srgbClr val="FF0000"/>
                </a:solidFill>
              </a:rPr>
              <a:t> </a:t>
            </a:r>
            <a:r>
              <a:rPr lang="es-ES" sz="2500" dirty="0" err="1" smtClean="0">
                <a:solidFill>
                  <a:srgbClr val="FF0000"/>
                </a:solidFill>
              </a:rPr>
              <a:t>with</a:t>
            </a:r>
            <a:r>
              <a:rPr lang="es-ES" sz="2500" dirty="0" smtClean="0">
                <a:solidFill>
                  <a:srgbClr val="FF0000"/>
                </a:solidFill>
              </a:rPr>
              <a:t> </a:t>
            </a:r>
            <a:r>
              <a:rPr lang="es-ES" sz="2500" dirty="0" err="1" smtClean="0">
                <a:solidFill>
                  <a:srgbClr val="FF0000"/>
                </a:solidFill>
              </a:rPr>
              <a:t>two</a:t>
            </a:r>
            <a:r>
              <a:rPr lang="es-ES" sz="2500" dirty="0" smtClean="0">
                <a:solidFill>
                  <a:srgbClr val="FF0000"/>
                </a:solidFill>
              </a:rPr>
              <a:t> </a:t>
            </a:r>
            <a:r>
              <a:rPr lang="es-ES" sz="2500" dirty="0" err="1" smtClean="0">
                <a:solidFill>
                  <a:srgbClr val="FF0000"/>
                </a:solidFill>
              </a:rPr>
              <a:t>Angels</a:t>
            </a:r>
            <a:r>
              <a:rPr lang="es-ES" sz="2500" dirty="0" smtClean="0">
                <a:solidFill>
                  <a:srgbClr val="FF0000"/>
                </a:solidFill>
              </a:rPr>
              <a:t>. (</a:t>
            </a:r>
            <a:r>
              <a:rPr lang="es-ES" sz="2500" dirty="0" err="1" smtClean="0">
                <a:solidFill>
                  <a:srgbClr val="FF0000"/>
                </a:solidFill>
              </a:rPr>
              <a:t>Companion</a:t>
            </a:r>
            <a:r>
              <a:rPr lang="es-ES" sz="2500" dirty="0" smtClean="0">
                <a:solidFill>
                  <a:srgbClr val="FF0000"/>
                </a:solidFill>
              </a:rPr>
              <a:t> </a:t>
            </a:r>
            <a:r>
              <a:rPr lang="es-ES" sz="2500" dirty="0" err="1" smtClean="0">
                <a:solidFill>
                  <a:srgbClr val="FF0000"/>
                </a:solidFill>
              </a:rPr>
              <a:t>to</a:t>
            </a:r>
            <a:r>
              <a:rPr lang="es-ES" sz="2500" dirty="0" smtClean="0">
                <a:solidFill>
                  <a:srgbClr val="FF0000"/>
                </a:solidFill>
              </a:rPr>
              <a:t> </a:t>
            </a:r>
            <a:r>
              <a:rPr lang="es-ES" sz="2500" dirty="0" err="1" smtClean="0">
                <a:solidFill>
                  <a:srgbClr val="FF0000"/>
                </a:solidFill>
              </a:rPr>
              <a:t>Turin</a:t>
            </a:r>
            <a:r>
              <a:rPr lang="es-ES" sz="2500" dirty="0" smtClean="0">
                <a:solidFill>
                  <a:srgbClr val="FF0000"/>
                </a:solidFill>
              </a:rPr>
              <a:t>). E. </a:t>
            </a:r>
            <a:endParaRPr lang="es-ES" sz="2500" dirty="0" smtClean="0">
              <a:solidFill>
                <a:srgbClr val="FF0000"/>
              </a:solidFill>
            </a:endParaRPr>
          </a:p>
          <a:p>
            <a:pPr lvl="1"/>
            <a:r>
              <a:rPr lang="es-ES" sz="2500" dirty="0" smtClean="0">
                <a:solidFill>
                  <a:srgbClr val="FF0000"/>
                </a:solidFill>
              </a:rPr>
              <a:t>89.15.19</a:t>
            </a:r>
            <a:r>
              <a:rPr lang="es-ES" sz="2500" dirty="0" smtClean="0">
                <a:solidFill>
                  <a:srgbClr val="FF0000"/>
                </a:solidFill>
              </a:rPr>
              <a:t>. </a:t>
            </a:r>
            <a:r>
              <a:rPr lang="es-ES" sz="2500" dirty="0" err="1" smtClean="0">
                <a:solidFill>
                  <a:srgbClr val="FF0000"/>
                </a:solidFill>
              </a:rPr>
              <a:t>Portrait</a:t>
            </a:r>
            <a:r>
              <a:rPr lang="es-ES" sz="2500" dirty="0" smtClean="0">
                <a:solidFill>
                  <a:srgbClr val="FF0000"/>
                </a:solidFill>
              </a:rPr>
              <a:t> of a </a:t>
            </a:r>
            <a:r>
              <a:rPr lang="es-ES" sz="2500" dirty="0" err="1" smtClean="0">
                <a:solidFill>
                  <a:srgbClr val="FF0000"/>
                </a:solidFill>
              </a:rPr>
              <a:t>Man</a:t>
            </a:r>
            <a:r>
              <a:rPr lang="es-ES" sz="2500" dirty="0" smtClean="0">
                <a:solidFill>
                  <a:srgbClr val="FF0000"/>
                </a:solidFill>
              </a:rPr>
              <a:t> and a </a:t>
            </a:r>
            <a:r>
              <a:rPr lang="es-ES" sz="2500" dirty="0" err="1" smtClean="0">
                <a:solidFill>
                  <a:srgbClr val="FF0000"/>
                </a:solidFill>
              </a:rPr>
              <a:t>Woman</a:t>
            </a:r>
            <a:r>
              <a:rPr lang="es-ES" sz="2500" dirty="0" smtClean="0">
                <a:solidFill>
                  <a:srgbClr val="FF0000"/>
                </a:solidFill>
              </a:rPr>
              <a:t> at a </a:t>
            </a:r>
            <a:r>
              <a:rPr lang="es-ES" sz="2500" dirty="0" err="1" smtClean="0">
                <a:solidFill>
                  <a:srgbClr val="FF0000"/>
                </a:solidFill>
              </a:rPr>
              <a:t>Window</a:t>
            </a:r>
            <a:r>
              <a:rPr lang="es-ES" sz="2500" dirty="0" smtClean="0">
                <a:solidFill>
                  <a:srgbClr val="FF0000"/>
                </a:solidFill>
              </a:rPr>
              <a:t> (g.p.). </a:t>
            </a:r>
            <a:endParaRPr lang="es-ES" sz="2500" dirty="0" smtClean="0">
              <a:solidFill>
                <a:srgbClr val="FF0000"/>
              </a:solidFill>
            </a:endParaRPr>
          </a:p>
          <a:p>
            <a:pPr lvl="1"/>
            <a:r>
              <a:rPr lang="es-ES" sz="2500" dirty="0" err="1" smtClean="0">
                <a:solidFill>
                  <a:srgbClr val="FF0000"/>
                </a:solidFill>
              </a:rPr>
              <a:t>FRiCK</a:t>
            </a:r>
            <a:r>
              <a:rPr lang="es-ES" sz="2500" dirty="0" smtClean="0">
                <a:solidFill>
                  <a:srgbClr val="FF0000"/>
                </a:solidFill>
              </a:rPr>
              <a:t> </a:t>
            </a:r>
            <a:r>
              <a:rPr lang="es-ES" sz="2500" dirty="0" smtClean="0">
                <a:solidFill>
                  <a:srgbClr val="FF0000"/>
                </a:solidFill>
              </a:rPr>
              <a:t>COLLECTION. 125. </a:t>
            </a:r>
            <a:r>
              <a:rPr lang="es-ES" sz="2500" dirty="0" err="1" smtClean="0">
                <a:solidFill>
                  <a:srgbClr val="FF0000"/>
                </a:solidFill>
              </a:rPr>
              <a:t>Two</a:t>
            </a:r>
            <a:r>
              <a:rPr lang="es-ES" sz="2500" dirty="0" smtClean="0">
                <a:solidFill>
                  <a:srgbClr val="FF0000"/>
                </a:solidFill>
              </a:rPr>
              <a:t> </a:t>
            </a:r>
            <a:r>
              <a:rPr lang="es-ES" sz="2500" dirty="0" err="1" smtClean="0">
                <a:solidFill>
                  <a:srgbClr val="FF0000"/>
                </a:solidFill>
              </a:rPr>
              <a:t>panels</a:t>
            </a:r>
            <a:r>
              <a:rPr lang="es-ES" sz="2500" dirty="0" smtClean="0">
                <a:solidFill>
                  <a:srgbClr val="FF0000"/>
                </a:solidFill>
              </a:rPr>
              <a:t>: </a:t>
            </a:r>
            <a:r>
              <a:rPr lang="es-ES" sz="2500" dirty="0" err="1" smtClean="0">
                <a:solidFill>
                  <a:srgbClr val="FF0000"/>
                </a:solidFill>
              </a:rPr>
              <a:t>Annunciation</a:t>
            </a:r>
            <a:r>
              <a:rPr lang="es-ES" sz="2500" dirty="0" smtClean="0">
                <a:solidFill>
                  <a:srgbClr val="FF0000"/>
                </a:solidFill>
              </a:rPr>
              <a:t>. </a:t>
            </a:r>
            <a:r>
              <a:rPr lang="es-ES" sz="2500" dirty="0" err="1" smtClean="0">
                <a:solidFill>
                  <a:srgbClr val="FF0000"/>
                </a:solidFill>
              </a:rPr>
              <a:t>Plate</a:t>
            </a:r>
            <a:r>
              <a:rPr lang="es-ES" sz="2500" dirty="0" smtClean="0">
                <a:solidFill>
                  <a:srgbClr val="FF0000"/>
                </a:solidFill>
              </a:rPr>
              <a:t> 849. </a:t>
            </a:r>
            <a:endParaRPr lang="es-ES" sz="2500" dirty="0" smtClean="0">
              <a:solidFill>
                <a:srgbClr val="FF0000"/>
              </a:solidFill>
            </a:endParaRPr>
          </a:p>
          <a:p>
            <a:pPr lvl="1"/>
            <a:r>
              <a:rPr lang="es-ES" sz="2500" dirty="0" smtClean="0">
                <a:solidFill>
                  <a:srgbClr val="FF0000"/>
                </a:solidFill>
              </a:rPr>
              <a:t>CARL </a:t>
            </a:r>
            <a:r>
              <a:rPr lang="es-ES" sz="2500" dirty="0" smtClean="0">
                <a:solidFill>
                  <a:srgbClr val="FF0000"/>
                </a:solidFill>
              </a:rPr>
              <a:t>HAMILTON (ex). </a:t>
            </a:r>
            <a:r>
              <a:rPr lang="es-ES" sz="2500" dirty="0" smtClean="0">
                <a:solidFill>
                  <a:srgbClr val="FF0000"/>
                </a:solidFill>
              </a:rPr>
              <a:t>Madonna </a:t>
            </a:r>
            <a:r>
              <a:rPr lang="es-ES" sz="2500" dirty="0" smtClean="0">
                <a:solidFill>
                  <a:srgbClr val="FF0000"/>
                </a:solidFill>
              </a:rPr>
              <a:t>and </a:t>
            </a:r>
            <a:r>
              <a:rPr lang="es-ES" sz="2500" dirty="0" err="1" smtClean="0">
                <a:solidFill>
                  <a:srgbClr val="FF0000"/>
                </a:solidFill>
              </a:rPr>
              <a:t>Child</a:t>
            </a:r>
            <a:r>
              <a:rPr lang="es-ES" sz="2500" dirty="0" smtClean="0">
                <a:solidFill>
                  <a:srgbClr val="FF0000"/>
                </a:solidFill>
              </a:rPr>
              <a:t>. </a:t>
            </a:r>
            <a:r>
              <a:rPr lang="es-ES" sz="2500" dirty="0" err="1" smtClean="0">
                <a:solidFill>
                  <a:srgbClr val="FF0000"/>
                </a:solidFill>
              </a:rPr>
              <a:t>Plate</a:t>
            </a:r>
            <a:r>
              <a:rPr lang="es-ES" sz="2500" dirty="0" smtClean="0">
                <a:solidFill>
                  <a:srgbClr val="FF0000"/>
                </a:solidFill>
              </a:rPr>
              <a:t> 853. </a:t>
            </a:r>
          </a:p>
        </p:txBody>
      </p:sp>
    </p:spTree>
    <p:extLst>
      <p:ext uri="{BB962C8B-B14F-4D97-AF65-F5344CB8AC3E}">
        <p14:creationId xmlns:p14="http://schemas.microsoft.com/office/powerpoint/2010/main" val="21925885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38200" y="220133"/>
            <a:ext cx="10515600" cy="5956830"/>
          </a:xfrm>
        </p:spPr>
        <p:txBody>
          <a:bodyPr>
            <a:normAutofit fontScale="85000" lnSpcReduction="20000"/>
          </a:bodyPr>
          <a:lstStyle/>
          <a:p>
            <a:r>
              <a:rPr lang="es-ES" dirty="0" smtClean="0">
                <a:solidFill>
                  <a:srgbClr val="FF0000"/>
                </a:solidFill>
              </a:rPr>
              <a:t>Oxford. ASHMOLEAN. 246. </a:t>
            </a:r>
            <a:r>
              <a:rPr lang="es-ES" dirty="0" err="1" smtClean="0">
                <a:solidFill>
                  <a:srgbClr val="FF0000"/>
                </a:solidFill>
              </a:rPr>
              <a:t>Predella</a:t>
            </a:r>
            <a:r>
              <a:rPr lang="es-ES" dirty="0" smtClean="0">
                <a:solidFill>
                  <a:srgbClr val="FF0000"/>
                </a:solidFill>
              </a:rPr>
              <a:t> </a:t>
            </a:r>
            <a:r>
              <a:rPr lang="es-ES" dirty="0" smtClean="0">
                <a:solidFill>
                  <a:srgbClr val="FF0000"/>
                </a:solidFill>
              </a:rPr>
              <a:t>panel : Meeting at </a:t>
            </a:r>
            <a:r>
              <a:rPr lang="es-ES" dirty="0" err="1" smtClean="0">
                <a:solidFill>
                  <a:srgbClr val="FF0000"/>
                </a:solidFill>
              </a:rPr>
              <a:t>the</a:t>
            </a:r>
            <a:r>
              <a:rPr lang="es-ES" dirty="0" smtClean="0">
                <a:solidFill>
                  <a:srgbClr val="FF0000"/>
                </a:solidFill>
              </a:rPr>
              <a:t> Golden </a:t>
            </a:r>
            <a:r>
              <a:rPr lang="es-ES" dirty="0" err="1" smtClean="0">
                <a:solidFill>
                  <a:srgbClr val="FF0000"/>
                </a:solidFill>
              </a:rPr>
              <a:t>Gate</a:t>
            </a:r>
            <a:r>
              <a:rPr lang="es-ES" dirty="0" smtClean="0">
                <a:solidFill>
                  <a:srgbClr val="FF0000"/>
                </a:solidFill>
              </a:rPr>
              <a:t>. </a:t>
            </a:r>
          </a:p>
          <a:p>
            <a:r>
              <a:rPr lang="es-ES" dirty="0" smtClean="0">
                <a:solidFill>
                  <a:srgbClr val="FF0000"/>
                </a:solidFill>
              </a:rPr>
              <a:t>Paris. 1344. '</a:t>
            </a:r>
            <a:r>
              <a:rPr lang="es-ES" dirty="0" err="1" smtClean="0">
                <a:solidFill>
                  <a:srgbClr val="FF0000"/>
                </a:solidFill>
              </a:rPr>
              <a:t>Barbadori</a:t>
            </a:r>
            <a:r>
              <a:rPr lang="es-ES" dirty="0" smtClean="0">
                <a:solidFill>
                  <a:srgbClr val="FF0000"/>
                </a:solidFill>
              </a:rPr>
              <a:t>' </a:t>
            </a:r>
            <a:r>
              <a:rPr lang="es-ES" dirty="0" err="1" smtClean="0">
                <a:solidFill>
                  <a:srgbClr val="FF0000"/>
                </a:solidFill>
              </a:rPr>
              <a:t>altarpiece</a:t>
            </a:r>
            <a:r>
              <a:rPr lang="es-ES" dirty="0" smtClean="0">
                <a:solidFill>
                  <a:srgbClr val="FF0000"/>
                </a:solidFill>
              </a:rPr>
              <a:t>: Madonna and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Angels</a:t>
            </a:r>
            <a:r>
              <a:rPr lang="es-ES" dirty="0" smtClean="0">
                <a:solidFill>
                  <a:srgbClr val="FF0000"/>
                </a:solidFill>
              </a:rPr>
              <a:t> and SS. </a:t>
            </a:r>
            <a:r>
              <a:rPr lang="es-ES" dirty="0" err="1" smtClean="0">
                <a:solidFill>
                  <a:srgbClr val="FF0000"/>
                </a:solidFill>
              </a:rPr>
              <a:t>Frediano</a:t>
            </a:r>
            <a:r>
              <a:rPr lang="es-ES" dirty="0" smtClean="0">
                <a:solidFill>
                  <a:srgbClr val="FF0000"/>
                </a:solidFill>
              </a:rPr>
              <a:t> and Augustine. (</a:t>
            </a:r>
            <a:r>
              <a:rPr lang="es-ES" dirty="0" err="1" smtClean="0">
                <a:solidFill>
                  <a:srgbClr val="FF0000"/>
                </a:solidFill>
              </a:rPr>
              <a:t>Predella</a:t>
            </a:r>
            <a:r>
              <a:rPr lang="es-ES" dirty="0" smtClean="0">
                <a:solidFill>
                  <a:srgbClr val="FF0000"/>
                </a:solidFill>
              </a:rPr>
              <a:t> at Florence, </a:t>
            </a:r>
            <a:r>
              <a:rPr lang="es-ES" dirty="0" err="1" smtClean="0">
                <a:solidFill>
                  <a:srgbClr val="FF0000"/>
                </a:solidFill>
              </a:rPr>
              <a:t>Uffizi</a:t>
            </a:r>
            <a:r>
              <a:rPr lang="es-ES" dirty="0" smtClean="0">
                <a:solidFill>
                  <a:srgbClr val="FF0000"/>
                </a:solidFill>
              </a:rPr>
              <a:t> 8351). 1437. [</a:t>
            </a:r>
            <a:r>
              <a:rPr lang="es-ES" dirty="0" err="1" smtClean="0">
                <a:solidFill>
                  <a:srgbClr val="FF0000"/>
                </a:solidFill>
              </a:rPr>
              <a:t>Plates</a:t>
            </a:r>
            <a:r>
              <a:rPr lang="es-ES" dirty="0" smtClean="0">
                <a:solidFill>
                  <a:srgbClr val="FF0000"/>
                </a:solidFill>
              </a:rPr>
              <a:t> 157-158.] </a:t>
            </a:r>
          </a:p>
          <a:p>
            <a:r>
              <a:rPr lang="es-ES" dirty="0" err="1" smtClean="0">
                <a:solidFill>
                  <a:srgbClr val="FF0000"/>
                </a:solidFill>
              </a:rPr>
              <a:t>Prato</a:t>
            </a:r>
            <a:r>
              <a:rPr lang="es-ES" dirty="0" smtClean="0">
                <a:solidFill>
                  <a:srgbClr val="FF0000"/>
                </a:solidFill>
              </a:rPr>
              <a:t>. </a:t>
            </a:r>
            <a:endParaRPr lang="es-ES" dirty="0" smtClean="0">
              <a:solidFill>
                <a:srgbClr val="FF0000"/>
              </a:solidFill>
            </a:endParaRPr>
          </a:p>
          <a:p>
            <a:pPr lvl="1"/>
            <a:r>
              <a:rPr lang="es-ES" dirty="0" smtClean="0">
                <a:solidFill>
                  <a:srgbClr val="FF0000"/>
                </a:solidFill>
              </a:rPr>
              <a:t>9</a:t>
            </a:r>
            <a:r>
              <a:rPr lang="es-ES" dirty="0" smtClean="0">
                <a:solidFill>
                  <a:srgbClr val="FF0000"/>
                </a:solidFill>
              </a:rPr>
              <a:t>. Madonna del </a:t>
            </a:r>
            <a:r>
              <a:rPr lang="es-ES" dirty="0" err="1" smtClean="0">
                <a:solidFill>
                  <a:srgbClr val="FF0000"/>
                </a:solidFill>
              </a:rPr>
              <a:t>Ceppo</a:t>
            </a:r>
            <a:r>
              <a:rPr lang="es-ES" dirty="0" smtClean="0">
                <a:solidFill>
                  <a:srgbClr val="FF0000"/>
                </a:solidFill>
              </a:rPr>
              <a:t>, </a:t>
            </a:r>
            <a:r>
              <a:rPr lang="es-ES" dirty="0" err="1" smtClean="0">
                <a:solidFill>
                  <a:srgbClr val="FF0000"/>
                </a:solidFill>
              </a:rPr>
              <a:t>with</a:t>
            </a:r>
            <a:r>
              <a:rPr lang="es-ES" dirty="0" smtClean="0">
                <a:solidFill>
                  <a:srgbClr val="FF0000"/>
                </a:solidFill>
              </a:rPr>
              <a:t> SS. Stephen and John </a:t>
            </a:r>
            <a:r>
              <a:rPr lang="es-ES" dirty="0" err="1" smtClean="0">
                <a:solidFill>
                  <a:srgbClr val="FF0000"/>
                </a:solidFill>
              </a:rPr>
              <a:t>Baptist</a:t>
            </a:r>
            <a:r>
              <a:rPr lang="es-ES" dirty="0" smtClean="0">
                <a:solidFill>
                  <a:srgbClr val="FF0000"/>
                </a:solidFill>
              </a:rPr>
              <a:t>, Francesco </a:t>
            </a:r>
            <a:r>
              <a:rPr lang="es-ES" dirty="0" err="1" smtClean="0">
                <a:solidFill>
                  <a:srgbClr val="FF0000"/>
                </a:solidFill>
              </a:rPr>
              <a:t>Datini</a:t>
            </a:r>
            <a:r>
              <a:rPr lang="es-ES" dirty="0" smtClean="0">
                <a:solidFill>
                  <a:srgbClr val="FF0000"/>
                </a:solidFill>
              </a:rPr>
              <a:t> and </a:t>
            </a:r>
            <a:r>
              <a:rPr lang="es-ES" dirty="0" err="1" smtClean="0">
                <a:solidFill>
                  <a:srgbClr val="FF0000"/>
                </a:solidFill>
              </a:rPr>
              <a:t>other</a:t>
            </a:r>
            <a:r>
              <a:rPr lang="es-ES" dirty="0" smtClean="0">
                <a:solidFill>
                  <a:srgbClr val="FF0000"/>
                </a:solidFill>
              </a:rPr>
              <a:t> </a:t>
            </a:r>
            <a:r>
              <a:rPr lang="es-ES" dirty="0" err="1" smtClean="0">
                <a:solidFill>
                  <a:srgbClr val="FF0000"/>
                </a:solidFill>
              </a:rPr>
              <a:t>Donors</a:t>
            </a:r>
            <a:r>
              <a:rPr lang="es-ES" dirty="0" smtClean="0">
                <a:solidFill>
                  <a:srgbClr val="FF0000"/>
                </a:solidFill>
              </a:rPr>
              <a:t>. (</a:t>
            </a:r>
            <a:r>
              <a:rPr lang="es-ES" dirty="0" err="1" smtClean="0">
                <a:solidFill>
                  <a:srgbClr val="FF0000"/>
                </a:solidFill>
              </a:rPr>
              <a:t>Execution</a:t>
            </a:r>
            <a:r>
              <a:rPr lang="es-ES" dirty="0" smtClean="0">
                <a:solidFill>
                  <a:srgbClr val="FF0000"/>
                </a:solidFill>
              </a:rPr>
              <a:t>, </a:t>
            </a:r>
            <a:r>
              <a:rPr lang="es-ES" dirty="0" err="1" smtClean="0">
                <a:solidFill>
                  <a:srgbClr val="FF0000"/>
                </a:solidFill>
              </a:rPr>
              <a:t>except</a:t>
            </a:r>
            <a:r>
              <a:rPr lang="es-ES" dirty="0" smtClean="0">
                <a:solidFill>
                  <a:srgbClr val="FF0000"/>
                </a:solidFill>
              </a:rPr>
              <a:t> </a:t>
            </a:r>
            <a:r>
              <a:rPr lang="es-ES" dirty="0" err="1" smtClean="0">
                <a:solidFill>
                  <a:srgbClr val="FF0000"/>
                </a:solidFill>
              </a:rPr>
              <a:t>for</a:t>
            </a:r>
            <a:r>
              <a:rPr lang="es-ES" dirty="0" smtClean="0">
                <a:solidFill>
                  <a:srgbClr val="FF0000"/>
                </a:solidFill>
              </a:rPr>
              <a:t> head of </a:t>
            </a:r>
            <a:r>
              <a:rPr lang="es-ES" dirty="0" err="1" smtClean="0">
                <a:solidFill>
                  <a:srgbClr val="FF0000"/>
                </a:solidFill>
              </a:rPr>
              <a:t>Madomia</a:t>
            </a:r>
            <a:r>
              <a:rPr lang="es-ES" dirty="0" smtClean="0">
                <a:solidFill>
                  <a:srgbClr val="FF0000"/>
                </a:solidFill>
              </a:rPr>
              <a:t>, </a:t>
            </a:r>
            <a:r>
              <a:rPr lang="es-ES" dirty="0" err="1" smtClean="0">
                <a:solidFill>
                  <a:srgbClr val="FF0000"/>
                </a:solidFill>
              </a:rPr>
              <a:t>by</a:t>
            </a:r>
            <a:r>
              <a:rPr lang="es-ES" dirty="0" smtClean="0">
                <a:solidFill>
                  <a:srgbClr val="FF0000"/>
                </a:solidFill>
              </a:rPr>
              <a:t> Fra Diamante </a:t>
            </a:r>
            <a:r>
              <a:rPr lang="es-ES" dirty="0" err="1" smtClean="0">
                <a:solidFill>
                  <a:srgbClr val="FF0000"/>
                </a:solidFill>
              </a:rPr>
              <a:t>on</a:t>
            </a:r>
            <a:r>
              <a:rPr lang="es-ES" dirty="0" smtClean="0">
                <a:solidFill>
                  <a:srgbClr val="FF0000"/>
                </a:solidFill>
              </a:rPr>
              <a:t> </a:t>
            </a:r>
            <a:r>
              <a:rPr lang="es-ES" dirty="0" err="1" smtClean="0">
                <a:solidFill>
                  <a:srgbClr val="FF0000"/>
                </a:solidFill>
              </a:rPr>
              <a:t>Lippi's</a:t>
            </a:r>
            <a:r>
              <a:rPr lang="es-ES" dirty="0" smtClean="0">
                <a:solidFill>
                  <a:srgbClr val="FF0000"/>
                </a:solidFill>
              </a:rPr>
              <a:t> </a:t>
            </a:r>
            <a:r>
              <a:rPr lang="es-ES" dirty="0" err="1" smtClean="0">
                <a:solidFill>
                  <a:srgbClr val="FF0000"/>
                </a:solidFill>
              </a:rPr>
              <a:t>design</a:t>
            </a:r>
            <a:r>
              <a:rPr lang="es-ES" dirty="0" smtClean="0">
                <a:solidFill>
                  <a:srgbClr val="FF0000"/>
                </a:solidFill>
              </a:rPr>
              <a:t>.) 1453. </a:t>
            </a:r>
            <a:r>
              <a:rPr lang="es-ES" dirty="0" err="1" smtClean="0">
                <a:solidFill>
                  <a:srgbClr val="FF0000"/>
                </a:solidFill>
              </a:rPr>
              <a:t>Plate</a:t>
            </a:r>
            <a:r>
              <a:rPr lang="es-ES" dirty="0" smtClean="0">
                <a:solidFill>
                  <a:srgbClr val="FF0000"/>
                </a:solidFill>
              </a:rPr>
              <a:t> 864. </a:t>
            </a:r>
            <a:endParaRPr lang="es-ES" dirty="0" smtClean="0">
              <a:solidFill>
                <a:srgbClr val="FF0000"/>
              </a:solidFill>
            </a:endParaRPr>
          </a:p>
          <a:p>
            <a:pPr lvl="1"/>
            <a:r>
              <a:rPr lang="es-ES" dirty="0" smtClean="0">
                <a:solidFill>
                  <a:srgbClr val="FF0000"/>
                </a:solidFill>
              </a:rPr>
              <a:t>18</a:t>
            </a:r>
            <a:r>
              <a:rPr lang="es-ES" dirty="0" smtClean="0">
                <a:solidFill>
                  <a:srgbClr val="FF0000"/>
                </a:solidFill>
              </a:rPr>
              <a:t>. </a:t>
            </a:r>
            <a:r>
              <a:rPr lang="es-ES" dirty="0" err="1" smtClean="0">
                <a:solidFill>
                  <a:srgbClr val="FF0000"/>
                </a:solidFill>
              </a:rPr>
              <a:t>Nativity</a:t>
            </a:r>
            <a:r>
              <a:rPr lang="es-ES" dirty="0" smtClean="0">
                <a:solidFill>
                  <a:srgbClr val="FF0000"/>
                </a:solidFill>
              </a:rPr>
              <a:t> </a:t>
            </a:r>
            <a:r>
              <a:rPr lang="es-ES" dirty="0" err="1" smtClean="0">
                <a:solidFill>
                  <a:srgbClr val="FF0000"/>
                </a:solidFill>
              </a:rPr>
              <a:t>with</a:t>
            </a:r>
            <a:r>
              <a:rPr lang="es-ES" dirty="0" smtClean="0">
                <a:solidFill>
                  <a:srgbClr val="FF0000"/>
                </a:solidFill>
              </a:rPr>
              <a:t> SS. George and </a:t>
            </a:r>
            <a:r>
              <a:rPr lang="es-ES" dirty="0" err="1" smtClean="0">
                <a:solidFill>
                  <a:srgbClr val="FF0000"/>
                </a:solidFill>
              </a:rPr>
              <a:t>Vincent</a:t>
            </a:r>
            <a:r>
              <a:rPr lang="es-ES" dirty="0" smtClean="0">
                <a:solidFill>
                  <a:srgbClr val="FF0000"/>
                </a:solidFill>
              </a:rPr>
              <a:t> Ferrer. (</a:t>
            </a:r>
            <a:r>
              <a:rPr lang="es-ES" dirty="0" err="1" smtClean="0">
                <a:solidFill>
                  <a:srgbClr val="FF0000"/>
                </a:solidFill>
              </a:rPr>
              <a:t>Execution</a:t>
            </a:r>
            <a:r>
              <a:rPr lang="es-ES" dirty="0" smtClean="0">
                <a:solidFill>
                  <a:srgbClr val="FF0000"/>
                </a:solidFill>
              </a:rPr>
              <a:t>, </a:t>
            </a:r>
            <a:r>
              <a:rPr lang="es-ES" dirty="0" err="1" smtClean="0">
                <a:solidFill>
                  <a:srgbClr val="FF0000"/>
                </a:solidFill>
              </a:rPr>
              <a:t>except</a:t>
            </a:r>
            <a:r>
              <a:rPr lang="es-ES" dirty="0" smtClean="0">
                <a:solidFill>
                  <a:srgbClr val="FF0000"/>
                </a:solidFill>
              </a:rPr>
              <a:t> </a:t>
            </a:r>
            <a:r>
              <a:rPr lang="es-ES" dirty="0" err="1" smtClean="0">
                <a:solidFill>
                  <a:srgbClr val="FF0000"/>
                </a:solidFill>
              </a:rPr>
              <a:t>for</a:t>
            </a:r>
            <a:r>
              <a:rPr lang="es-ES" dirty="0" smtClean="0">
                <a:solidFill>
                  <a:srgbClr val="FF0000"/>
                </a:solidFill>
              </a:rPr>
              <a:t> Madonna and </a:t>
            </a:r>
            <a:r>
              <a:rPr lang="es-ES" dirty="0" err="1" smtClean="0">
                <a:solidFill>
                  <a:srgbClr val="FF0000"/>
                </a:solidFill>
              </a:rPr>
              <a:t>Child</a:t>
            </a:r>
            <a:r>
              <a:rPr lang="es-ES" dirty="0" smtClean="0">
                <a:solidFill>
                  <a:srgbClr val="FF0000"/>
                </a:solidFill>
              </a:rPr>
              <a:t>, and head and </a:t>
            </a:r>
            <a:r>
              <a:rPr lang="es-ES" dirty="0" err="1" smtClean="0">
                <a:solidFill>
                  <a:srgbClr val="FF0000"/>
                </a:solidFill>
              </a:rPr>
              <a:t>hand</a:t>
            </a:r>
            <a:r>
              <a:rPr lang="es-ES" dirty="0" smtClean="0">
                <a:solidFill>
                  <a:srgbClr val="FF0000"/>
                </a:solidFill>
              </a:rPr>
              <a:t> of S. </a:t>
            </a:r>
            <a:r>
              <a:rPr lang="es-ES" dirty="0" err="1" smtClean="0">
                <a:solidFill>
                  <a:srgbClr val="FF0000"/>
                </a:solidFill>
              </a:rPr>
              <a:t>Vincent</a:t>
            </a:r>
            <a:r>
              <a:rPr lang="es-ES" dirty="0" smtClean="0">
                <a:solidFill>
                  <a:srgbClr val="FF0000"/>
                </a:solidFill>
              </a:rPr>
              <a:t>, </a:t>
            </a:r>
            <a:r>
              <a:rPr lang="es-ES" dirty="0" err="1" smtClean="0">
                <a:solidFill>
                  <a:srgbClr val="FF0000"/>
                </a:solidFill>
              </a:rPr>
              <a:t>by</a:t>
            </a:r>
            <a:r>
              <a:rPr lang="es-ES" dirty="0" smtClean="0">
                <a:solidFill>
                  <a:srgbClr val="FF0000"/>
                </a:solidFill>
              </a:rPr>
              <a:t> Fra Diamante). </a:t>
            </a:r>
            <a:endParaRPr lang="es-ES" dirty="0" smtClean="0">
              <a:solidFill>
                <a:srgbClr val="FF0000"/>
              </a:solidFill>
            </a:endParaRPr>
          </a:p>
          <a:p>
            <a:pPr lvl="1"/>
            <a:r>
              <a:rPr lang="es-ES" dirty="0" smtClean="0">
                <a:solidFill>
                  <a:srgbClr val="FF0000"/>
                </a:solidFill>
              </a:rPr>
              <a:t>DUOMO</a:t>
            </a:r>
            <a:r>
              <a:rPr lang="es-ES" dirty="0" smtClean="0">
                <a:solidFill>
                  <a:srgbClr val="FF0000"/>
                </a:solidFill>
              </a:rPr>
              <a:t>, CHOIR. </a:t>
            </a:r>
            <a:r>
              <a:rPr lang="es-ES" dirty="0" err="1" smtClean="0">
                <a:solidFill>
                  <a:srgbClr val="FF0000"/>
                </a:solidFill>
              </a:rPr>
              <a:t>Frescoes</a:t>
            </a:r>
            <a:r>
              <a:rPr lang="es-ES" dirty="0" smtClean="0">
                <a:solidFill>
                  <a:srgbClr val="FF0000"/>
                </a:solidFill>
              </a:rPr>
              <a:t> (</a:t>
            </a:r>
            <a:r>
              <a:rPr lang="es-ES" dirty="0" err="1" smtClean="0">
                <a:solidFill>
                  <a:srgbClr val="FF0000"/>
                </a:solidFill>
              </a:rPr>
              <a:t>assisted</a:t>
            </a:r>
            <a:r>
              <a:rPr lang="es-ES" dirty="0" smtClean="0">
                <a:solidFill>
                  <a:srgbClr val="FF0000"/>
                </a:solidFill>
              </a:rPr>
              <a:t> </a:t>
            </a:r>
            <a:r>
              <a:rPr lang="es-ES" dirty="0" err="1" smtClean="0">
                <a:solidFill>
                  <a:srgbClr val="FF0000"/>
                </a:solidFill>
              </a:rPr>
              <a:t>by</a:t>
            </a:r>
            <a:r>
              <a:rPr lang="es-ES" dirty="0" smtClean="0">
                <a:solidFill>
                  <a:srgbClr val="FF0000"/>
                </a:solidFill>
              </a:rPr>
              <a:t> Fra Diamante). </a:t>
            </a:r>
            <a:endParaRPr lang="es-ES" dirty="0" smtClean="0">
              <a:solidFill>
                <a:srgbClr val="FF0000"/>
              </a:solidFill>
            </a:endParaRPr>
          </a:p>
          <a:p>
            <a:pPr lvl="2"/>
            <a:r>
              <a:rPr lang="es-ES" dirty="0" err="1" smtClean="0">
                <a:solidFill>
                  <a:srgbClr val="FF0000"/>
                </a:solidFill>
              </a:rPr>
              <a:t>Vault</a:t>
            </a:r>
            <a:r>
              <a:rPr lang="es-ES" dirty="0" smtClean="0">
                <a:solidFill>
                  <a:srgbClr val="FF0000"/>
                </a:solidFill>
              </a:rPr>
              <a:t>: </a:t>
            </a:r>
            <a:r>
              <a:rPr lang="es-ES" dirty="0" err="1" smtClean="0">
                <a:solidFill>
                  <a:srgbClr val="FF0000"/>
                </a:solidFill>
              </a:rPr>
              <a:t>Four</a:t>
            </a:r>
            <a:r>
              <a:rPr lang="es-ES" dirty="0" smtClean="0">
                <a:solidFill>
                  <a:srgbClr val="FF0000"/>
                </a:solidFill>
              </a:rPr>
              <a:t> </a:t>
            </a:r>
            <a:r>
              <a:rPr lang="es-ES" dirty="0" err="1" smtClean="0">
                <a:solidFill>
                  <a:srgbClr val="FF0000"/>
                </a:solidFill>
              </a:rPr>
              <a:t>Evangelists</a:t>
            </a:r>
            <a:r>
              <a:rPr lang="es-ES" dirty="0" smtClean="0">
                <a:solidFill>
                  <a:srgbClr val="FF0000"/>
                </a:solidFill>
              </a:rPr>
              <a:t>. </a:t>
            </a:r>
            <a:endParaRPr lang="es-ES" dirty="0" smtClean="0">
              <a:solidFill>
                <a:srgbClr val="FF0000"/>
              </a:solidFill>
            </a:endParaRPr>
          </a:p>
          <a:p>
            <a:pPr lvl="2"/>
            <a:r>
              <a:rPr lang="es-ES" dirty="0" err="1" smtClean="0">
                <a:solidFill>
                  <a:srgbClr val="FF0000"/>
                </a:solidFill>
              </a:rPr>
              <a:t>Walls</a:t>
            </a:r>
            <a:r>
              <a:rPr lang="es-ES" dirty="0" smtClean="0">
                <a:solidFill>
                  <a:srgbClr val="FF0000"/>
                </a:solidFill>
              </a:rPr>
              <a:t>: </a:t>
            </a:r>
            <a:r>
              <a:rPr lang="es-ES" dirty="0" err="1" smtClean="0">
                <a:solidFill>
                  <a:srgbClr val="FF0000"/>
                </a:solidFill>
              </a:rPr>
              <a:t>Scenes</a:t>
            </a:r>
            <a:r>
              <a:rPr lang="es-ES" dirty="0" smtClean="0">
                <a:solidFill>
                  <a:srgbClr val="FF0000"/>
                </a:solidFill>
              </a:rPr>
              <a:t> </a:t>
            </a:r>
            <a:r>
              <a:rPr lang="es-ES" dirty="0" err="1" smtClean="0">
                <a:solidFill>
                  <a:srgbClr val="FF0000"/>
                </a:solidFill>
              </a:rPr>
              <a:t>from</a:t>
            </a:r>
            <a:r>
              <a:rPr lang="es-ES" dirty="0" smtClean="0">
                <a:solidFill>
                  <a:srgbClr val="FF0000"/>
                </a:solidFill>
              </a:rPr>
              <a:t> </a:t>
            </a:r>
            <a:r>
              <a:rPr lang="es-ES" dirty="0" err="1" smtClean="0">
                <a:solidFill>
                  <a:srgbClr val="FF0000"/>
                </a:solidFill>
              </a:rPr>
              <a:t>the</a:t>
            </a:r>
            <a:r>
              <a:rPr lang="es-ES" dirty="0" smtClean="0">
                <a:solidFill>
                  <a:srgbClr val="FF0000"/>
                </a:solidFill>
              </a:rPr>
              <a:t> </a:t>
            </a:r>
            <a:r>
              <a:rPr lang="es-ES" dirty="0" err="1" smtClean="0">
                <a:solidFill>
                  <a:srgbClr val="FF0000"/>
                </a:solidFill>
              </a:rPr>
              <a:t>Lives</a:t>
            </a:r>
            <a:r>
              <a:rPr lang="es-ES" dirty="0" smtClean="0">
                <a:solidFill>
                  <a:srgbClr val="FF0000"/>
                </a:solidFill>
              </a:rPr>
              <a:t> of SS. John </a:t>
            </a:r>
            <a:r>
              <a:rPr lang="es-ES" dirty="0" err="1" smtClean="0">
                <a:solidFill>
                  <a:srgbClr val="FF0000"/>
                </a:solidFill>
              </a:rPr>
              <a:t>Baptist</a:t>
            </a:r>
            <a:r>
              <a:rPr lang="es-ES" dirty="0" smtClean="0">
                <a:solidFill>
                  <a:srgbClr val="FF0000"/>
                </a:solidFill>
              </a:rPr>
              <a:t> and Stephen [</a:t>
            </a:r>
            <a:r>
              <a:rPr lang="es-ES" dirty="0" err="1" smtClean="0">
                <a:solidFill>
                  <a:srgbClr val="FF0000"/>
                </a:solidFill>
              </a:rPr>
              <a:t>Right</a:t>
            </a:r>
            <a:r>
              <a:rPr lang="es-ES" dirty="0" smtClean="0">
                <a:solidFill>
                  <a:srgbClr val="FF0000"/>
                </a:solidFill>
              </a:rPr>
              <a:t> </a:t>
            </a:r>
            <a:r>
              <a:rPr lang="es-ES" dirty="0" err="1" smtClean="0">
                <a:solidFill>
                  <a:srgbClr val="FF0000"/>
                </a:solidFill>
              </a:rPr>
              <a:t>wall</a:t>
            </a:r>
            <a:r>
              <a:rPr lang="es-ES" dirty="0" smtClean="0">
                <a:solidFill>
                  <a:srgbClr val="FF0000"/>
                </a:solidFill>
              </a:rPr>
              <a:t>: </a:t>
            </a:r>
            <a:r>
              <a:rPr lang="es-ES" dirty="0" err="1" smtClean="0">
                <a:solidFill>
                  <a:srgbClr val="FF0000"/>
                </a:solidFill>
              </a:rPr>
              <a:t>Birth</a:t>
            </a:r>
            <a:r>
              <a:rPr lang="es-ES" dirty="0" smtClean="0">
                <a:solidFill>
                  <a:srgbClr val="FF0000"/>
                </a:solidFill>
              </a:rPr>
              <a:t> and </a:t>
            </a:r>
            <a:r>
              <a:rPr lang="es-ES" dirty="0" err="1" smtClean="0">
                <a:solidFill>
                  <a:srgbClr val="FF0000"/>
                </a:solidFill>
              </a:rPr>
              <a:t>Naming</a:t>
            </a:r>
            <a:r>
              <a:rPr lang="es-ES" dirty="0" smtClean="0">
                <a:solidFill>
                  <a:srgbClr val="FF0000"/>
                </a:solidFill>
              </a:rPr>
              <a:t> of S. John </a:t>
            </a:r>
            <a:r>
              <a:rPr lang="es-ES" dirty="0" err="1" smtClean="0">
                <a:solidFill>
                  <a:srgbClr val="FF0000"/>
                </a:solidFill>
              </a:rPr>
              <a:t>Baptist</a:t>
            </a:r>
            <a:r>
              <a:rPr lang="es-ES" dirty="0" smtClean="0">
                <a:solidFill>
                  <a:srgbClr val="FF0000"/>
                </a:solidFill>
              </a:rPr>
              <a:t>, </a:t>
            </a:r>
            <a:r>
              <a:rPr lang="es-ES" dirty="0" err="1" smtClean="0">
                <a:solidFill>
                  <a:srgbClr val="FF0000"/>
                </a:solidFill>
              </a:rPr>
              <a:t>Leavetaking</a:t>
            </a:r>
            <a:r>
              <a:rPr lang="es-ES" dirty="0" smtClean="0">
                <a:solidFill>
                  <a:srgbClr val="FF0000"/>
                </a:solidFill>
              </a:rPr>
              <a:t> and </a:t>
            </a:r>
            <a:r>
              <a:rPr lang="es-ES" dirty="0" err="1" smtClean="0">
                <a:solidFill>
                  <a:srgbClr val="FF0000"/>
                </a:solidFill>
              </a:rPr>
              <a:t>Preaching</a:t>
            </a:r>
            <a:r>
              <a:rPr lang="es-ES" dirty="0" smtClean="0">
                <a:solidFill>
                  <a:srgbClr val="FF0000"/>
                </a:solidFill>
              </a:rPr>
              <a:t> of S. John, Dance of Salome and </a:t>
            </a:r>
            <a:r>
              <a:rPr lang="es-ES" dirty="0" err="1" smtClean="0">
                <a:solidFill>
                  <a:srgbClr val="FF0000"/>
                </a:solidFill>
              </a:rPr>
              <a:t>the</a:t>
            </a:r>
            <a:r>
              <a:rPr lang="es-ES" dirty="0" smtClean="0">
                <a:solidFill>
                  <a:srgbClr val="FF0000"/>
                </a:solidFill>
              </a:rPr>
              <a:t> </a:t>
            </a:r>
            <a:r>
              <a:rPr lang="es-ES" dirty="0" err="1" smtClean="0">
                <a:solidFill>
                  <a:srgbClr val="FF0000"/>
                </a:solidFill>
              </a:rPr>
              <a:t>Presentation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Head of S. John. </a:t>
            </a:r>
            <a:r>
              <a:rPr lang="es-ES" dirty="0" err="1" smtClean="0">
                <a:solidFill>
                  <a:srgbClr val="FF0000"/>
                </a:solidFill>
              </a:rPr>
              <a:t>Left</a:t>
            </a:r>
            <a:r>
              <a:rPr lang="es-ES" dirty="0" smtClean="0">
                <a:solidFill>
                  <a:srgbClr val="FF0000"/>
                </a:solidFill>
              </a:rPr>
              <a:t> </a:t>
            </a:r>
            <a:r>
              <a:rPr lang="es-ES" dirty="0" err="1" smtClean="0">
                <a:solidFill>
                  <a:srgbClr val="FF0000"/>
                </a:solidFill>
              </a:rPr>
              <a:t>wall</a:t>
            </a:r>
            <a:r>
              <a:rPr lang="es-ES" dirty="0" smtClean="0">
                <a:solidFill>
                  <a:srgbClr val="FF0000"/>
                </a:solidFill>
              </a:rPr>
              <a:t>: </a:t>
            </a:r>
            <a:r>
              <a:rPr lang="es-ES" dirty="0" err="1" smtClean="0">
                <a:solidFill>
                  <a:srgbClr val="FF0000"/>
                </a:solidFill>
              </a:rPr>
              <a:t>Birth</a:t>
            </a:r>
            <a:r>
              <a:rPr lang="es-ES" dirty="0" smtClean="0">
                <a:solidFill>
                  <a:srgbClr val="FF0000"/>
                </a:solidFill>
              </a:rPr>
              <a:t> and </a:t>
            </a:r>
            <a:r>
              <a:rPr lang="es-ES" dirty="0" err="1" smtClean="0">
                <a:solidFill>
                  <a:srgbClr val="FF0000"/>
                </a:solidFill>
              </a:rPr>
              <a:t>Substitution</a:t>
            </a:r>
            <a:r>
              <a:rPr lang="es-ES" dirty="0" smtClean="0">
                <a:solidFill>
                  <a:srgbClr val="FF0000"/>
                </a:solidFill>
              </a:rPr>
              <a:t> of S. Stephen, </a:t>
            </a:r>
            <a:r>
              <a:rPr lang="es-ES" dirty="0" err="1" smtClean="0">
                <a:solidFill>
                  <a:srgbClr val="FF0000"/>
                </a:solidFill>
              </a:rPr>
              <a:t>Ordiiaation</a:t>
            </a:r>
            <a:r>
              <a:rPr lang="es-ES" dirty="0" smtClean="0">
                <a:solidFill>
                  <a:srgbClr val="FF0000"/>
                </a:solidFill>
              </a:rPr>
              <a:t> and </a:t>
            </a:r>
            <a:r>
              <a:rPr lang="es-ES" dirty="0" err="1" smtClean="0">
                <a:solidFill>
                  <a:srgbClr val="FF0000"/>
                </a:solidFill>
              </a:rPr>
              <a:t>Disputation</a:t>
            </a:r>
            <a:r>
              <a:rPr lang="es-ES" dirty="0" smtClean="0">
                <a:solidFill>
                  <a:srgbClr val="FF0000"/>
                </a:solidFill>
              </a:rPr>
              <a:t> of S. Stephen, </a:t>
            </a:r>
            <a:r>
              <a:rPr lang="es-ES" dirty="0" err="1" smtClean="0">
                <a:solidFill>
                  <a:srgbClr val="FF0000"/>
                </a:solidFill>
              </a:rPr>
              <a:t>Martyrdom</a:t>
            </a:r>
            <a:r>
              <a:rPr lang="es-ES" dirty="0" smtClean="0">
                <a:solidFill>
                  <a:srgbClr val="FF0000"/>
                </a:solidFill>
              </a:rPr>
              <a:t> and Funeral of S. Stephen (</a:t>
            </a:r>
            <a:r>
              <a:rPr lang="es-ES" dirty="0" err="1" smtClean="0">
                <a:solidFill>
                  <a:srgbClr val="FF0000"/>
                </a:solidFill>
              </a:rPr>
              <a:t>Sd.</a:t>
            </a:r>
            <a:r>
              <a:rPr lang="es-ES" dirty="0" smtClean="0">
                <a:solidFill>
                  <a:srgbClr val="FF0000"/>
                </a:solidFill>
              </a:rPr>
              <a:t> and d. 1460). Altar </a:t>
            </a:r>
            <a:r>
              <a:rPr lang="es-ES" dirty="0" err="1" smtClean="0">
                <a:solidFill>
                  <a:srgbClr val="FF0000"/>
                </a:solidFill>
              </a:rPr>
              <a:t>wall</a:t>
            </a:r>
            <a:r>
              <a:rPr lang="es-ES" dirty="0" smtClean="0">
                <a:solidFill>
                  <a:srgbClr val="FF0000"/>
                </a:solidFill>
              </a:rPr>
              <a:t>: SS. John </a:t>
            </a:r>
            <a:r>
              <a:rPr lang="es-ES" dirty="0" err="1" smtClean="0">
                <a:solidFill>
                  <a:srgbClr val="FF0000"/>
                </a:solidFill>
              </a:rPr>
              <a:t>Gualbcrt</a:t>
            </a:r>
            <a:r>
              <a:rPr lang="es-ES" dirty="0" smtClean="0">
                <a:solidFill>
                  <a:srgbClr val="FF0000"/>
                </a:solidFill>
              </a:rPr>
              <a:t> and </a:t>
            </a:r>
            <a:r>
              <a:rPr lang="es-ES" dirty="0" err="1" smtClean="0">
                <a:solidFill>
                  <a:srgbClr val="FF0000"/>
                </a:solidFill>
              </a:rPr>
              <a:t>Albertus</a:t>
            </a:r>
            <a:r>
              <a:rPr lang="es-ES" dirty="0" smtClean="0">
                <a:solidFill>
                  <a:srgbClr val="FF0000"/>
                </a:solidFill>
              </a:rPr>
              <a:t> Magnus]. 1452-64. </a:t>
            </a:r>
            <a:r>
              <a:rPr lang="es-ES" dirty="0" err="1" smtClean="0">
                <a:solidFill>
                  <a:srgbClr val="FF0000"/>
                </a:solidFill>
              </a:rPr>
              <a:t>Plates</a:t>
            </a:r>
            <a:r>
              <a:rPr lang="es-ES" dirty="0" smtClean="0">
                <a:solidFill>
                  <a:srgbClr val="FF0000"/>
                </a:solidFill>
              </a:rPr>
              <a:t> 857-60. — </a:t>
            </a:r>
            <a:endParaRPr lang="es-ES" dirty="0" smtClean="0">
              <a:solidFill>
                <a:srgbClr val="FF0000"/>
              </a:solidFill>
            </a:endParaRPr>
          </a:p>
          <a:p>
            <a:pPr lvl="1"/>
            <a:r>
              <a:rPr lang="es-ES" dirty="0" smtClean="0">
                <a:solidFill>
                  <a:srgbClr val="FF0000"/>
                </a:solidFill>
              </a:rPr>
              <a:t>R</a:t>
            </a:r>
            <a:r>
              <a:rPr lang="es-ES" dirty="0" smtClean="0">
                <a:solidFill>
                  <a:srgbClr val="FF0000"/>
                </a:solidFill>
              </a:rPr>
              <a:t>. TRANSEPT. </a:t>
            </a:r>
            <a:r>
              <a:rPr lang="es-ES" dirty="0" err="1" smtClean="0">
                <a:solidFill>
                  <a:srgbClr val="FF0000"/>
                </a:solidFill>
              </a:rPr>
              <a:t>Death</a:t>
            </a:r>
            <a:r>
              <a:rPr lang="es-ES" dirty="0" smtClean="0">
                <a:solidFill>
                  <a:srgbClr val="FF0000"/>
                </a:solidFill>
              </a:rPr>
              <a:t> of </a:t>
            </a:r>
            <a:r>
              <a:rPr lang="es-ES" dirty="0" err="1" smtClean="0">
                <a:solidFill>
                  <a:srgbClr val="FF0000"/>
                </a:solidFill>
              </a:rPr>
              <a:t>S.Jerome</a:t>
            </a:r>
            <a:r>
              <a:rPr lang="es-ES" dirty="0" smtClean="0">
                <a:solidFill>
                  <a:srgbClr val="FF0000"/>
                </a:solidFill>
              </a:rPr>
              <a:t>, </a:t>
            </a:r>
            <a:r>
              <a:rPr lang="es-ES" dirty="0" err="1" smtClean="0">
                <a:solidFill>
                  <a:srgbClr val="FF0000"/>
                </a:solidFill>
              </a:rPr>
              <a:t>vnth</a:t>
            </a:r>
            <a:r>
              <a:rPr lang="es-ES" dirty="0" smtClean="0">
                <a:solidFill>
                  <a:srgbClr val="FF0000"/>
                </a:solidFill>
              </a:rPr>
              <a:t> </a:t>
            </a:r>
            <a:r>
              <a:rPr lang="es-ES" dirty="0" err="1" smtClean="0">
                <a:solidFill>
                  <a:srgbClr val="FF0000"/>
                </a:solidFill>
              </a:rPr>
              <a:t>Inghirami</a:t>
            </a:r>
            <a:r>
              <a:rPr lang="es-ES" dirty="0" smtClean="0">
                <a:solidFill>
                  <a:srgbClr val="FF0000"/>
                </a:solidFill>
              </a:rPr>
              <a:t> as </a:t>
            </a:r>
            <a:r>
              <a:rPr lang="es-ES" dirty="0" err="1" smtClean="0">
                <a:solidFill>
                  <a:srgbClr val="FF0000"/>
                </a:solidFill>
              </a:rPr>
              <a:t>Donor</a:t>
            </a:r>
            <a:r>
              <a:rPr lang="es-ES" dirty="0" smtClean="0">
                <a:solidFill>
                  <a:srgbClr val="FF0000"/>
                </a:solidFill>
              </a:rPr>
              <a:t> (</a:t>
            </a:r>
            <a:r>
              <a:rPr lang="es-ES" dirty="0" err="1" smtClean="0">
                <a:solidFill>
                  <a:srgbClr val="FF0000"/>
                </a:solidFill>
              </a:rPr>
              <a:t>upper</a:t>
            </a:r>
            <a:r>
              <a:rPr lang="es-ES" dirty="0" smtClean="0">
                <a:solidFill>
                  <a:srgbClr val="FF0000"/>
                </a:solidFill>
              </a:rPr>
              <a:t> </a:t>
            </a:r>
            <a:r>
              <a:rPr lang="es-ES" dirty="0" err="1" smtClean="0">
                <a:solidFill>
                  <a:srgbClr val="FF0000"/>
                </a:solidFill>
              </a:rPr>
              <a:t>part</a:t>
            </a:r>
            <a:r>
              <a:rPr lang="es-ES" dirty="0" smtClean="0">
                <a:solidFill>
                  <a:srgbClr val="FF0000"/>
                </a:solidFill>
              </a:rPr>
              <a:t> </a:t>
            </a:r>
            <a:r>
              <a:rPr lang="es-ES" dirty="0" err="1" smtClean="0">
                <a:solidFill>
                  <a:srgbClr val="FF0000"/>
                </a:solidFill>
              </a:rPr>
              <a:t>executed</a:t>
            </a:r>
            <a:r>
              <a:rPr lang="es-ES" dirty="0" smtClean="0">
                <a:solidFill>
                  <a:srgbClr val="FF0000"/>
                </a:solidFill>
              </a:rPr>
              <a:t> </a:t>
            </a:r>
            <a:r>
              <a:rPr lang="es-ES" dirty="0" err="1" smtClean="0">
                <a:solidFill>
                  <a:srgbClr val="FF0000"/>
                </a:solidFill>
              </a:rPr>
              <a:t>by</a:t>
            </a:r>
            <a:r>
              <a:rPr lang="es-ES" dirty="0" smtClean="0">
                <a:solidFill>
                  <a:srgbClr val="FF0000"/>
                </a:solidFill>
              </a:rPr>
              <a:t> Fra Diamante), </a:t>
            </a:r>
            <a:endParaRPr lang="es-ES" dirty="0" smtClean="0">
              <a:solidFill>
                <a:srgbClr val="FF0000"/>
              </a:solidFill>
            </a:endParaRPr>
          </a:p>
          <a:p>
            <a:pPr lvl="1"/>
            <a:r>
              <a:rPr lang="es-ES" dirty="0" smtClean="0">
                <a:solidFill>
                  <a:srgbClr val="FF0000"/>
                </a:solidFill>
              </a:rPr>
              <a:t>s</a:t>
            </a:r>
            <a:r>
              <a:rPr lang="es-ES" dirty="0" smtClean="0">
                <a:solidFill>
                  <a:srgbClr val="FF0000"/>
                </a:solidFill>
              </a:rPr>
              <a:t>. SPIRITO, ALTAR R. </a:t>
            </a:r>
            <a:r>
              <a:rPr lang="es-ES" dirty="0" err="1" smtClean="0">
                <a:solidFill>
                  <a:srgbClr val="FF0000"/>
                </a:solidFill>
              </a:rPr>
              <a:t>Circumcision</a:t>
            </a:r>
            <a:r>
              <a:rPr lang="es-ES" dirty="0" smtClean="0">
                <a:solidFill>
                  <a:srgbClr val="FF0000"/>
                </a:solidFill>
              </a:rPr>
              <a:t>. (</a:t>
            </a:r>
            <a:r>
              <a:rPr lang="es-ES" dirty="0" err="1" smtClean="0">
                <a:solidFill>
                  <a:srgbClr val="FF0000"/>
                </a:solidFill>
              </a:rPr>
              <a:t>Executed</a:t>
            </a:r>
            <a:r>
              <a:rPr lang="es-ES" dirty="0" smtClean="0">
                <a:solidFill>
                  <a:srgbClr val="FF0000"/>
                </a:solidFill>
              </a:rPr>
              <a:t> </a:t>
            </a:r>
            <a:r>
              <a:rPr lang="es-ES" dirty="0" err="1" smtClean="0">
                <a:solidFill>
                  <a:srgbClr val="FF0000"/>
                </a:solidFill>
              </a:rPr>
              <a:t>by</a:t>
            </a:r>
            <a:r>
              <a:rPr lang="es-ES" dirty="0" smtClean="0">
                <a:solidFill>
                  <a:srgbClr val="FF0000"/>
                </a:solidFill>
              </a:rPr>
              <a:t> Fra Diamante </a:t>
            </a:r>
            <a:r>
              <a:rPr lang="es-ES" dirty="0" err="1" smtClean="0">
                <a:solidFill>
                  <a:srgbClr val="FF0000"/>
                </a:solidFill>
              </a:rPr>
              <a:t>on</a:t>
            </a:r>
            <a:r>
              <a:rPr lang="es-ES" dirty="0" smtClean="0">
                <a:solidFill>
                  <a:srgbClr val="FF0000"/>
                </a:solidFill>
              </a:rPr>
              <a:t> </a:t>
            </a:r>
            <a:r>
              <a:rPr lang="es-ES" dirty="0" err="1" smtClean="0">
                <a:solidFill>
                  <a:srgbClr val="FF0000"/>
                </a:solidFill>
              </a:rPr>
              <a:t>Lippi's</a:t>
            </a:r>
            <a:r>
              <a:rPr lang="es-ES" dirty="0" smtClean="0">
                <a:solidFill>
                  <a:srgbClr val="FF0000"/>
                </a:solidFill>
              </a:rPr>
              <a:t> </a:t>
            </a:r>
            <a:r>
              <a:rPr lang="es-ES" dirty="0" err="1" smtClean="0">
                <a:solidFill>
                  <a:srgbClr val="FF0000"/>
                </a:solidFill>
              </a:rPr>
              <a:t>design</a:t>
            </a:r>
            <a:r>
              <a:rPr lang="es-ES" dirty="0" smtClean="0">
                <a:solidFill>
                  <a:srgbClr val="FF0000"/>
                </a:solidFill>
              </a:rPr>
              <a:t>.) 1466-68. </a:t>
            </a:r>
          </a:p>
          <a:p>
            <a:r>
              <a:rPr lang="es-ES" dirty="0" smtClean="0">
                <a:solidFill>
                  <a:srgbClr val="FF0000"/>
                </a:solidFill>
              </a:rPr>
              <a:t>Richmond (Surrey), </a:t>
            </a:r>
            <a:r>
              <a:rPr lang="es-ES" dirty="0" err="1" smtClean="0">
                <a:solidFill>
                  <a:srgbClr val="FF0000"/>
                </a:solidFill>
              </a:rPr>
              <a:t>cook</a:t>
            </a:r>
            <a:r>
              <a:rPr lang="es-ES" dirty="0" smtClean="0">
                <a:solidFill>
                  <a:srgbClr val="FF0000"/>
                </a:solidFill>
              </a:rPr>
              <a:t> </a:t>
            </a:r>
            <a:r>
              <a:rPr lang="es-ES" dirty="0" err="1" smtClean="0">
                <a:solidFill>
                  <a:srgbClr val="FF0000"/>
                </a:solidFill>
              </a:rPr>
              <a:t>collection</a:t>
            </a:r>
            <a:r>
              <a:rPr lang="es-ES" dirty="0" smtClean="0">
                <a:solidFill>
                  <a:srgbClr val="FF0000"/>
                </a:solidFill>
              </a:rPr>
              <a:t>. 17. </a:t>
            </a:r>
            <a:r>
              <a:rPr lang="es-ES" dirty="0" err="1" smtClean="0">
                <a:solidFill>
                  <a:srgbClr val="FF0000"/>
                </a:solidFill>
              </a:rPr>
              <a:t>Side</a:t>
            </a:r>
            <a:r>
              <a:rPr lang="es-ES" dirty="0" smtClean="0">
                <a:solidFill>
                  <a:srgbClr val="FF0000"/>
                </a:solidFill>
              </a:rPr>
              <a:t> </a:t>
            </a:r>
            <a:r>
              <a:rPr lang="es-ES" dirty="0" err="1" smtClean="0">
                <a:solidFill>
                  <a:srgbClr val="FF0000"/>
                </a:solidFill>
              </a:rPr>
              <a:t>panels</a:t>
            </a:r>
            <a:r>
              <a:rPr lang="es-ES" dirty="0" smtClean="0">
                <a:solidFill>
                  <a:srgbClr val="FF0000"/>
                </a:solidFill>
              </a:rPr>
              <a:t> </a:t>
            </a:r>
            <a:r>
              <a:rPr lang="es-ES" dirty="0" err="1" smtClean="0">
                <a:solidFill>
                  <a:srgbClr val="FF0000"/>
                </a:solidFill>
              </a:rPr>
              <a:t>to</a:t>
            </a:r>
            <a:r>
              <a:rPr lang="es-ES" dirty="0" smtClean="0">
                <a:solidFill>
                  <a:srgbClr val="FF0000"/>
                </a:solidFill>
              </a:rPr>
              <a:t> King </a:t>
            </a:r>
            <a:r>
              <a:rPr lang="es-ES" dirty="0" err="1" smtClean="0">
                <a:solidFill>
                  <a:srgbClr val="FF0000"/>
                </a:solidFill>
              </a:rPr>
              <a:t>Alfonso's</a:t>
            </a:r>
            <a:r>
              <a:rPr lang="es-ES" dirty="0" smtClean="0">
                <a:solidFill>
                  <a:srgbClr val="FF0000"/>
                </a:solidFill>
              </a:rPr>
              <a:t> </a:t>
            </a:r>
            <a:r>
              <a:rPr lang="es-ES" dirty="0" err="1" smtClean="0">
                <a:solidFill>
                  <a:srgbClr val="FF0000"/>
                </a:solidFill>
              </a:rPr>
              <a:t>triptych</a:t>
            </a:r>
            <a:r>
              <a:rPr lang="es-ES" dirty="0" smtClean="0">
                <a:solidFill>
                  <a:srgbClr val="FF0000"/>
                </a:solidFill>
              </a:rPr>
              <a:t>: SS. Anthony </a:t>
            </a:r>
            <a:r>
              <a:rPr lang="es-ES" dirty="0" err="1" smtClean="0">
                <a:solidFill>
                  <a:srgbClr val="FF0000"/>
                </a:solidFill>
              </a:rPr>
              <a:t>Abbot</a:t>
            </a:r>
            <a:r>
              <a:rPr lang="es-ES" dirty="0" smtClean="0">
                <a:solidFill>
                  <a:srgbClr val="FF0000"/>
                </a:solidFill>
              </a:rPr>
              <a:t> and George. 1457.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38200" y="220133"/>
            <a:ext cx="10515600" cy="5956830"/>
          </a:xfrm>
        </p:spPr>
        <p:txBody>
          <a:bodyPr>
            <a:normAutofit fontScale="85000" lnSpcReduction="20000"/>
          </a:bodyPr>
          <a:lstStyle/>
          <a:p>
            <a:r>
              <a:rPr lang="es-ES" dirty="0" smtClean="0">
                <a:solidFill>
                  <a:srgbClr val="FF0000"/>
                </a:solidFill>
              </a:rPr>
              <a:t>Rome</a:t>
            </a:r>
            <a:r>
              <a:rPr lang="es-ES" dirty="0" smtClean="0">
                <a:solidFill>
                  <a:srgbClr val="FF0000"/>
                </a:solidFill>
              </a:rPr>
              <a:t>, </a:t>
            </a:r>
            <a:endParaRPr lang="es-ES" dirty="0" smtClean="0">
              <a:solidFill>
                <a:srgbClr val="FF0000"/>
              </a:solidFill>
            </a:endParaRPr>
          </a:p>
          <a:p>
            <a:pPr lvl="1"/>
            <a:r>
              <a:rPr lang="es-ES" dirty="0" err="1" smtClean="0">
                <a:solidFill>
                  <a:srgbClr val="FF0000"/>
                </a:solidFill>
              </a:rPr>
              <a:t>galleria</a:t>
            </a:r>
            <a:r>
              <a:rPr lang="es-ES" dirty="0" smtClean="0">
                <a:solidFill>
                  <a:srgbClr val="FF0000"/>
                </a:solidFill>
              </a:rPr>
              <a:t> </a:t>
            </a:r>
            <a:r>
              <a:rPr lang="es-ES" dirty="0" smtClean="0">
                <a:solidFill>
                  <a:srgbClr val="FF0000"/>
                </a:solidFill>
              </a:rPr>
              <a:t>doria </a:t>
            </a:r>
            <a:r>
              <a:rPr lang="es-ES" dirty="0" err="1" smtClean="0">
                <a:solidFill>
                  <a:srgbClr val="FF0000"/>
                </a:solidFill>
              </a:rPr>
              <a:t>pamphilj</a:t>
            </a:r>
            <a:r>
              <a:rPr lang="es-ES" dirty="0" smtClean="0">
                <a:solidFill>
                  <a:srgbClr val="FF0000"/>
                </a:solidFill>
              </a:rPr>
              <a:t>, </a:t>
            </a:r>
            <a:r>
              <a:rPr lang="es-ES" dirty="0" err="1" smtClean="0">
                <a:solidFill>
                  <a:srgbClr val="FF0000"/>
                </a:solidFill>
              </a:rPr>
              <a:t>private</a:t>
            </a:r>
            <a:r>
              <a:rPr lang="es-ES" dirty="0" smtClean="0">
                <a:solidFill>
                  <a:srgbClr val="FF0000"/>
                </a:solidFill>
              </a:rPr>
              <a:t> </a:t>
            </a:r>
            <a:r>
              <a:rPr lang="es-ES" dirty="0" err="1" smtClean="0">
                <a:solidFill>
                  <a:srgbClr val="FF0000"/>
                </a:solidFill>
              </a:rPr>
              <a:t>apartments</a:t>
            </a:r>
            <a:r>
              <a:rPr lang="es-ES" dirty="0" smtClean="0">
                <a:solidFill>
                  <a:srgbClr val="FF0000"/>
                </a:solidFill>
              </a:rPr>
              <a:t>. </a:t>
            </a:r>
            <a:r>
              <a:rPr lang="es-ES" dirty="0" err="1" smtClean="0">
                <a:solidFill>
                  <a:srgbClr val="FF0000"/>
                </a:solidFill>
              </a:rPr>
              <a:t>Annunciation</a:t>
            </a:r>
            <a:r>
              <a:rPr lang="es-ES" dirty="0" smtClean="0">
                <a:solidFill>
                  <a:srgbClr val="FF0000"/>
                </a:solidFill>
              </a:rPr>
              <a:t>. </a:t>
            </a:r>
            <a:r>
              <a:rPr lang="es-ES" dirty="0" err="1" smtClean="0">
                <a:solidFill>
                  <a:srgbClr val="FF0000"/>
                </a:solidFill>
              </a:rPr>
              <a:t>Plate</a:t>
            </a:r>
            <a:r>
              <a:rPr lang="es-ES" dirty="0" smtClean="0">
                <a:solidFill>
                  <a:srgbClr val="FF0000"/>
                </a:solidFill>
              </a:rPr>
              <a:t> 855. </a:t>
            </a:r>
            <a:endParaRPr lang="es-ES" dirty="0" smtClean="0">
              <a:solidFill>
                <a:srgbClr val="FF0000"/>
              </a:solidFill>
            </a:endParaRPr>
          </a:p>
          <a:p>
            <a:pPr lvl="1"/>
            <a:r>
              <a:rPr lang="es-ES" dirty="0" smtClean="0">
                <a:solidFill>
                  <a:srgbClr val="FF0000"/>
                </a:solidFill>
              </a:rPr>
              <a:t>GALLERIA </a:t>
            </a:r>
            <a:r>
              <a:rPr lang="es-ES" dirty="0" smtClean="0">
                <a:solidFill>
                  <a:srgbClr val="FF0000"/>
                </a:solidFill>
              </a:rPr>
              <a:t>NAZIONALE (PALAZZO </a:t>
            </a:r>
            <a:r>
              <a:rPr lang="es-ES" dirty="0" err="1" smtClean="0">
                <a:solidFill>
                  <a:srgbClr val="FF0000"/>
                </a:solidFill>
              </a:rPr>
              <a:t>BARBERINl</a:t>
            </a:r>
            <a:r>
              <a:rPr lang="es-ES" dirty="0" smtClean="0">
                <a:solidFill>
                  <a:srgbClr val="FF0000"/>
                </a:solidFill>
              </a:rPr>
              <a:t>). F.N. 19220. </a:t>
            </a:r>
            <a:r>
              <a:rPr lang="es-ES" dirty="0" err="1" smtClean="0">
                <a:solidFill>
                  <a:srgbClr val="FF0000"/>
                </a:solidFill>
              </a:rPr>
              <a:t>Annunciation</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tWO</a:t>
            </a:r>
            <a:r>
              <a:rPr lang="es-ES" dirty="0" smtClean="0">
                <a:solidFill>
                  <a:srgbClr val="FF0000"/>
                </a:solidFill>
              </a:rPr>
              <a:t> </a:t>
            </a:r>
            <a:r>
              <a:rPr lang="es-ES" dirty="0" err="1" smtClean="0">
                <a:solidFill>
                  <a:srgbClr val="FF0000"/>
                </a:solidFill>
              </a:rPr>
              <a:t>Donors</a:t>
            </a:r>
            <a:r>
              <a:rPr lang="es-ES" dirty="0" smtClean="0">
                <a:solidFill>
                  <a:srgbClr val="FF0000"/>
                </a:solidFill>
              </a:rPr>
              <a:t>. </a:t>
            </a:r>
            <a:endParaRPr lang="es-ES" dirty="0" smtClean="0">
              <a:solidFill>
                <a:srgbClr val="FF0000"/>
              </a:solidFill>
            </a:endParaRPr>
          </a:p>
          <a:p>
            <a:pPr lvl="1"/>
            <a:r>
              <a:rPr lang="es-ES" dirty="0" smtClean="0">
                <a:solidFill>
                  <a:srgbClr val="FF0000"/>
                </a:solidFill>
              </a:rPr>
              <a:t>— </a:t>
            </a:r>
            <a:r>
              <a:rPr lang="es-ES" dirty="0" smtClean="0">
                <a:solidFill>
                  <a:srgbClr val="FF0000"/>
                </a:solidFill>
              </a:rPr>
              <a:t>(</a:t>
            </a:r>
            <a:r>
              <a:rPr lang="es-ES" dirty="0" err="1" smtClean="0">
                <a:solidFill>
                  <a:srgbClr val="FF0000"/>
                </a:solidFill>
              </a:rPr>
              <a:t>dep</a:t>
            </a:r>
            <a:r>
              <a:rPr lang="es-ES" dirty="0" smtClean="0">
                <a:solidFill>
                  <a:srgbClr val="FF0000"/>
                </a:solidFill>
              </a:rPr>
              <a:t>. museo NAZIONALE, </a:t>
            </a:r>
            <a:r>
              <a:rPr lang="es-ES" dirty="0" err="1" smtClean="0">
                <a:solidFill>
                  <a:srgbClr val="FF0000"/>
                </a:solidFill>
              </a:rPr>
              <a:t>tarquinia</a:t>
            </a:r>
            <a:r>
              <a:rPr lang="es-ES" dirty="0" smtClean="0">
                <a:solidFill>
                  <a:srgbClr val="FF0000"/>
                </a:solidFill>
              </a:rPr>
              <a:t>). Madonna and </a:t>
            </a:r>
            <a:r>
              <a:rPr lang="es-ES" dirty="0" err="1" smtClean="0">
                <a:solidFill>
                  <a:srgbClr val="FF0000"/>
                </a:solidFill>
              </a:rPr>
              <a:t>Child</a:t>
            </a:r>
            <a:r>
              <a:rPr lang="es-ES" dirty="0" smtClean="0">
                <a:solidFill>
                  <a:srgbClr val="FF0000"/>
                </a:solidFill>
              </a:rPr>
              <a:t>, d. 1437. </a:t>
            </a:r>
            <a:r>
              <a:rPr lang="es-ES" dirty="0" err="1" smtClean="0">
                <a:solidFill>
                  <a:srgbClr val="FF0000"/>
                </a:solidFill>
              </a:rPr>
              <a:t>Plate</a:t>
            </a:r>
            <a:r>
              <a:rPr lang="es-ES" dirty="0" smtClean="0">
                <a:solidFill>
                  <a:srgbClr val="FF0000"/>
                </a:solidFill>
              </a:rPr>
              <a:t> 846. </a:t>
            </a:r>
            <a:endParaRPr lang="es-ES" dirty="0" smtClean="0">
              <a:solidFill>
                <a:srgbClr val="FF0000"/>
              </a:solidFill>
            </a:endParaRPr>
          </a:p>
          <a:p>
            <a:pPr lvl="1"/>
            <a:r>
              <a:rPr lang="es-ES" dirty="0" smtClean="0">
                <a:solidFill>
                  <a:srgbClr val="FF0000"/>
                </a:solidFill>
              </a:rPr>
              <a:t>VATICAN</a:t>
            </a:r>
            <a:r>
              <a:rPr lang="es-ES" dirty="0" smtClean="0">
                <a:solidFill>
                  <a:srgbClr val="FF0000"/>
                </a:solidFill>
              </a:rPr>
              <a:t>, PINACOTECA. 243. </a:t>
            </a:r>
            <a:r>
              <a:rPr lang="es-ES" dirty="0" err="1" smtClean="0">
                <a:solidFill>
                  <a:srgbClr val="FF0000"/>
                </a:solidFill>
              </a:rPr>
              <a:t>Triptych</a:t>
            </a:r>
            <a:r>
              <a:rPr lang="es-ES" dirty="0" smtClean="0">
                <a:solidFill>
                  <a:srgbClr val="FF0000"/>
                </a:solidFill>
              </a:rPr>
              <a:t>: </a:t>
            </a:r>
            <a:r>
              <a:rPr lang="es-ES" dirty="0" err="1" smtClean="0">
                <a:solidFill>
                  <a:srgbClr val="FF0000"/>
                </a:solidFill>
              </a:rPr>
              <a:t>Coronation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Virgin</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Angels</a:t>
            </a:r>
            <a:r>
              <a:rPr lang="es-ES" dirty="0" smtClean="0">
                <a:solidFill>
                  <a:srgbClr val="FF0000"/>
                </a:solidFill>
              </a:rPr>
              <a:t>, </a:t>
            </a:r>
            <a:r>
              <a:rPr lang="es-ES" dirty="0" err="1" smtClean="0">
                <a:solidFill>
                  <a:srgbClr val="FF0000"/>
                </a:solidFill>
              </a:rPr>
              <a:t>four</a:t>
            </a:r>
            <a:r>
              <a:rPr lang="es-ES" dirty="0" smtClean="0">
                <a:solidFill>
                  <a:srgbClr val="FF0000"/>
                </a:solidFill>
              </a:rPr>
              <a:t> </a:t>
            </a:r>
            <a:r>
              <a:rPr lang="es-ES" dirty="0" err="1" smtClean="0">
                <a:solidFill>
                  <a:srgbClr val="FF0000"/>
                </a:solidFill>
              </a:rPr>
              <a:t>Saints</a:t>
            </a:r>
            <a:r>
              <a:rPr lang="es-ES" dirty="0" smtClean="0">
                <a:solidFill>
                  <a:srgbClr val="FF0000"/>
                </a:solidFill>
              </a:rPr>
              <a:t> and </a:t>
            </a:r>
            <a:r>
              <a:rPr lang="es-ES" dirty="0" err="1" smtClean="0">
                <a:solidFill>
                  <a:srgbClr val="FF0000"/>
                </a:solidFill>
              </a:rPr>
              <a:t>two</a:t>
            </a:r>
            <a:r>
              <a:rPr lang="es-ES" dirty="0" smtClean="0">
                <a:solidFill>
                  <a:srgbClr val="FF0000"/>
                </a:solidFill>
              </a:rPr>
              <a:t> </a:t>
            </a:r>
            <a:r>
              <a:rPr lang="es-ES" dirty="0" err="1" smtClean="0">
                <a:solidFill>
                  <a:srgbClr val="FF0000"/>
                </a:solidFill>
              </a:rPr>
              <a:t>Donors</a:t>
            </a:r>
            <a:r>
              <a:rPr lang="es-ES" dirty="0" smtClean="0">
                <a:solidFill>
                  <a:srgbClr val="FF0000"/>
                </a:solidFill>
              </a:rPr>
              <a:t> (</a:t>
            </a:r>
            <a:r>
              <a:rPr lang="es-ES" dirty="0" err="1" smtClean="0">
                <a:solidFill>
                  <a:srgbClr val="FF0000"/>
                </a:solidFill>
              </a:rPr>
              <a:t>Angels</a:t>
            </a:r>
            <a:r>
              <a:rPr lang="es-ES" dirty="0" smtClean="0">
                <a:solidFill>
                  <a:srgbClr val="FF0000"/>
                </a:solidFill>
              </a:rPr>
              <a:t> </a:t>
            </a:r>
            <a:r>
              <a:rPr lang="es-ES" dirty="0" err="1" smtClean="0">
                <a:solidFill>
                  <a:srgbClr val="FF0000"/>
                </a:solidFill>
              </a:rPr>
              <a:t>executed</a:t>
            </a:r>
            <a:r>
              <a:rPr lang="es-ES" dirty="0" smtClean="0">
                <a:solidFill>
                  <a:srgbClr val="FF0000"/>
                </a:solidFill>
              </a:rPr>
              <a:t> </a:t>
            </a:r>
            <a:r>
              <a:rPr lang="es-ES" dirty="0" err="1" smtClean="0">
                <a:solidFill>
                  <a:srgbClr val="FF0000"/>
                </a:solidFill>
              </a:rPr>
              <a:t>by</a:t>
            </a:r>
            <a:r>
              <a:rPr lang="es-ES" dirty="0" smtClean="0">
                <a:solidFill>
                  <a:srgbClr val="FF0000"/>
                </a:solidFill>
              </a:rPr>
              <a:t> </a:t>
            </a:r>
            <a:r>
              <a:rPr lang="es-ES" dirty="0" err="1" smtClean="0">
                <a:solidFill>
                  <a:srgbClr val="FF0000"/>
                </a:solidFill>
              </a:rPr>
              <a:t>an</a:t>
            </a:r>
            <a:r>
              <a:rPr lang="es-ES" dirty="0" smtClean="0">
                <a:solidFill>
                  <a:srgbClr val="FF0000"/>
                </a:solidFill>
              </a:rPr>
              <a:t> </a:t>
            </a:r>
            <a:r>
              <a:rPr lang="es-ES" dirty="0" err="1" smtClean="0">
                <a:solidFill>
                  <a:srgbClr val="FF0000"/>
                </a:solidFill>
              </a:rPr>
              <a:t>assistant</a:t>
            </a:r>
            <a:r>
              <a:rPr lang="es-ES" dirty="0" smtClean="0">
                <a:solidFill>
                  <a:srgbClr val="FF0000"/>
                </a:solidFill>
              </a:rPr>
              <a:t>). </a:t>
            </a:r>
          </a:p>
          <a:p>
            <a:r>
              <a:rPr lang="es-ES" dirty="0" err="1" smtClean="0">
                <a:solidFill>
                  <a:srgbClr val="FF0000"/>
                </a:solidFill>
              </a:rPr>
              <a:t>Spoleto</a:t>
            </a:r>
            <a:r>
              <a:rPr lang="es-ES" dirty="0" smtClean="0">
                <a:solidFill>
                  <a:srgbClr val="FF0000"/>
                </a:solidFill>
              </a:rPr>
              <a:t>. </a:t>
            </a:r>
            <a:endParaRPr lang="es-ES" dirty="0" smtClean="0">
              <a:solidFill>
                <a:srgbClr val="FF0000"/>
              </a:solidFill>
            </a:endParaRPr>
          </a:p>
          <a:p>
            <a:pPr lvl="1"/>
            <a:r>
              <a:rPr lang="es-ES" dirty="0" smtClean="0">
                <a:solidFill>
                  <a:srgbClr val="FF0000"/>
                </a:solidFill>
              </a:rPr>
              <a:t>DUOMO</a:t>
            </a:r>
            <a:r>
              <a:rPr lang="es-ES" dirty="0" smtClean="0">
                <a:solidFill>
                  <a:srgbClr val="FF0000"/>
                </a:solidFill>
              </a:rPr>
              <a:t>, </a:t>
            </a:r>
            <a:r>
              <a:rPr lang="es-ES" dirty="0" err="1" smtClean="0">
                <a:solidFill>
                  <a:srgbClr val="FF0000"/>
                </a:solidFill>
              </a:rPr>
              <a:t>apse</a:t>
            </a:r>
            <a:r>
              <a:rPr lang="es-ES" dirty="0" smtClean="0">
                <a:solidFill>
                  <a:srgbClr val="FF0000"/>
                </a:solidFill>
              </a:rPr>
              <a:t>. </a:t>
            </a:r>
            <a:r>
              <a:rPr lang="es-ES" dirty="0" err="1" smtClean="0">
                <a:solidFill>
                  <a:srgbClr val="FF0000"/>
                </a:solidFill>
              </a:rPr>
              <a:t>Frescoes</a:t>
            </a:r>
            <a:r>
              <a:rPr lang="es-ES" dirty="0" smtClean="0">
                <a:solidFill>
                  <a:srgbClr val="FF0000"/>
                </a:solidFill>
              </a:rPr>
              <a:t>. </a:t>
            </a:r>
            <a:r>
              <a:rPr lang="es-ES" dirty="0" err="1" smtClean="0">
                <a:solidFill>
                  <a:srgbClr val="FF0000"/>
                </a:solidFill>
              </a:rPr>
              <a:t>Vault</a:t>
            </a:r>
            <a:r>
              <a:rPr lang="es-ES" dirty="0" smtClean="0">
                <a:solidFill>
                  <a:srgbClr val="FF0000"/>
                </a:solidFill>
              </a:rPr>
              <a:t>: </a:t>
            </a:r>
            <a:r>
              <a:rPr lang="es-ES" dirty="0" err="1" smtClean="0">
                <a:solidFill>
                  <a:srgbClr val="FF0000"/>
                </a:solidFill>
              </a:rPr>
              <a:t>Coronation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Virgin</a:t>
            </a:r>
            <a:r>
              <a:rPr lang="es-ES" dirty="0" smtClean="0">
                <a:solidFill>
                  <a:srgbClr val="FF0000"/>
                </a:solidFill>
              </a:rPr>
              <a:t>. Wall: </a:t>
            </a:r>
            <a:r>
              <a:rPr lang="es-ES" dirty="0" err="1" smtClean="0">
                <a:solidFill>
                  <a:srgbClr val="FF0000"/>
                </a:solidFill>
              </a:rPr>
              <a:t>Annunciation</a:t>
            </a:r>
            <a:r>
              <a:rPr lang="es-ES" dirty="0" smtClean="0">
                <a:solidFill>
                  <a:srgbClr val="FF0000"/>
                </a:solidFill>
              </a:rPr>
              <a:t>, </a:t>
            </a:r>
            <a:r>
              <a:rPr lang="es-ES" dirty="0" err="1" smtClean="0">
                <a:solidFill>
                  <a:srgbClr val="FF0000"/>
                </a:solidFill>
              </a:rPr>
              <a:t>Death</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Virgin</a:t>
            </a:r>
            <a:r>
              <a:rPr lang="es-ES" dirty="0" smtClean="0">
                <a:solidFill>
                  <a:srgbClr val="FF0000"/>
                </a:solidFill>
              </a:rPr>
              <a:t>, </a:t>
            </a:r>
            <a:r>
              <a:rPr lang="es-ES" dirty="0" err="1" smtClean="0">
                <a:solidFill>
                  <a:srgbClr val="FF0000"/>
                </a:solidFill>
              </a:rPr>
              <a:t>Nativity</a:t>
            </a:r>
            <a:r>
              <a:rPr lang="es-ES" dirty="0" smtClean="0">
                <a:solidFill>
                  <a:srgbClr val="FF0000"/>
                </a:solidFill>
              </a:rPr>
              <a:t>. (</a:t>
            </a:r>
            <a:r>
              <a:rPr lang="es-ES" dirty="0" err="1" smtClean="0">
                <a:solidFill>
                  <a:srgbClr val="FF0000"/>
                </a:solidFill>
              </a:rPr>
              <a:t>Chiefly</a:t>
            </a:r>
            <a:r>
              <a:rPr lang="es-ES" dirty="0" smtClean="0">
                <a:solidFill>
                  <a:srgbClr val="FF0000"/>
                </a:solidFill>
              </a:rPr>
              <a:t> </a:t>
            </a:r>
            <a:r>
              <a:rPr lang="es-ES" dirty="0" err="1" smtClean="0">
                <a:solidFill>
                  <a:srgbClr val="FF0000"/>
                </a:solidFill>
              </a:rPr>
              <a:t>executed</a:t>
            </a:r>
            <a:r>
              <a:rPr lang="es-ES" dirty="0" smtClean="0">
                <a:solidFill>
                  <a:srgbClr val="FF0000"/>
                </a:solidFill>
              </a:rPr>
              <a:t> </a:t>
            </a:r>
            <a:r>
              <a:rPr lang="es-ES" dirty="0" err="1" smtClean="0">
                <a:solidFill>
                  <a:srgbClr val="FF0000"/>
                </a:solidFill>
              </a:rPr>
              <a:t>by</a:t>
            </a:r>
            <a:r>
              <a:rPr lang="es-ES" dirty="0" smtClean="0">
                <a:solidFill>
                  <a:srgbClr val="FF0000"/>
                </a:solidFill>
              </a:rPr>
              <a:t> Fra Diamante, </a:t>
            </a:r>
            <a:r>
              <a:rPr lang="es-ES" dirty="0" err="1" smtClean="0">
                <a:solidFill>
                  <a:srgbClr val="FF0000"/>
                </a:solidFill>
              </a:rPr>
              <a:t>who</a:t>
            </a:r>
            <a:r>
              <a:rPr lang="es-ES" dirty="0" smtClean="0">
                <a:solidFill>
                  <a:srgbClr val="FF0000"/>
                </a:solidFill>
              </a:rPr>
              <a:t> </a:t>
            </a:r>
            <a:r>
              <a:rPr lang="es-ES" dirty="0" err="1" smtClean="0">
                <a:solidFill>
                  <a:srgbClr val="FF0000"/>
                </a:solidFill>
              </a:rPr>
              <a:t>completed</a:t>
            </a:r>
            <a:r>
              <a:rPr lang="es-ES" dirty="0" smtClean="0">
                <a:solidFill>
                  <a:srgbClr val="FF0000"/>
                </a:solidFill>
              </a:rPr>
              <a:t> </a:t>
            </a:r>
            <a:r>
              <a:rPr lang="es-ES" dirty="0" err="1" smtClean="0">
                <a:solidFill>
                  <a:srgbClr val="FF0000"/>
                </a:solidFill>
              </a:rPr>
              <a:t>the</a:t>
            </a:r>
            <a:r>
              <a:rPr lang="es-ES" dirty="0" smtClean="0">
                <a:solidFill>
                  <a:srgbClr val="FF0000"/>
                </a:solidFill>
              </a:rPr>
              <a:t> series </a:t>
            </a:r>
            <a:r>
              <a:rPr lang="es-ES" dirty="0" err="1" smtClean="0">
                <a:solidFill>
                  <a:srgbClr val="FF0000"/>
                </a:solidFill>
              </a:rPr>
              <a:t>after</a:t>
            </a:r>
            <a:r>
              <a:rPr lang="es-ES" dirty="0" smtClean="0">
                <a:solidFill>
                  <a:srgbClr val="FF0000"/>
                </a:solidFill>
              </a:rPr>
              <a:t> </a:t>
            </a:r>
            <a:r>
              <a:rPr lang="es-ES" dirty="0" err="1" smtClean="0">
                <a:solidFill>
                  <a:srgbClr val="FF0000"/>
                </a:solidFill>
              </a:rPr>
              <a:t>Lippi's</a:t>
            </a:r>
            <a:r>
              <a:rPr lang="es-ES" dirty="0" smtClean="0">
                <a:solidFill>
                  <a:srgbClr val="FF0000"/>
                </a:solidFill>
              </a:rPr>
              <a:t> </a:t>
            </a:r>
            <a:r>
              <a:rPr lang="es-ES" dirty="0" err="1" smtClean="0">
                <a:solidFill>
                  <a:srgbClr val="FF0000"/>
                </a:solidFill>
              </a:rPr>
              <a:t>death</a:t>
            </a:r>
            <a:r>
              <a:rPr lang="es-ES" dirty="0" smtClean="0">
                <a:solidFill>
                  <a:srgbClr val="FF0000"/>
                </a:solidFill>
              </a:rPr>
              <a:t>). 1467-69. </a:t>
            </a:r>
            <a:r>
              <a:rPr lang="es-ES" dirty="0" err="1" smtClean="0">
                <a:solidFill>
                  <a:srgbClr val="FF0000"/>
                </a:solidFill>
              </a:rPr>
              <a:t>Plate</a:t>
            </a:r>
            <a:r>
              <a:rPr lang="es-ES" dirty="0" smtClean="0">
                <a:solidFill>
                  <a:srgbClr val="FF0000"/>
                </a:solidFill>
              </a:rPr>
              <a:t> 865. </a:t>
            </a:r>
          </a:p>
          <a:p>
            <a:r>
              <a:rPr lang="es-ES" dirty="0" err="1" smtClean="0">
                <a:solidFill>
                  <a:srgbClr val="FF0000"/>
                </a:solidFill>
              </a:rPr>
              <a:t>Turin</a:t>
            </a:r>
            <a:r>
              <a:rPr lang="es-ES" dirty="0" smtClean="0">
                <a:solidFill>
                  <a:srgbClr val="FF0000"/>
                </a:solidFill>
              </a:rPr>
              <a:t>, </a:t>
            </a:r>
            <a:r>
              <a:rPr lang="es-ES" dirty="0" err="1" smtClean="0">
                <a:solidFill>
                  <a:srgbClr val="FF0000"/>
                </a:solidFill>
              </a:rPr>
              <a:t>accademia</a:t>
            </a:r>
            <a:r>
              <a:rPr lang="es-ES" dirty="0" smtClean="0">
                <a:solidFill>
                  <a:srgbClr val="FF0000"/>
                </a:solidFill>
              </a:rPr>
              <a:t> </a:t>
            </a:r>
            <a:r>
              <a:rPr lang="es-ES" dirty="0" err="1" smtClean="0">
                <a:solidFill>
                  <a:srgbClr val="FF0000"/>
                </a:solidFill>
              </a:rPr>
              <a:t>albertina</a:t>
            </a:r>
            <a:r>
              <a:rPr lang="es-ES" dirty="0" smtClean="0">
                <a:solidFill>
                  <a:srgbClr val="FF0000"/>
                </a:solidFill>
              </a:rPr>
              <a:t>. 140, 141. </a:t>
            </a:r>
            <a:r>
              <a:rPr lang="es-ES" dirty="0" err="1" smtClean="0">
                <a:solidFill>
                  <a:srgbClr val="FF0000"/>
                </a:solidFill>
              </a:rPr>
              <a:t>Wings</a:t>
            </a:r>
            <a:r>
              <a:rPr lang="es-ES" dirty="0" smtClean="0">
                <a:solidFill>
                  <a:srgbClr val="FF0000"/>
                </a:solidFill>
              </a:rPr>
              <a:t> of </a:t>
            </a:r>
            <a:r>
              <a:rPr lang="es-ES" dirty="0" err="1" smtClean="0">
                <a:solidFill>
                  <a:srgbClr val="FF0000"/>
                </a:solidFill>
              </a:rPr>
              <a:t>an</a:t>
            </a:r>
            <a:r>
              <a:rPr lang="es-ES" dirty="0" smtClean="0">
                <a:solidFill>
                  <a:srgbClr val="FF0000"/>
                </a:solidFill>
              </a:rPr>
              <a:t> </a:t>
            </a:r>
            <a:r>
              <a:rPr lang="es-ES" dirty="0" err="1" smtClean="0">
                <a:solidFill>
                  <a:srgbClr val="FF0000"/>
                </a:solidFill>
              </a:rPr>
              <a:t>aharpiece</a:t>
            </a:r>
            <a:r>
              <a:rPr lang="es-ES" dirty="0" smtClean="0">
                <a:solidFill>
                  <a:srgbClr val="FF0000"/>
                </a:solidFill>
              </a:rPr>
              <a:t>: SS. Augustine and </a:t>
            </a:r>
            <a:r>
              <a:rPr lang="es-ES" dirty="0" err="1" smtClean="0">
                <a:solidFill>
                  <a:srgbClr val="FF0000"/>
                </a:solidFill>
              </a:rPr>
              <a:t>Ambrose</a:t>
            </a:r>
            <a:r>
              <a:rPr lang="es-ES" dirty="0" smtClean="0">
                <a:solidFill>
                  <a:srgbClr val="FF0000"/>
                </a:solidFill>
              </a:rPr>
              <a:t>, SS. Gregory and </a:t>
            </a:r>
            <a:r>
              <a:rPr lang="es-ES" dirty="0" err="1" smtClean="0">
                <a:solidFill>
                  <a:srgbClr val="FF0000"/>
                </a:solidFill>
              </a:rPr>
              <a:t>Jerome</a:t>
            </a:r>
            <a:r>
              <a:rPr lang="es-ES" dirty="0" smtClean="0">
                <a:solidFill>
                  <a:srgbClr val="FF0000"/>
                </a:solidFill>
              </a:rPr>
              <a:t>. (</a:t>
            </a:r>
            <a:r>
              <a:rPr lang="es-ES" dirty="0" err="1" smtClean="0">
                <a:solidFill>
                  <a:srgbClr val="FF0000"/>
                </a:solidFill>
              </a:rPr>
              <a:t>Companions</a:t>
            </a:r>
            <a:r>
              <a:rPr lang="es-ES" dirty="0" smtClean="0">
                <a:solidFill>
                  <a:srgbClr val="FF0000"/>
                </a:solidFill>
              </a:rPr>
              <a:t> </a:t>
            </a:r>
            <a:r>
              <a:rPr lang="es-ES" dirty="0" err="1" smtClean="0">
                <a:solidFill>
                  <a:srgbClr val="FF0000"/>
                </a:solidFill>
              </a:rPr>
              <a:t>to</a:t>
            </a:r>
            <a:r>
              <a:rPr lang="es-ES" dirty="0" smtClean="0">
                <a:solidFill>
                  <a:srgbClr val="FF0000"/>
                </a:solidFill>
              </a:rPr>
              <a:t> New York 49.7.9). E. </a:t>
            </a:r>
          </a:p>
          <a:p>
            <a:r>
              <a:rPr lang="es-ES" dirty="0" err="1" smtClean="0">
                <a:solidFill>
                  <a:srgbClr val="FF0000"/>
                </a:solidFill>
              </a:rPr>
              <a:t>Venice</a:t>
            </a:r>
            <a:r>
              <a:rPr lang="es-ES" dirty="0" smtClean="0">
                <a:solidFill>
                  <a:srgbClr val="FF0000"/>
                </a:solidFill>
              </a:rPr>
              <a:t>, </a:t>
            </a:r>
            <a:r>
              <a:rPr lang="es-ES" dirty="0" err="1" smtClean="0">
                <a:solidFill>
                  <a:srgbClr val="FF0000"/>
                </a:solidFill>
              </a:rPr>
              <a:t>conte</a:t>
            </a:r>
            <a:r>
              <a:rPr lang="es-ES" dirty="0" smtClean="0">
                <a:solidFill>
                  <a:srgbClr val="FF0000"/>
                </a:solidFill>
              </a:rPr>
              <a:t> </a:t>
            </a:r>
            <a:r>
              <a:rPr lang="es-ES" dirty="0" err="1" smtClean="0">
                <a:solidFill>
                  <a:srgbClr val="FF0000"/>
                </a:solidFill>
              </a:rPr>
              <a:t>cini</a:t>
            </a:r>
            <a:r>
              <a:rPr lang="es-ES" dirty="0" smtClean="0">
                <a:solidFill>
                  <a:srgbClr val="FF0000"/>
                </a:solidFill>
              </a:rPr>
              <a:t>. Madonna and </a:t>
            </a:r>
            <a:r>
              <a:rPr lang="es-ES" dirty="0" err="1" smtClean="0">
                <a:solidFill>
                  <a:srgbClr val="FF0000"/>
                </a:solidFill>
              </a:rPr>
              <a:t>Child</a:t>
            </a:r>
            <a:r>
              <a:rPr lang="es-ES" dirty="0" smtClean="0">
                <a:solidFill>
                  <a:srgbClr val="FF0000"/>
                </a:solidFill>
              </a:rPr>
              <a:t> </a:t>
            </a:r>
            <a:r>
              <a:rPr lang="es-ES" dirty="0" err="1" smtClean="0">
                <a:solidFill>
                  <a:srgbClr val="FF0000"/>
                </a:solidFill>
              </a:rPr>
              <a:t>with</a:t>
            </a:r>
            <a:r>
              <a:rPr lang="es-ES" dirty="0" smtClean="0">
                <a:solidFill>
                  <a:srgbClr val="FF0000"/>
                </a:solidFill>
              </a:rPr>
              <a:t> </a:t>
            </a:r>
            <a:r>
              <a:rPr lang="es-ES" dirty="0" err="1" smtClean="0">
                <a:solidFill>
                  <a:srgbClr val="FF0000"/>
                </a:solidFill>
              </a:rPr>
              <a:t>Saints</a:t>
            </a:r>
            <a:r>
              <a:rPr lang="es-ES" dirty="0" smtClean="0">
                <a:solidFill>
                  <a:srgbClr val="FF0000"/>
                </a:solidFill>
              </a:rPr>
              <a:t>, </a:t>
            </a:r>
            <a:r>
              <a:rPr lang="es-ES" dirty="0" err="1" smtClean="0">
                <a:solidFill>
                  <a:srgbClr val="FF0000"/>
                </a:solidFill>
              </a:rPr>
              <a:t>Angels</a:t>
            </a:r>
            <a:r>
              <a:rPr lang="es-ES" dirty="0" smtClean="0">
                <a:solidFill>
                  <a:srgbClr val="FF0000"/>
                </a:solidFill>
              </a:rPr>
              <a:t> and a </a:t>
            </a:r>
            <a:r>
              <a:rPr lang="es-ES" dirty="0" err="1" smtClean="0">
                <a:solidFill>
                  <a:srgbClr val="FF0000"/>
                </a:solidFill>
              </a:rPr>
              <a:t>Donor</a:t>
            </a:r>
            <a:r>
              <a:rPr lang="es-ES" dirty="0" smtClean="0">
                <a:solidFill>
                  <a:srgbClr val="FF0000"/>
                </a:solidFill>
              </a:rPr>
              <a:t>. </a:t>
            </a:r>
            <a:r>
              <a:rPr lang="es-ES" dirty="0" err="1" smtClean="0">
                <a:solidFill>
                  <a:srgbClr val="FF0000"/>
                </a:solidFill>
              </a:rPr>
              <a:t>Plate</a:t>
            </a:r>
            <a:r>
              <a:rPr lang="es-ES" dirty="0" smtClean="0">
                <a:solidFill>
                  <a:srgbClr val="FF0000"/>
                </a:solidFill>
              </a:rPr>
              <a:t> 845. </a:t>
            </a:r>
          </a:p>
          <a:p>
            <a:r>
              <a:rPr lang="es-ES" dirty="0" smtClean="0">
                <a:solidFill>
                  <a:srgbClr val="FF0000"/>
                </a:solidFill>
              </a:rPr>
              <a:t>Washington (D.C.). </a:t>
            </a:r>
            <a:endParaRPr lang="es-ES" dirty="0" smtClean="0">
              <a:solidFill>
                <a:srgbClr val="FF0000"/>
              </a:solidFill>
            </a:endParaRPr>
          </a:p>
          <a:p>
            <a:pPr lvl="1"/>
            <a:r>
              <a:rPr lang="es-ES" dirty="0" smtClean="0">
                <a:solidFill>
                  <a:srgbClr val="FF0000"/>
                </a:solidFill>
              </a:rPr>
              <a:t>390 </a:t>
            </a:r>
            <a:r>
              <a:rPr lang="es-ES" dirty="0" smtClean="0">
                <a:solidFill>
                  <a:srgbClr val="FF0000"/>
                </a:solidFill>
              </a:rPr>
              <a:t>(</a:t>
            </a:r>
            <a:r>
              <a:rPr lang="es-ES" dirty="0" err="1" smtClean="0">
                <a:solidFill>
                  <a:srgbClr val="FF0000"/>
                </a:solidFill>
              </a:rPr>
              <a:t>kress</a:t>
            </a:r>
            <a:r>
              <a:rPr lang="es-ES" dirty="0" smtClean="0">
                <a:solidFill>
                  <a:srgbClr val="FF0000"/>
                </a:solidFill>
              </a:rPr>
              <a:t> </a:t>
            </a:r>
            <a:r>
              <a:rPr lang="es-ES" dirty="0" err="1" smtClean="0">
                <a:solidFill>
                  <a:srgbClr val="FF0000"/>
                </a:solidFill>
              </a:rPr>
              <a:t>collection</a:t>
            </a:r>
            <a:r>
              <a:rPr lang="es-ES" dirty="0" smtClean="0">
                <a:solidFill>
                  <a:srgbClr val="FF0000"/>
                </a:solidFill>
              </a:rPr>
              <a:t> 497). </a:t>
            </a:r>
            <a:r>
              <a:rPr lang="es-ES" dirty="0" err="1" smtClean="0">
                <a:solidFill>
                  <a:srgbClr val="FF0000"/>
                </a:solidFill>
              </a:rPr>
              <a:t>Predella</a:t>
            </a:r>
            <a:r>
              <a:rPr lang="es-ES" dirty="0" smtClean="0">
                <a:solidFill>
                  <a:srgbClr val="FF0000"/>
                </a:solidFill>
              </a:rPr>
              <a:t> panel: </a:t>
            </a:r>
            <a:r>
              <a:rPr lang="es-ES" dirty="0" err="1" smtClean="0">
                <a:solidFill>
                  <a:srgbClr val="FF0000"/>
                </a:solidFill>
              </a:rPr>
              <a:t>Nativity</a:t>
            </a:r>
            <a:r>
              <a:rPr lang="es-ES" dirty="0" smtClean="0">
                <a:solidFill>
                  <a:srgbClr val="FF0000"/>
                </a:solidFill>
              </a:rPr>
              <a:t> (p.). </a:t>
            </a:r>
            <a:endParaRPr lang="es-ES" dirty="0" smtClean="0">
              <a:solidFill>
                <a:srgbClr val="FF0000"/>
              </a:solidFill>
            </a:endParaRPr>
          </a:p>
          <a:p>
            <a:pPr lvl="1"/>
            <a:r>
              <a:rPr lang="es-ES" dirty="0" smtClean="0">
                <a:solidFill>
                  <a:srgbClr val="FF0000"/>
                </a:solidFill>
              </a:rPr>
              <a:t>401 </a:t>
            </a:r>
            <a:r>
              <a:rPr lang="es-ES" dirty="0" smtClean="0">
                <a:solidFill>
                  <a:srgbClr val="FF0000"/>
                </a:solidFill>
              </a:rPr>
              <a:t>(</a:t>
            </a:r>
            <a:r>
              <a:rPr lang="es-ES" dirty="0" err="1" smtClean="0">
                <a:solidFill>
                  <a:srgbClr val="FF0000"/>
                </a:solidFill>
              </a:rPr>
              <a:t>kress</a:t>
            </a:r>
            <a:r>
              <a:rPr lang="es-ES" dirty="0" smtClean="0">
                <a:solidFill>
                  <a:srgbClr val="FF0000"/>
                </a:solidFill>
              </a:rPr>
              <a:t> </a:t>
            </a:r>
            <a:r>
              <a:rPr lang="es-ES" dirty="0" err="1" smtClean="0">
                <a:solidFill>
                  <a:srgbClr val="FF0000"/>
                </a:solidFill>
              </a:rPr>
              <a:t>collection</a:t>
            </a:r>
            <a:r>
              <a:rPr lang="es-ES" dirty="0" smtClean="0">
                <a:solidFill>
                  <a:srgbClr val="FF0000"/>
                </a:solidFill>
              </a:rPr>
              <a:t> 501). Madonna and </a:t>
            </a:r>
            <a:r>
              <a:rPr lang="es-ES" dirty="0" err="1" smtClean="0">
                <a:solidFill>
                  <a:srgbClr val="FF0000"/>
                </a:solidFill>
              </a:rPr>
              <a:t>Child</a:t>
            </a:r>
            <a:r>
              <a:rPr lang="es-ES" dirty="0" smtClean="0">
                <a:solidFill>
                  <a:srgbClr val="FF0000"/>
                </a:solidFill>
              </a:rPr>
              <a:t>. </a:t>
            </a:r>
            <a:endParaRPr lang="es-ES" dirty="0" smtClean="0">
              <a:solidFill>
                <a:srgbClr val="FF0000"/>
              </a:solidFill>
            </a:endParaRPr>
          </a:p>
          <a:p>
            <a:pPr lvl="1"/>
            <a:r>
              <a:rPr lang="es-ES" dirty="0" smtClean="0">
                <a:solidFill>
                  <a:srgbClr val="FF0000"/>
                </a:solidFill>
              </a:rPr>
              <a:t>536 </a:t>
            </a:r>
            <a:r>
              <a:rPr lang="es-ES" dirty="0" smtClean="0">
                <a:solidFill>
                  <a:srgbClr val="FF0000"/>
                </a:solidFill>
              </a:rPr>
              <a:t>(</a:t>
            </a:r>
            <a:r>
              <a:rPr lang="es-ES" dirty="0" err="1" smtClean="0">
                <a:solidFill>
                  <a:srgbClr val="FF0000"/>
                </a:solidFill>
              </a:rPr>
              <a:t>kress</a:t>
            </a:r>
            <a:r>
              <a:rPr lang="es-ES" dirty="0" smtClean="0">
                <a:solidFill>
                  <a:srgbClr val="FF0000"/>
                </a:solidFill>
              </a:rPr>
              <a:t> </a:t>
            </a:r>
            <a:r>
              <a:rPr lang="es-ES" dirty="0" err="1" smtClean="0">
                <a:solidFill>
                  <a:srgbClr val="FF0000"/>
                </a:solidFill>
              </a:rPr>
              <a:t>collection</a:t>
            </a:r>
            <a:r>
              <a:rPr lang="es-ES" dirty="0" smtClean="0">
                <a:solidFill>
                  <a:srgbClr val="FF0000"/>
                </a:solidFill>
              </a:rPr>
              <a:t> 1 241). </a:t>
            </a:r>
            <a:r>
              <a:rPr lang="es-ES" dirty="0" err="1" smtClean="0">
                <a:solidFill>
                  <a:srgbClr val="FF0000"/>
                </a:solidFill>
              </a:rPr>
              <a:t>Annunciation</a:t>
            </a:r>
            <a:r>
              <a:rPr lang="es-ES" dirty="0" smtClean="0">
                <a:solidFill>
                  <a:srgbClr val="FF0000"/>
                </a:solidFill>
              </a:rPr>
              <a:t>. </a:t>
            </a:r>
            <a:endParaRPr lang="es-ES" dirty="0" smtClean="0">
              <a:solidFill>
                <a:srgbClr val="FF0000"/>
              </a:solidFill>
            </a:endParaRPr>
          </a:p>
          <a:p>
            <a:pPr lvl="1"/>
            <a:r>
              <a:rPr lang="es-ES" dirty="0" smtClean="0">
                <a:solidFill>
                  <a:srgbClr val="FF0000"/>
                </a:solidFill>
              </a:rPr>
              <a:t>804 </a:t>
            </a:r>
            <a:r>
              <a:rPr lang="es-ES" dirty="0" smtClean="0">
                <a:solidFill>
                  <a:srgbClr val="FF0000"/>
                </a:solidFill>
              </a:rPr>
              <a:t>(</a:t>
            </a:r>
            <a:r>
              <a:rPr lang="es-ES" dirty="0" err="1" smtClean="0">
                <a:solidFill>
                  <a:srgbClr val="FF0000"/>
                </a:solidFill>
              </a:rPr>
              <a:t>kress</a:t>
            </a:r>
            <a:r>
              <a:rPr lang="es-ES" dirty="0" smtClean="0">
                <a:solidFill>
                  <a:srgbClr val="FF0000"/>
                </a:solidFill>
              </a:rPr>
              <a:t> </a:t>
            </a:r>
            <a:r>
              <a:rPr lang="es-ES" dirty="0" err="1" smtClean="0">
                <a:solidFill>
                  <a:srgbClr val="FF0000"/>
                </a:solidFill>
              </a:rPr>
              <a:t>collection</a:t>
            </a:r>
            <a:r>
              <a:rPr lang="es-ES" dirty="0" smtClean="0">
                <a:solidFill>
                  <a:srgbClr val="FF0000"/>
                </a:solidFill>
              </a:rPr>
              <a:t> 1342). </a:t>
            </a:r>
            <a:r>
              <a:rPr lang="es-ES" dirty="0" smtClean="0">
                <a:solidFill>
                  <a:srgbClr val="FF0000"/>
                </a:solidFill>
              </a:rPr>
              <a:t>Predela </a:t>
            </a:r>
            <a:r>
              <a:rPr lang="es-ES" dirty="0" smtClean="0">
                <a:solidFill>
                  <a:srgbClr val="FF0000"/>
                </a:solidFill>
              </a:rPr>
              <a:t>panel: </a:t>
            </a:r>
            <a:r>
              <a:rPr lang="es-ES" dirty="0" err="1" smtClean="0">
                <a:solidFill>
                  <a:srgbClr val="FF0000"/>
                </a:solidFill>
              </a:rPr>
              <a:t>Miraculous</a:t>
            </a:r>
            <a:r>
              <a:rPr lang="es-ES" dirty="0" smtClean="0">
                <a:solidFill>
                  <a:srgbClr val="FF0000"/>
                </a:solidFill>
              </a:rPr>
              <a:t> </a:t>
            </a:r>
            <a:r>
              <a:rPr lang="es-ES" dirty="0" err="1" smtClean="0">
                <a:solidFill>
                  <a:srgbClr val="FF0000"/>
                </a:solidFill>
              </a:rPr>
              <a:t>Rescue</a:t>
            </a:r>
            <a:r>
              <a:rPr lang="es-ES" dirty="0" smtClean="0">
                <a:solidFill>
                  <a:srgbClr val="FF0000"/>
                </a:solidFill>
              </a:rPr>
              <a:t> of S. </a:t>
            </a:r>
            <a:r>
              <a:rPr lang="es-ES" dirty="0" err="1" smtClean="0">
                <a:solidFill>
                  <a:srgbClr val="FF0000"/>
                </a:solidFill>
              </a:rPr>
              <a:t>Placidus</a:t>
            </a:r>
            <a:r>
              <a:rPr lang="es-ES" dirty="0" smtClean="0">
                <a:solidFill>
                  <a:srgbClr val="FF0000"/>
                </a:solidFill>
              </a:rPr>
              <a:t>. </a:t>
            </a:r>
            <a:endParaRPr lang="es-ES" dirty="0" smtClean="0">
              <a:solidFill>
                <a:srgbClr val="FF0000"/>
              </a:solidFill>
            </a:endParaRPr>
          </a:p>
          <a:p>
            <a:pPr lvl="1"/>
            <a:r>
              <a:rPr lang="es-ES" dirty="0" smtClean="0">
                <a:solidFill>
                  <a:srgbClr val="FF0000"/>
                </a:solidFill>
              </a:rPr>
              <a:t>1085 </a:t>
            </a:r>
            <a:r>
              <a:rPr lang="es-ES" dirty="0" smtClean="0">
                <a:solidFill>
                  <a:srgbClr val="FF0000"/>
                </a:solidFill>
              </a:rPr>
              <a:t>(</a:t>
            </a:r>
            <a:r>
              <a:rPr lang="es-ES" dirty="0" err="1" smtClean="0">
                <a:solidFill>
                  <a:srgbClr val="FF0000"/>
                </a:solidFill>
              </a:rPr>
              <a:t>kress</a:t>
            </a:r>
            <a:r>
              <a:rPr lang="es-ES" dirty="0" smtClean="0">
                <a:solidFill>
                  <a:srgbClr val="FF0000"/>
                </a:solidFill>
              </a:rPr>
              <a:t> </a:t>
            </a:r>
            <a:r>
              <a:rPr lang="es-ES" dirty="0" err="1" smtClean="0">
                <a:solidFill>
                  <a:srgbClr val="FF0000"/>
                </a:solidFill>
              </a:rPr>
              <a:t>collection</a:t>
            </a:r>
            <a:r>
              <a:rPr lang="es-ES" dirty="0" smtClean="0">
                <a:solidFill>
                  <a:srgbClr val="FF0000"/>
                </a:solidFill>
              </a:rPr>
              <a:t> 1425). 'Cook' Tondo: </a:t>
            </a:r>
            <a:r>
              <a:rPr lang="es-ES" dirty="0" err="1" smtClean="0">
                <a:solidFill>
                  <a:srgbClr val="FF0000"/>
                </a:solidFill>
              </a:rPr>
              <a:t>Adoration</a:t>
            </a:r>
            <a:r>
              <a:rPr lang="es-ES" dirty="0" smtClean="0">
                <a:solidFill>
                  <a:srgbClr val="FF0000"/>
                </a:solidFill>
              </a:rPr>
              <a:t> of </a:t>
            </a:r>
            <a:r>
              <a:rPr lang="es-ES" dirty="0" err="1" smtClean="0">
                <a:solidFill>
                  <a:srgbClr val="FF0000"/>
                </a:solidFill>
              </a:rPr>
              <a:t>the</a:t>
            </a:r>
            <a:r>
              <a:rPr lang="es-ES" dirty="0" smtClean="0">
                <a:solidFill>
                  <a:srgbClr val="FF0000"/>
                </a:solidFill>
              </a:rPr>
              <a:t> </a:t>
            </a:r>
            <a:r>
              <a:rPr lang="es-ES" dirty="0" err="1" smtClean="0">
                <a:solidFill>
                  <a:srgbClr val="FF0000"/>
                </a:solidFill>
              </a:rPr>
              <a:t>Magi</a:t>
            </a:r>
            <a:r>
              <a:rPr lang="es-ES" dirty="0" smtClean="0">
                <a:solidFill>
                  <a:srgbClr val="FF0000"/>
                </a:solidFill>
              </a:rPr>
              <a:t>. (</a:t>
            </a:r>
            <a:r>
              <a:rPr lang="es-ES" dirty="0" err="1" smtClean="0">
                <a:solidFill>
                  <a:srgbClr val="FF0000"/>
                </a:solidFill>
              </a:rPr>
              <a:t>Begun</a:t>
            </a:r>
            <a:r>
              <a:rPr lang="es-ES" dirty="0" smtClean="0">
                <a:solidFill>
                  <a:srgbClr val="FF0000"/>
                </a:solidFill>
              </a:rPr>
              <a:t> </a:t>
            </a:r>
            <a:r>
              <a:rPr lang="es-ES" dirty="0" err="1" smtClean="0">
                <a:solidFill>
                  <a:srgbClr val="FF0000"/>
                </a:solidFill>
              </a:rPr>
              <a:t>by</a:t>
            </a:r>
            <a:r>
              <a:rPr lang="es-ES" dirty="0" smtClean="0">
                <a:solidFill>
                  <a:srgbClr val="FF0000"/>
                </a:solidFill>
              </a:rPr>
              <a:t> Fra </a:t>
            </a:r>
            <a:r>
              <a:rPr lang="es-ES" dirty="0" err="1" smtClean="0">
                <a:solidFill>
                  <a:srgbClr val="FF0000"/>
                </a:solidFill>
              </a:rPr>
              <a:t>Angehco</a:t>
            </a:r>
            <a:r>
              <a:rPr lang="es-ES" dirty="0" smtClean="0">
                <a:solidFill>
                  <a:srgbClr val="FF0000"/>
                </a:solidFill>
              </a:rPr>
              <a:t>). [</a:t>
            </a:r>
            <a:r>
              <a:rPr lang="es-ES" dirty="0" err="1" smtClean="0">
                <a:solidFill>
                  <a:srgbClr val="FF0000"/>
                </a:solidFill>
              </a:rPr>
              <a:t>Plate</a:t>
            </a:r>
            <a:r>
              <a:rPr lang="es-ES" dirty="0" smtClean="0">
                <a:solidFill>
                  <a:srgbClr val="FF0000"/>
                </a:solidFill>
              </a:rPr>
              <a:t> 156.] </a:t>
            </a:r>
            <a:endParaRPr lang="es-ES" dirty="0">
              <a:solidFill>
                <a:srgbClr val="FF0000"/>
              </a:solidFill>
            </a:endParaRPr>
          </a:p>
        </p:txBody>
      </p:sp>
    </p:spTree>
    <p:extLst>
      <p:ext uri="{BB962C8B-B14F-4D97-AF65-F5344CB8AC3E}">
        <p14:creationId xmlns:p14="http://schemas.microsoft.com/office/powerpoint/2010/main" val="261228387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TotalTime>
  <Words>3130</Words>
  <Application>Microsoft Office PowerPoint</Application>
  <PresentationFormat>Personalizado</PresentationFormat>
  <Paragraphs>183</Paragraphs>
  <Slides>105</Slides>
  <Notes>0</Notes>
  <HiddenSlides>0</HiddenSlides>
  <MMClips>0</MMClips>
  <ScaleCrop>false</ScaleCrop>
  <HeadingPairs>
    <vt:vector size="4" baseType="variant">
      <vt:variant>
        <vt:lpstr>Tema</vt:lpstr>
      </vt:variant>
      <vt:variant>
        <vt:i4>1</vt:i4>
      </vt:variant>
      <vt:variant>
        <vt:lpstr>Títulos de diapositiva</vt:lpstr>
      </vt:variant>
      <vt:variant>
        <vt:i4>105</vt:i4>
      </vt:variant>
    </vt:vector>
  </HeadingPairs>
  <TitlesOfParts>
    <vt:vector size="106" baseType="lpstr">
      <vt:lpstr>Tema de Office</vt:lpstr>
      <vt:lpstr>Filippo Lippi</vt:lpstr>
      <vt:lpstr>1430. Filippo Lippi. La Virgen y el Niño con ángeles y santos, (Émpoli, Museo de la iglesia de la Colegiata). Representa a la Virgen en el trono entre ángeles y los santos Miguel, Bartolomé y Alberto.  Antaño atribuida a Masaccio, a Masolino e incluso a Andrea del Castagno, la tabla pone de manifiesto que Filippo Lippi conocía las obras de aquel primer gran intérprete de la lección de Masaccio, que fue Fra Angelico.  El colorido brillante y ciertas preciosidades de inspiración casi flamenca en los relieves del trono y en la luz suave, pero sobre todo, la disposición circular de los personajes recuerda el Tributo de Masaccio.</vt:lpstr>
      <vt:lpstr>1430. Filippo Lippi. Tríptico, Virgen, San Juan, San Jorge. Fitzwilliam Museum, Cambridge. La obra es un altar portátil para devoción privada. El compartimento central representa a la Madonna dell'Umiltà (Virgen con el Niño sentada en el suelo), cuatro ángeles y el donante. En la pequeña puerta de la izquierda San Juan Bautista y en la de la derecha San Jorge o San Ansano.  La obra está influenciada por Masaccio, con las figuras principales de volumen sólido, lo que da la impresión de figuras gruesas y macizas como estatuas. Este efecto se obtuvo con un uso particularmente incisivo del claroscuro, con grandes campos de color y con el uso de formas simplificadas, casi dilatadas. El cliente, arrodillado a la izquierda, es todavía más pequeño que la divinidad, incluso si tiene un contacto más familiar con ella, de hecho, el Niño coloca suavemente una mano sobre él en señal de bendición y aprobación. La empresa heráldica del patrón está a su lado y el escudo de armas está en el tímpano del tabernáculo. Los santos son más esbeltos, todavía con un estilo gótico.  El fondo, aunque todavía arcaico por el uso del oro, demuestra una adhesión al clasicismo humanista, con las columnas que sostienen un falso entablamento, sobre el cual el tímpano de madera del tabernáculo parece ser el tímpano de un templo antiguo. Por estos motivos, el retablo se considera una obra temprana, donde la influencia masaccesca aún es fuerte, pero aún no se desarrollan temas plenamente renacentistas como los trasfondos naturalistas y el abandono de las proporciones jerárquicas, por lo que la obra debe fecharse cerca de la Virgen en los años treinta del siglo XV.</vt:lpstr>
      <vt:lpstr>1432. Filippo Lippi. Virgen de la Humildad (Virgen de Trivulzio). Milán, Museo del Castello Sforzesco.</vt:lpstr>
      <vt:lpstr>1432. Filippo Lippi. Confirmación regla Carmelita. Museo Santa Maria del Carmine, Florencia.</vt:lpstr>
      <vt:lpstr>1435 - 1436. Filippo Lippi. San Jerónimo y monje. Lindenau-Museum, Altenburg.</vt:lpstr>
      <vt:lpstr>1435 - 1436. Filippo Lippi. Pietà. Museo Poldi Pezzoli, Milán.</vt:lpstr>
      <vt:lpstr>1435 - 1440. Filippo Lippi. Anunciación. National Gallery of Art, Washington.</vt:lpstr>
      <vt:lpstr>1435 - 1440. Filippo Lippi. Anunciación.  National Gallery of Art, Washington.</vt:lpstr>
      <vt:lpstr>1437, Filippo Lippi. La Virgen y el Niño, (Madonna de Corneto Tarquinia),  (Roma, Galleria Nazionale d’Arte Antica).</vt:lpstr>
      <vt:lpstr>1437. Filippo Lippi. Reconstrucción del Tríptico Virgen y 4 padres de la Iglesia.</vt:lpstr>
      <vt:lpstr>1437. Filippo Lippi. Virgen. MET</vt:lpstr>
      <vt:lpstr>1437. Filippo Lippi. Santos Agustín, Ambrosio, Gregorio, Jerónimo. Accademia Albertina, Turín.</vt:lpstr>
      <vt:lpstr>1437. Filippo Lippi. Virgen y santos. Collezione Vittorio Cini. Venecia.</vt:lpstr>
      <vt:lpstr>1437-1438. Filippo Lippi. La Virgen y santos Frediano y Agustín. Retablo Barbadori. Museo del Louvre.</vt:lpstr>
      <vt:lpstr>1438. Filippo Lippi. San Frediano desvia el río Serchio. Uffizi.</vt:lpstr>
      <vt:lpstr>1438. Filippo Lippi. Anuncio muerte de la Virgen. Uffizi.</vt:lpstr>
      <vt:lpstr>1438. Filippo Lippi. Visión de San Agustín. Uffizi.</vt:lpstr>
      <vt:lpstr>1437 - 1439. Filippo Lippi. Anunciación.  Frick Collection, New York.</vt:lpstr>
      <vt:lpstr>1430s. Filippo Lippi. Cristo, San Antonio de Padua, San Jerónimo. Palacio del Arzobispo, Florencia.</vt:lpstr>
      <vt:lpstr>1430s. Filippo Lippi. Virgen.  Palazzo Medici-Riccardi, Florencia.</vt:lpstr>
      <vt:lpstr>Presentación de PowerPoint</vt:lpstr>
      <vt:lpstr>1440. Filippo Lippi. Anunciación. Galleria Nazionale d'Arte Antica, Rome</vt:lpstr>
      <vt:lpstr>1440. Filippo Lippi. Retrato de un hombre y una mujer. MET</vt:lpstr>
      <vt:lpstr>1440 - 1442. Filippo Lippi, Retrato femenino. Temple sobre tabla, 50 x 33 cm. Berlín, Gemäldegalerie.</vt:lpstr>
      <vt:lpstr>1440-45. Filippo Lippi. Virgen con Niño. Galería Nacional de Arte, Washington, DC.</vt:lpstr>
      <vt:lpstr>1440 - 1445. Filippo Lippi. Altar del noviciado. Uffizi.  El retablo del noviciado o la Virgen y el niño con los santos es una pintura al temple sobre tabla de hacia 1440-1445 de Filippo Lippi, ahora en los Uffizi en Florencia.  Una sacra conversazione, originalmente tenía una predela pintada por Pesellino centrada en una Natividad.  El panel principal muestra a Cosme y Damián a ambos lados de la Virgen y el Niño, mientras que Francisco de Asís se muestra en el extremo izquierdo y Antonio de Padua en el extremo derecho.  En un friso arquitectónico sobre las figuras están las baldas heráldicas de los Medici. Totalmente de la mano de Lippi, probablemente fue encargado por Cosme el Viejo, como sugiere la presencia de Cosme y Damián, los mecenas de su familia. Probablemente fue originalmente destinado a la capilla Noviciado en la Basílica de Santa Croce, de la que los Medici eran mecenas.  En 1813, durante la supresión napoleónica de iglesias y casas religiosas en Italia, el retablo y la predela fueron trasladados a París. Las dos primeras secciones de la predela permanecen en el Louvre (San Francisco recibiendo los estigmas y La curación de Justiniano el canónigo), mientras que las tres últimas están ahora en los Uffizi con la obra principal. </vt:lpstr>
      <vt:lpstr>1440 - 1450. Filippo Lippi. Virgen con niño. Delgado Museum, New Orleans.</vt:lpstr>
      <vt:lpstr>1441 - 1445. Filippo Lippi. Coronación de la Virgen. Pinacoteca Vaticana.</vt:lpstr>
      <vt:lpstr>1441 - 1447. Filippo Lippi. Escena vida San Ambrosio. Gemäldegalerie, Berlín.</vt:lpstr>
      <vt:lpstr>1443. Filippo Lippi. Anunciación. Alte Pinakothek, Munich.</vt:lpstr>
      <vt:lpstr>1443. Filippo Lippi. San Agustín, Francisco, Benedicto y Obispo. MET. Es el resto del lado derecho de un retablo. Los dos santos en primer plano, a menudo identificados como Luis de Toulouse y Benedicto, se muestran arrodillados mientras que los que están detrás, un obispo (¿Agustín?) y Francisco de Asís, se encuentran dentro de un recinto arquitectónico como el que Lippi emplea a menudo .  La obra que presenta las analogías estilísticas más cercanas es la Anunciación (Alte Pinakothek, Munich). Lippi pintó dos retablos para esa iglesia, uno dedicado a la Anunciación y el otro a San Bernardo, y no está completamente descartado que la pintura de The Met sea un fragmento sobreviviente del segundo retablo (esta es la sugerencia de Keith Christiansen) . Ambas obras fueron financiadas por Giovanni d'Amerigo Benci y, según una crónica de 1597, se terminaron en 1443, aunque esa fecha no puede tomarse como definitiva. </vt:lpstr>
      <vt:lpstr>1443.  Filippo Lippi.  Coronación de la Virgen. Galería Uffizi, Florencia</vt:lpstr>
      <vt:lpstr>1445. Filippo Lippi. Natividad. National Gallery of Art, Washington.</vt:lpstr>
      <vt:lpstr>1445. Filippo Lippi. San Benito ordena a San Mauro el rescate de San Plácido. National Gallery of Art, Washington.</vt:lpstr>
      <vt:lpstr>1445. Filippo Lippi.  La anunciación (Martelli). San Lorenzo, Florencia.</vt:lpstr>
      <vt:lpstr>1445. Filippo Lippi. La anunciación (Martelli), Predela. San Nicolás impidiendo una ejecución, San Nicolás y las tres doncellas, San Nicolás criando a tres niños de barriles. San Lorenzo, Florencia.</vt:lpstr>
      <vt:lpstr>1445. Fra Filippo Lippi.  Virgen, San Francisco, San Antonio de Padua.  Galeria Ufizzi, Florencia</vt:lpstr>
      <vt:lpstr>1445. Fra Angelico y Filippo Lippi. La Adoración de los Magos. National Gallery of art, Washington</vt:lpstr>
      <vt:lpstr>1445 -1450. Filippo Lippi. Anunciación. Galleria Doria Pamphilj, Rome</vt:lpstr>
      <vt:lpstr>1445. Filippo Lippi. San Joaquín y Santa Ana ante la puerta dorada. Ashmolean Museum, Oxford.</vt:lpstr>
      <vt:lpstr>1445 - 1450. Filippo Lippi. Anunciación. Galleria Doria Pamphilij, Roma.</vt:lpstr>
      <vt:lpstr>1446 - 1447. Filippo Lippi. Virgen con niño. Walters Art Gallery. Baltimore.</vt:lpstr>
      <vt:lpstr>1447. Filippo Lippi. Aparición Virgen a San Bernardo. National Gallery, Londres.</vt:lpstr>
      <vt:lpstr>Presentación de PowerPoint</vt:lpstr>
      <vt:lpstr>1449 - 1459. Filippo Lippi. La anunciación. National Gallery, Londres.</vt:lpstr>
      <vt:lpstr>1450. Filippo Lippi. Virgen. Fondazione Magnani Rocca, Mamiano di Traversolo.</vt:lpstr>
      <vt:lpstr>1450s. Filippo Lippi. Virgen con niño. ¿Colección privada?</vt:lpstr>
      <vt:lpstr>1450, Filippo Lippi. Anunciación,  (Roma, Galería Doria Pamphili).</vt:lpstr>
      <vt:lpstr>1450. Filippo Lippi. Siete Santos. National Gallery, Londres</vt:lpstr>
      <vt:lpstr>1451. Filippo Lippi. San Lorenzo y otros santos. MET.</vt:lpstr>
      <vt:lpstr>1452. FILIPPO LIPPI. Madonna con niño y escenas vida Santa Ana. Galleria Palatina, Florencia.</vt:lpstr>
      <vt:lpstr>1452 - 1453. Filippo Lippi. Anunciación, San Antonio Abad y San Juan Bautista. Uffizi.</vt:lpstr>
      <vt:lpstr>1452 - 1465. Filippo Lippi. Visión de San Agustín.</vt:lpstr>
      <vt:lpstr>1453. Filippo Lippi. Virgen del Ceppo y Santos. Museo Civico, Prato.  En el centro, la Virgen y el Niño están flanqueados por los Santos Esteban y Juan Bautista; abajo, Francesco Datini presenta a la Virgen los cuatro Buonomini ("Hombres honorables") del Ceppo: Andrea di Giovanni Bertelli, Filippo Manassei, Pietro Pugliesi y Jacopo degli Obizzi.</vt:lpstr>
      <vt:lpstr>1455. Filippo Lippi. Adoración pastores. Uffizi. San Hilarión, San Jerónimo y María Magdalena.</vt:lpstr>
      <vt:lpstr>1455. Filippo Lippi. Virgen della Cintola. Museo Civico, Prato. Esta pintura representa a la Virgen entregando su cinturón a Santo Tomás, con los Santos Margarita, Gregorio, Agustín, Rafael y Tobías. Hay un retrato de donante de una monja arrodillada, probablemente la abadesa de Santa Margarita, un pequeño convento de monjas agustinas en Prato, donde Fra Filippo recibió la capellanía en 1456.La evidencia técnica y estilística sugiere que la imagen se ejecutó en dos campañas: diseñada e iniciada por Lippi y terminada más tarde por Fra Diamante.</vt:lpstr>
      <vt:lpstr>1455 - 1460. Filippo Lippi. Natividad, San jorge y San Vicente Ferrer.  San Domingo, Prato.</vt:lpstr>
      <vt:lpstr>1456 - 1458. Filippo Lippi. Museum of Art, Cleveland.  Izquierda: San Antonio Abad.  Derecha: San Miguel.</vt:lpstr>
      <vt:lpstr>1459. Fra Filippo Lippi. Nacimiento. Gemäldegalerie, Berlín.</vt:lpstr>
      <vt:lpstr>Presentación de PowerPoint</vt:lpstr>
      <vt:lpstr>Ciclo de frescos en la catedral de Prato (1452-66) por Fra Filippo LIPPI</vt:lpstr>
      <vt:lpstr>1452 - 1466. Filippo Lippi. Duomo, Prato.</vt:lpstr>
      <vt:lpstr>1452 - 1466. Filippo Lippi. Duomo, Prato.  Izquierda: Muro Norte.   Derecha: Muro Sur.</vt:lpstr>
      <vt:lpstr>1452 - 1466. Filippo Lippi. Nacimiento de San Esteban. Duomo, Prato.</vt:lpstr>
      <vt:lpstr>1452 - 1466. Filippo Lippi. Disputa en la sinagoga. Duomo, Prato.</vt:lpstr>
      <vt:lpstr>1452 - 1466. Filippo Lippi.  Martirio de San Esteban. Duomo, Prato.</vt:lpstr>
      <vt:lpstr>1452 - 1466. Filippo Lippi. Funeral de San Esteban. Duomo, Prato.</vt:lpstr>
      <vt:lpstr>1452 - 1466. Filippo Lippi. Nacimiento de San Juan. Duomo, Prato.</vt:lpstr>
      <vt:lpstr>1452 - 1466. Filippo Lippi. San Juan abandona a sus padres. Duomo, Prato.</vt:lpstr>
      <vt:lpstr>1460-64. Filippo Lippi. Banquete de Herodes, catedral de Prato.</vt:lpstr>
      <vt:lpstr>1452 - 1466. Filippo Lippi. Decapitación de San Juan. Duomo, Prato.</vt:lpstr>
      <vt:lpstr>1452 - 1466. Filippo Lippi.  Vidriera del coro. Duomo, Prato.</vt:lpstr>
      <vt:lpstr>1452 - 1466. Filippo Lippi.  San Lucas. Duomo, Prato.</vt:lpstr>
      <vt:lpstr>1452 - 1466. Filippo Lippi.  San Juan. Duomo, Prato.</vt:lpstr>
      <vt:lpstr>1452 - 1466. Filippo Lippi.  San Alberto de Trapani. Duomo, Prato.</vt:lpstr>
      <vt:lpstr>Presentación de PowerPoint</vt:lpstr>
      <vt:lpstr>1455. Filippo Lippi. San Jerónimo, San Juan Bautista y San Ansano. Havard Art Museum.</vt:lpstr>
      <vt:lpstr>1455. Filippo Lippi. Decapitación de Santiago el mayor. National Gallery, Londres.</vt:lpstr>
      <vt:lpstr>1455. Filippo Lippi. San Jerónimo y el león. National Gallery, Londres.</vt:lpstr>
      <vt:lpstr>1455. Filippo Lippi. San Zenón exorciza al hijo de Gallienus. National Gallery, Londres.</vt:lpstr>
      <vt:lpstr>1455. Filippo Lippi. San Mamas en prisión. National Gallery, Londres.</vt:lpstr>
      <vt:lpstr>1455 - 1460. Filippo Lippi. Virgen con niño. National Gallery, Londres.</vt:lpstr>
      <vt:lpstr>1460. Filippo Lippi.  Funeral de San Jerónimo. Duomo, Prato.</vt:lpstr>
      <vt:lpstr>1460, Filippo Lippi. Anunciación, Panel Galleria dell'Accademia, Florence</vt:lpstr>
      <vt:lpstr>1460 - 1465. Adoración del niño con Santos. 146 x 157 cm. Museo Civico, Prato</vt:lpstr>
      <vt:lpstr>1460 - 1465. Filippo Lippi. La presentación en el templo. 188 x 164 cm. Santo Spirito, Prato</vt:lpstr>
      <vt:lpstr>1463. Filippo Lippi. Adoración del niño con San Juan Bautista y San Bernardo. Uffizi. </vt:lpstr>
      <vt:lpstr>1463. Filippo Lippi. Virgen con niño.  Alte Pinakothek, Munich.</vt:lpstr>
      <vt:lpstr>1465, Filippo Lippi. Virgen con el Niño y dos ángeles. Uffizi, Florencia.</vt:lpstr>
      <vt:lpstr>1466. Filippo Lippi. Anunciación. Collection Lord Methuen, Corsham Court, Wiltshire, UK</vt:lpstr>
      <vt:lpstr>1447 - 1467. Filippo Lippi. Virgen de la Misericordia. Destruido.</vt:lpstr>
      <vt:lpstr>Presentación de PowerPoint</vt:lpstr>
      <vt:lpstr>Ciclo de frescos en la Catedral de Spoleto (1466-69) por Fra Filippo LIPPI</vt:lpstr>
      <vt:lpstr>1467 - 1469. Filippo Lippi. Ábside, Catedral de Spoleto.</vt:lpstr>
      <vt:lpstr>1467 - 1469. Filippo Lippi. Anunciación. Catedral de Spoleto</vt:lpstr>
      <vt:lpstr>1467 - 1469. Filippo Lippi. Natividad. Catedral de Spoleto</vt:lpstr>
      <vt:lpstr>1467 - 1469. Filippo Lippi. Muerte de la Virgen María. Catedral de Spoleto</vt:lpstr>
      <vt:lpstr>1467 - 1469. Filippo Lippi. Coronación de la Virgen. Ábside, Catedral de Spoleto.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Filippo Lippi</dc:title>
  <dc:creator>Miguel Velayos García</dc:creator>
  <cp:lastModifiedBy>tallerf</cp:lastModifiedBy>
  <cp:revision>44</cp:revision>
  <dcterms:created xsi:type="dcterms:W3CDTF">2021-01-08T11:30:46Z</dcterms:created>
  <dcterms:modified xsi:type="dcterms:W3CDTF">2021-04-29T12:41:12Z</dcterms:modified>
</cp:coreProperties>
</file>