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7" r:id="rId4"/>
    <p:sldId id="268" r:id="rId5"/>
    <p:sldId id="269" r:id="rId6"/>
    <p:sldId id="270" r:id="rId7"/>
    <p:sldId id="271" r:id="rId8"/>
    <p:sldId id="258" r:id="rId9"/>
    <p:sldId id="279" r:id="rId10"/>
    <p:sldId id="272" r:id="rId11"/>
    <p:sldId id="280" r:id="rId12"/>
    <p:sldId id="273" r:id="rId13"/>
    <p:sldId id="274" r:id="rId14"/>
    <p:sldId id="275" r:id="rId15"/>
    <p:sldId id="276" r:id="rId16"/>
    <p:sldId id="277" r:id="rId17"/>
    <p:sldId id="278" r:id="rId18"/>
    <p:sldId id="281" r:id="rId19"/>
    <p:sldId id="283" r:id="rId20"/>
    <p:sldId id="259" r:id="rId21"/>
    <p:sldId id="282" r:id="rId22"/>
    <p:sldId id="260" r:id="rId23"/>
    <p:sldId id="261" r:id="rId24"/>
    <p:sldId id="262" r:id="rId25"/>
    <p:sldId id="263" r:id="rId26"/>
    <p:sldId id="264" r:id="rId27"/>
    <p:sldId id="265" r:id="rId28"/>
    <p:sldId id="266" r:id="rId2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EF6C0E-32D0-46E6-AFF2-75F7168C5BA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236A307-CE35-4C13-8DC7-F9A256AFF3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AE9E8D3-7897-4B98-85CB-DA2E2ADAC7E8}"/>
              </a:ext>
            </a:extLst>
          </p:cNvPr>
          <p:cNvSpPr>
            <a:spLocks noGrp="1"/>
          </p:cNvSpPr>
          <p:nvPr>
            <p:ph type="dt" sz="half" idx="10"/>
          </p:nvPr>
        </p:nvSpPr>
        <p:spPr/>
        <p:txBody>
          <a:bodyPr/>
          <a:lstStyle/>
          <a:p>
            <a:fld id="{974B3258-FA6B-4308-8C45-11B3973CC86C}" type="datetimeFigureOut">
              <a:rPr lang="es-ES" smtClean="0"/>
              <a:t>14/04/2021</a:t>
            </a:fld>
            <a:endParaRPr lang="es-ES"/>
          </a:p>
        </p:txBody>
      </p:sp>
      <p:sp>
        <p:nvSpPr>
          <p:cNvPr id="5" name="Marcador de pie de página 4">
            <a:extLst>
              <a:ext uri="{FF2B5EF4-FFF2-40B4-BE49-F238E27FC236}">
                <a16:creationId xmlns:a16="http://schemas.microsoft.com/office/drawing/2014/main" id="{093EC947-42A4-498A-B300-43BB356AC51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F0F5A9F-E456-4827-A9A9-247313EC3F05}"/>
              </a:ext>
            </a:extLst>
          </p:cNvPr>
          <p:cNvSpPr>
            <a:spLocks noGrp="1"/>
          </p:cNvSpPr>
          <p:nvPr>
            <p:ph type="sldNum" sz="quarter" idx="12"/>
          </p:nvPr>
        </p:nvSpPr>
        <p:spPr/>
        <p:txBody>
          <a:bodyPr/>
          <a:lstStyle/>
          <a:p>
            <a:fld id="{CF66A5C2-E906-4399-806E-3B9364792C90}" type="slidenum">
              <a:rPr lang="es-ES" smtClean="0"/>
              <a:t>‹Nº›</a:t>
            </a:fld>
            <a:endParaRPr lang="es-ES"/>
          </a:p>
        </p:txBody>
      </p:sp>
    </p:spTree>
    <p:extLst>
      <p:ext uri="{BB962C8B-B14F-4D97-AF65-F5344CB8AC3E}">
        <p14:creationId xmlns:p14="http://schemas.microsoft.com/office/powerpoint/2010/main" val="797631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506BCC-C404-4189-8368-3C07A39A027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5942961-B3EE-4202-8F03-1285E9AAF5A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5D74C57-B13B-4018-B271-E2724AE25298}"/>
              </a:ext>
            </a:extLst>
          </p:cNvPr>
          <p:cNvSpPr>
            <a:spLocks noGrp="1"/>
          </p:cNvSpPr>
          <p:nvPr>
            <p:ph type="dt" sz="half" idx="10"/>
          </p:nvPr>
        </p:nvSpPr>
        <p:spPr/>
        <p:txBody>
          <a:bodyPr/>
          <a:lstStyle/>
          <a:p>
            <a:fld id="{974B3258-FA6B-4308-8C45-11B3973CC86C}" type="datetimeFigureOut">
              <a:rPr lang="es-ES" smtClean="0"/>
              <a:t>14/04/2021</a:t>
            </a:fld>
            <a:endParaRPr lang="es-ES"/>
          </a:p>
        </p:txBody>
      </p:sp>
      <p:sp>
        <p:nvSpPr>
          <p:cNvPr id="5" name="Marcador de pie de página 4">
            <a:extLst>
              <a:ext uri="{FF2B5EF4-FFF2-40B4-BE49-F238E27FC236}">
                <a16:creationId xmlns:a16="http://schemas.microsoft.com/office/drawing/2014/main" id="{62776CB5-D34A-4081-8BFE-E424C9C527E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F3869D6-55C1-4ED3-873B-A737CC9E7AA5}"/>
              </a:ext>
            </a:extLst>
          </p:cNvPr>
          <p:cNvSpPr>
            <a:spLocks noGrp="1"/>
          </p:cNvSpPr>
          <p:nvPr>
            <p:ph type="sldNum" sz="quarter" idx="12"/>
          </p:nvPr>
        </p:nvSpPr>
        <p:spPr/>
        <p:txBody>
          <a:bodyPr/>
          <a:lstStyle/>
          <a:p>
            <a:fld id="{CF66A5C2-E906-4399-806E-3B9364792C90}" type="slidenum">
              <a:rPr lang="es-ES" smtClean="0"/>
              <a:t>‹Nº›</a:t>
            </a:fld>
            <a:endParaRPr lang="es-ES"/>
          </a:p>
        </p:txBody>
      </p:sp>
    </p:spTree>
    <p:extLst>
      <p:ext uri="{BB962C8B-B14F-4D97-AF65-F5344CB8AC3E}">
        <p14:creationId xmlns:p14="http://schemas.microsoft.com/office/powerpoint/2010/main" val="1141802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50219D-55C1-429B-835B-A3FCF69B72B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BC8CE0C-7423-4750-9C4A-BD78A8765E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3AEED02-294D-402B-B3B1-D071E2F32029}"/>
              </a:ext>
            </a:extLst>
          </p:cNvPr>
          <p:cNvSpPr>
            <a:spLocks noGrp="1"/>
          </p:cNvSpPr>
          <p:nvPr>
            <p:ph type="dt" sz="half" idx="10"/>
          </p:nvPr>
        </p:nvSpPr>
        <p:spPr/>
        <p:txBody>
          <a:bodyPr/>
          <a:lstStyle/>
          <a:p>
            <a:fld id="{974B3258-FA6B-4308-8C45-11B3973CC86C}" type="datetimeFigureOut">
              <a:rPr lang="es-ES" smtClean="0"/>
              <a:t>14/04/2021</a:t>
            </a:fld>
            <a:endParaRPr lang="es-ES"/>
          </a:p>
        </p:txBody>
      </p:sp>
      <p:sp>
        <p:nvSpPr>
          <p:cNvPr id="5" name="Marcador de pie de página 4">
            <a:extLst>
              <a:ext uri="{FF2B5EF4-FFF2-40B4-BE49-F238E27FC236}">
                <a16:creationId xmlns:a16="http://schemas.microsoft.com/office/drawing/2014/main" id="{6B7A2E3F-17A6-4366-BE00-EF423D4443C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C163D76-3DFB-460F-A5CE-003C4B7588FF}"/>
              </a:ext>
            </a:extLst>
          </p:cNvPr>
          <p:cNvSpPr>
            <a:spLocks noGrp="1"/>
          </p:cNvSpPr>
          <p:nvPr>
            <p:ph type="sldNum" sz="quarter" idx="12"/>
          </p:nvPr>
        </p:nvSpPr>
        <p:spPr/>
        <p:txBody>
          <a:bodyPr/>
          <a:lstStyle/>
          <a:p>
            <a:fld id="{CF66A5C2-E906-4399-806E-3B9364792C90}" type="slidenum">
              <a:rPr lang="es-ES" smtClean="0"/>
              <a:t>‹Nº›</a:t>
            </a:fld>
            <a:endParaRPr lang="es-ES"/>
          </a:p>
        </p:txBody>
      </p:sp>
    </p:spTree>
    <p:extLst>
      <p:ext uri="{BB962C8B-B14F-4D97-AF65-F5344CB8AC3E}">
        <p14:creationId xmlns:p14="http://schemas.microsoft.com/office/powerpoint/2010/main" val="2918205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A64DC7-AB2B-41E6-AC75-A719C75E0D6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ABBECD9-427E-4792-B590-CCA82B478D5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AE16F6A-5F5F-417D-869B-77092878C11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1C95DC9-F51F-4A25-8228-B8CD2149E7E1}"/>
              </a:ext>
            </a:extLst>
          </p:cNvPr>
          <p:cNvSpPr>
            <a:spLocks noGrp="1"/>
          </p:cNvSpPr>
          <p:nvPr>
            <p:ph type="dt" sz="half" idx="10"/>
          </p:nvPr>
        </p:nvSpPr>
        <p:spPr/>
        <p:txBody>
          <a:bodyPr/>
          <a:lstStyle/>
          <a:p>
            <a:fld id="{974B3258-FA6B-4308-8C45-11B3973CC86C}" type="datetimeFigureOut">
              <a:rPr lang="es-ES" smtClean="0"/>
              <a:t>14/04/2021</a:t>
            </a:fld>
            <a:endParaRPr lang="es-ES"/>
          </a:p>
        </p:txBody>
      </p:sp>
      <p:sp>
        <p:nvSpPr>
          <p:cNvPr id="6" name="Marcador de pie de página 5">
            <a:extLst>
              <a:ext uri="{FF2B5EF4-FFF2-40B4-BE49-F238E27FC236}">
                <a16:creationId xmlns:a16="http://schemas.microsoft.com/office/drawing/2014/main" id="{DD030238-B9D5-479C-8A88-324F87F0600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9E32265-393C-406A-A785-C6D2EF8B875F}"/>
              </a:ext>
            </a:extLst>
          </p:cNvPr>
          <p:cNvSpPr>
            <a:spLocks noGrp="1"/>
          </p:cNvSpPr>
          <p:nvPr>
            <p:ph type="sldNum" sz="quarter" idx="12"/>
          </p:nvPr>
        </p:nvSpPr>
        <p:spPr/>
        <p:txBody>
          <a:bodyPr/>
          <a:lstStyle/>
          <a:p>
            <a:fld id="{CF66A5C2-E906-4399-806E-3B9364792C90}" type="slidenum">
              <a:rPr lang="es-ES" smtClean="0"/>
              <a:t>‹Nº›</a:t>
            </a:fld>
            <a:endParaRPr lang="es-ES"/>
          </a:p>
        </p:txBody>
      </p:sp>
    </p:spTree>
    <p:extLst>
      <p:ext uri="{BB962C8B-B14F-4D97-AF65-F5344CB8AC3E}">
        <p14:creationId xmlns:p14="http://schemas.microsoft.com/office/powerpoint/2010/main" val="1588672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3C39F5-4D18-4328-A608-F79934ECAA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302F640-AF11-4002-A719-E5A4D47FDB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636D052-0F1F-46B4-B3C4-73F6FEE68881}"/>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6E4C170-66F8-4EE5-90D8-5F03C330BC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459948E-DAF8-499C-8A4C-5F8B35728B0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FA8E778-D48B-4F61-BE0F-A9367BD9FFCD}"/>
              </a:ext>
            </a:extLst>
          </p:cNvPr>
          <p:cNvSpPr>
            <a:spLocks noGrp="1"/>
          </p:cNvSpPr>
          <p:nvPr>
            <p:ph type="dt" sz="half" idx="10"/>
          </p:nvPr>
        </p:nvSpPr>
        <p:spPr/>
        <p:txBody>
          <a:bodyPr/>
          <a:lstStyle/>
          <a:p>
            <a:fld id="{974B3258-FA6B-4308-8C45-11B3973CC86C}" type="datetimeFigureOut">
              <a:rPr lang="es-ES" smtClean="0"/>
              <a:t>14/04/2021</a:t>
            </a:fld>
            <a:endParaRPr lang="es-ES"/>
          </a:p>
        </p:txBody>
      </p:sp>
      <p:sp>
        <p:nvSpPr>
          <p:cNvPr id="8" name="Marcador de pie de página 7">
            <a:extLst>
              <a:ext uri="{FF2B5EF4-FFF2-40B4-BE49-F238E27FC236}">
                <a16:creationId xmlns:a16="http://schemas.microsoft.com/office/drawing/2014/main" id="{5997B7B0-960F-4241-8F77-FCC71CEBFAD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DA34391-6CDB-48C6-9D37-7BDB5501220A}"/>
              </a:ext>
            </a:extLst>
          </p:cNvPr>
          <p:cNvSpPr>
            <a:spLocks noGrp="1"/>
          </p:cNvSpPr>
          <p:nvPr>
            <p:ph type="sldNum" sz="quarter" idx="12"/>
          </p:nvPr>
        </p:nvSpPr>
        <p:spPr/>
        <p:txBody>
          <a:bodyPr/>
          <a:lstStyle/>
          <a:p>
            <a:fld id="{CF66A5C2-E906-4399-806E-3B9364792C90}" type="slidenum">
              <a:rPr lang="es-ES" smtClean="0"/>
              <a:t>‹Nº›</a:t>
            </a:fld>
            <a:endParaRPr lang="es-ES"/>
          </a:p>
        </p:txBody>
      </p:sp>
    </p:spTree>
    <p:extLst>
      <p:ext uri="{BB962C8B-B14F-4D97-AF65-F5344CB8AC3E}">
        <p14:creationId xmlns:p14="http://schemas.microsoft.com/office/powerpoint/2010/main" val="3874160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13C94A-D2F5-4F72-A759-D734D703277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B8CC5BB-0AE9-483D-BA52-1A34AC2EB905}"/>
              </a:ext>
            </a:extLst>
          </p:cNvPr>
          <p:cNvSpPr>
            <a:spLocks noGrp="1"/>
          </p:cNvSpPr>
          <p:nvPr>
            <p:ph type="dt" sz="half" idx="10"/>
          </p:nvPr>
        </p:nvSpPr>
        <p:spPr/>
        <p:txBody>
          <a:bodyPr/>
          <a:lstStyle/>
          <a:p>
            <a:fld id="{974B3258-FA6B-4308-8C45-11B3973CC86C}" type="datetimeFigureOut">
              <a:rPr lang="es-ES" smtClean="0"/>
              <a:t>14/04/2021</a:t>
            </a:fld>
            <a:endParaRPr lang="es-ES"/>
          </a:p>
        </p:txBody>
      </p:sp>
      <p:sp>
        <p:nvSpPr>
          <p:cNvPr id="4" name="Marcador de pie de página 3">
            <a:extLst>
              <a:ext uri="{FF2B5EF4-FFF2-40B4-BE49-F238E27FC236}">
                <a16:creationId xmlns:a16="http://schemas.microsoft.com/office/drawing/2014/main" id="{F399E80F-4726-4930-8099-B72028168CF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1DD3B2D-AB1F-455D-A7DA-D7D468FA3DB6}"/>
              </a:ext>
            </a:extLst>
          </p:cNvPr>
          <p:cNvSpPr>
            <a:spLocks noGrp="1"/>
          </p:cNvSpPr>
          <p:nvPr>
            <p:ph type="sldNum" sz="quarter" idx="12"/>
          </p:nvPr>
        </p:nvSpPr>
        <p:spPr/>
        <p:txBody>
          <a:bodyPr/>
          <a:lstStyle/>
          <a:p>
            <a:fld id="{CF66A5C2-E906-4399-806E-3B9364792C90}" type="slidenum">
              <a:rPr lang="es-ES" smtClean="0"/>
              <a:t>‹Nº›</a:t>
            </a:fld>
            <a:endParaRPr lang="es-ES"/>
          </a:p>
        </p:txBody>
      </p:sp>
    </p:spTree>
    <p:extLst>
      <p:ext uri="{BB962C8B-B14F-4D97-AF65-F5344CB8AC3E}">
        <p14:creationId xmlns:p14="http://schemas.microsoft.com/office/powerpoint/2010/main" val="1962104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1631010-4F7B-4159-9408-AA031EBA9909}"/>
              </a:ext>
            </a:extLst>
          </p:cNvPr>
          <p:cNvSpPr>
            <a:spLocks noGrp="1"/>
          </p:cNvSpPr>
          <p:nvPr>
            <p:ph type="dt" sz="half" idx="10"/>
          </p:nvPr>
        </p:nvSpPr>
        <p:spPr/>
        <p:txBody>
          <a:bodyPr/>
          <a:lstStyle/>
          <a:p>
            <a:fld id="{974B3258-FA6B-4308-8C45-11B3973CC86C}" type="datetimeFigureOut">
              <a:rPr lang="es-ES" smtClean="0"/>
              <a:t>14/04/2021</a:t>
            </a:fld>
            <a:endParaRPr lang="es-ES"/>
          </a:p>
        </p:txBody>
      </p:sp>
      <p:sp>
        <p:nvSpPr>
          <p:cNvPr id="3" name="Marcador de pie de página 2">
            <a:extLst>
              <a:ext uri="{FF2B5EF4-FFF2-40B4-BE49-F238E27FC236}">
                <a16:creationId xmlns:a16="http://schemas.microsoft.com/office/drawing/2014/main" id="{0D2CEEE3-41FA-4E47-A632-EB15A54510D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3F1B5AB1-1930-4718-AC15-811554312CB4}"/>
              </a:ext>
            </a:extLst>
          </p:cNvPr>
          <p:cNvSpPr>
            <a:spLocks noGrp="1"/>
          </p:cNvSpPr>
          <p:nvPr>
            <p:ph type="sldNum" sz="quarter" idx="12"/>
          </p:nvPr>
        </p:nvSpPr>
        <p:spPr/>
        <p:txBody>
          <a:bodyPr/>
          <a:lstStyle/>
          <a:p>
            <a:fld id="{CF66A5C2-E906-4399-806E-3B9364792C90}" type="slidenum">
              <a:rPr lang="es-ES" smtClean="0"/>
              <a:t>‹Nº›</a:t>
            </a:fld>
            <a:endParaRPr lang="es-ES"/>
          </a:p>
        </p:txBody>
      </p:sp>
    </p:spTree>
    <p:extLst>
      <p:ext uri="{BB962C8B-B14F-4D97-AF65-F5344CB8AC3E}">
        <p14:creationId xmlns:p14="http://schemas.microsoft.com/office/powerpoint/2010/main" val="1380258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22D728-FF87-4A5F-91F7-B4ADF2043D8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FCB5187-CC97-4F2B-93C9-F4B1E67F5C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2D6159B-4ABF-44DC-866F-C499C62763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8782FA2-CBFD-41A3-9B37-152C04E9F49C}"/>
              </a:ext>
            </a:extLst>
          </p:cNvPr>
          <p:cNvSpPr>
            <a:spLocks noGrp="1"/>
          </p:cNvSpPr>
          <p:nvPr>
            <p:ph type="dt" sz="half" idx="10"/>
          </p:nvPr>
        </p:nvSpPr>
        <p:spPr/>
        <p:txBody>
          <a:bodyPr/>
          <a:lstStyle/>
          <a:p>
            <a:fld id="{974B3258-FA6B-4308-8C45-11B3973CC86C}" type="datetimeFigureOut">
              <a:rPr lang="es-ES" smtClean="0"/>
              <a:t>14/04/2021</a:t>
            </a:fld>
            <a:endParaRPr lang="es-ES"/>
          </a:p>
        </p:txBody>
      </p:sp>
      <p:sp>
        <p:nvSpPr>
          <p:cNvPr id="6" name="Marcador de pie de página 5">
            <a:extLst>
              <a:ext uri="{FF2B5EF4-FFF2-40B4-BE49-F238E27FC236}">
                <a16:creationId xmlns:a16="http://schemas.microsoft.com/office/drawing/2014/main" id="{17E5FFE3-3B50-43EA-97A0-74F452B6F1E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7734EC7-904B-4C60-AF87-D06B63D8A247}"/>
              </a:ext>
            </a:extLst>
          </p:cNvPr>
          <p:cNvSpPr>
            <a:spLocks noGrp="1"/>
          </p:cNvSpPr>
          <p:nvPr>
            <p:ph type="sldNum" sz="quarter" idx="12"/>
          </p:nvPr>
        </p:nvSpPr>
        <p:spPr/>
        <p:txBody>
          <a:bodyPr/>
          <a:lstStyle/>
          <a:p>
            <a:fld id="{CF66A5C2-E906-4399-806E-3B9364792C90}" type="slidenum">
              <a:rPr lang="es-ES" smtClean="0"/>
              <a:t>‹Nº›</a:t>
            </a:fld>
            <a:endParaRPr lang="es-ES"/>
          </a:p>
        </p:txBody>
      </p:sp>
    </p:spTree>
    <p:extLst>
      <p:ext uri="{BB962C8B-B14F-4D97-AF65-F5344CB8AC3E}">
        <p14:creationId xmlns:p14="http://schemas.microsoft.com/office/powerpoint/2010/main" val="1409715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4D8CE4-018E-45BF-BF78-680712D9599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D13C690-5F82-4058-9DA3-37252EF080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2AF9643-DFD5-40E8-936C-3C7B18D09A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662E424-89B1-4E49-AFC8-176F9FF8325D}"/>
              </a:ext>
            </a:extLst>
          </p:cNvPr>
          <p:cNvSpPr>
            <a:spLocks noGrp="1"/>
          </p:cNvSpPr>
          <p:nvPr>
            <p:ph type="dt" sz="half" idx="10"/>
          </p:nvPr>
        </p:nvSpPr>
        <p:spPr/>
        <p:txBody>
          <a:bodyPr/>
          <a:lstStyle/>
          <a:p>
            <a:fld id="{974B3258-FA6B-4308-8C45-11B3973CC86C}" type="datetimeFigureOut">
              <a:rPr lang="es-ES" smtClean="0"/>
              <a:t>14/04/2021</a:t>
            </a:fld>
            <a:endParaRPr lang="es-ES"/>
          </a:p>
        </p:txBody>
      </p:sp>
      <p:sp>
        <p:nvSpPr>
          <p:cNvPr id="6" name="Marcador de pie de página 5">
            <a:extLst>
              <a:ext uri="{FF2B5EF4-FFF2-40B4-BE49-F238E27FC236}">
                <a16:creationId xmlns:a16="http://schemas.microsoft.com/office/drawing/2014/main" id="{E8695EDC-21F3-484E-A224-425B09A4C86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C5EE453-AF1E-42C6-BE68-11AC81FBDF90}"/>
              </a:ext>
            </a:extLst>
          </p:cNvPr>
          <p:cNvSpPr>
            <a:spLocks noGrp="1"/>
          </p:cNvSpPr>
          <p:nvPr>
            <p:ph type="sldNum" sz="quarter" idx="12"/>
          </p:nvPr>
        </p:nvSpPr>
        <p:spPr/>
        <p:txBody>
          <a:bodyPr/>
          <a:lstStyle/>
          <a:p>
            <a:fld id="{CF66A5C2-E906-4399-806E-3B9364792C90}" type="slidenum">
              <a:rPr lang="es-ES" smtClean="0"/>
              <a:t>‹Nº›</a:t>
            </a:fld>
            <a:endParaRPr lang="es-ES"/>
          </a:p>
        </p:txBody>
      </p:sp>
    </p:spTree>
    <p:extLst>
      <p:ext uri="{BB962C8B-B14F-4D97-AF65-F5344CB8AC3E}">
        <p14:creationId xmlns:p14="http://schemas.microsoft.com/office/powerpoint/2010/main" val="3456492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5E8F22-9D4E-45A9-AC32-AB3EA95B3C9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DC1022D-C751-47C9-938C-8F5DE4F7B68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7B85391-F3FA-4A4C-BD94-AA48F85431D1}"/>
              </a:ext>
            </a:extLst>
          </p:cNvPr>
          <p:cNvSpPr>
            <a:spLocks noGrp="1"/>
          </p:cNvSpPr>
          <p:nvPr>
            <p:ph type="dt" sz="half" idx="10"/>
          </p:nvPr>
        </p:nvSpPr>
        <p:spPr/>
        <p:txBody>
          <a:bodyPr/>
          <a:lstStyle/>
          <a:p>
            <a:fld id="{974B3258-FA6B-4308-8C45-11B3973CC86C}" type="datetimeFigureOut">
              <a:rPr lang="es-ES" smtClean="0"/>
              <a:t>14/04/2021</a:t>
            </a:fld>
            <a:endParaRPr lang="es-ES"/>
          </a:p>
        </p:txBody>
      </p:sp>
      <p:sp>
        <p:nvSpPr>
          <p:cNvPr id="5" name="Marcador de pie de página 4">
            <a:extLst>
              <a:ext uri="{FF2B5EF4-FFF2-40B4-BE49-F238E27FC236}">
                <a16:creationId xmlns:a16="http://schemas.microsoft.com/office/drawing/2014/main" id="{280EF1E5-CDF1-420D-9D65-54669D38109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45BE864-5F01-4273-896A-90D1A4D51983}"/>
              </a:ext>
            </a:extLst>
          </p:cNvPr>
          <p:cNvSpPr>
            <a:spLocks noGrp="1"/>
          </p:cNvSpPr>
          <p:nvPr>
            <p:ph type="sldNum" sz="quarter" idx="12"/>
          </p:nvPr>
        </p:nvSpPr>
        <p:spPr/>
        <p:txBody>
          <a:bodyPr/>
          <a:lstStyle/>
          <a:p>
            <a:fld id="{CF66A5C2-E906-4399-806E-3B9364792C90}" type="slidenum">
              <a:rPr lang="es-ES" smtClean="0"/>
              <a:t>‹Nº›</a:t>
            </a:fld>
            <a:endParaRPr lang="es-ES"/>
          </a:p>
        </p:txBody>
      </p:sp>
    </p:spTree>
    <p:extLst>
      <p:ext uri="{BB962C8B-B14F-4D97-AF65-F5344CB8AC3E}">
        <p14:creationId xmlns:p14="http://schemas.microsoft.com/office/powerpoint/2010/main" val="4156480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DF78820-67F7-4938-9875-500E349E3F5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607831E-8914-4859-910E-202B19D7CB8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281E4F6-677F-4947-AF9C-7A3422D601BB}"/>
              </a:ext>
            </a:extLst>
          </p:cNvPr>
          <p:cNvSpPr>
            <a:spLocks noGrp="1"/>
          </p:cNvSpPr>
          <p:nvPr>
            <p:ph type="dt" sz="half" idx="10"/>
          </p:nvPr>
        </p:nvSpPr>
        <p:spPr/>
        <p:txBody>
          <a:bodyPr/>
          <a:lstStyle/>
          <a:p>
            <a:fld id="{974B3258-FA6B-4308-8C45-11B3973CC86C}" type="datetimeFigureOut">
              <a:rPr lang="es-ES" smtClean="0"/>
              <a:t>14/04/2021</a:t>
            </a:fld>
            <a:endParaRPr lang="es-ES"/>
          </a:p>
        </p:txBody>
      </p:sp>
      <p:sp>
        <p:nvSpPr>
          <p:cNvPr id="5" name="Marcador de pie de página 4">
            <a:extLst>
              <a:ext uri="{FF2B5EF4-FFF2-40B4-BE49-F238E27FC236}">
                <a16:creationId xmlns:a16="http://schemas.microsoft.com/office/drawing/2014/main" id="{D0236DA6-6AEA-47A1-9117-CF0409BCD80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B3A74A9-00C8-40A8-8F46-3C2B2982F086}"/>
              </a:ext>
            </a:extLst>
          </p:cNvPr>
          <p:cNvSpPr>
            <a:spLocks noGrp="1"/>
          </p:cNvSpPr>
          <p:nvPr>
            <p:ph type="sldNum" sz="quarter" idx="12"/>
          </p:nvPr>
        </p:nvSpPr>
        <p:spPr/>
        <p:txBody>
          <a:bodyPr/>
          <a:lstStyle/>
          <a:p>
            <a:fld id="{CF66A5C2-E906-4399-806E-3B9364792C90}" type="slidenum">
              <a:rPr lang="es-ES" smtClean="0"/>
              <a:t>‹Nº›</a:t>
            </a:fld>
            <a:endParaRPr lang="es-ES"/>
          </a:p>
        </p:txBody>
      </p:sp>
    </p:spTree>
    <p:extLst>
      <p:ext uri="{BB962C8B-B14F-4D97-AF65-F5344CB8AC3E}">
        <p14:creationId xmlns:p14="http://schemas.microsoft.com/office/powerpoint/2010/main" val="3144463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42B5CF5-FD87-465B-A4C2-9772500FA8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FDDA16F-9DE9-4854-A43C-238F028C5F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01B6D6F-D4F2-4AAE-8763-4F1DA4C53A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B3258-FA6B-4308-8C45-11B3973CC86C}" type="datetimeFigureOut">
              <a:rPr lang="es-ES" smtClean="0"/>
              <a:t>14/04/2021</a:t>
            </a:fld>
            <a:endParaRPr lang="es-ES"/>
          </a:p>
        </p:txBody>
      </p:sp>
      <p:sp>
        <p:nvSpPr>
          <p:cNvPr id="5" name="Marcador de pie de página 4">
            <a:extLst>
              <a:ext uri="{FF2B5EF4-FFF2-40B4-BE49-F238E27FC236}">
                <a16:creationId xmlns:a16="http://schemas.microsoft.com/office/drawing/2014/main" id="{2A4F9121-06B6-427C-9507-D588E1A1F2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0AC836A1-7E41-4509-A274-7A635B6459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66A5C2-E906-4399-806E-3B9364792C90}" type="slidenum">
              <a:rPr lang="es-ES" smtClean="0"/>
              <a:t>‹Nº›</a:t>
            </a:fld>
            <a:endParaRPr lang="es-ES"/>
          </a:p>
        </p:txBody>
      </p:sp>
    </p:spTree>
    <p:extLst>
      <p:ext uri="{BB962C8B-B14F-4D97-AF65-F5344CB8AC3E}">
        <p14:creationId xmlns:p14="http://schemas.microsoft.com/office/powerpoint/2010/main" val="2687240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DDF92F-17F2-4473-AC7F-DBD6497CE576}"/>
              </a:ext>
            </a:extLst>
          </p:cNvPr>
          <p:cNvSpPr>
            <a:spLocks noGrp="1"/>
          </p:cNvSpPr>
          <p:nvPr>
            <p:ph type="ctrTitle"/>
          </p:nvPr>
        </p:nvSpPr>
        <p:spPr/>
        <p:txBody>
          <a:bodyPr>
            <a:normAutofit/>
          </a:bodyPr>
          <a:lstStyle/>
          <a:p>
            <a:r>
              <a:rPr lang="es-ES" sz="13800" b="1" dirty="0" err="1"/>
              <a:t>Duccio</a:t>
            </a:r>
            <a:endParaRPr lang="es-ES" sz="13800" b="1" dirty="0"/>
          </a:p>
        </p:txBody>
      </p:sp>
      <p:sp>
        <p:nvSpPr>
          <p:cNvPr id="3" name="Subtítulo 2">
            <a:extLst>
              <a:ext uri="{FF2B5EF4-FFF2-40B4-BE49-F238E27FC236}">
                <a16:creationId xmlns:a16="http://schemas.microsoft.com/office/drawing/2014/main" id="{7C19832A-8D30-4569-9A4A-4499ACFAC6A9}"/>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1491692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8B11975-EFD9-4B08-A424-15EF6E5950D8}"/>
              </a:ext>
            </a:extLst>
          </p:cNvPr>
          <p:cNvSpPr>
            <a:spLocks noGrp="1"/>
          </p:cNvSpPr>
          <p:nvPr>
            <p:ph idx="1"/>
          </p:nvPr>
        </p:nvSpPr>
        <p:spPr>
          <a:xfrm>
            <a:off x="838200" y="277091"/>
            <a:ext cx="10515600" cy="5899872"/>
          </a:xfrm>
        </p:spPr>
        <p:txBody>
          <a:bodyPr/>
          <a:lstStyle/>
          <a:p>
            <a:endParaRPr lang="es-ES" dirty="0"/>
          </a:p>
        </p:txBody>
      </p:sp>
    </p:spTree>
    <p:extLst>
      <p:ext uri="{BB962C8B-B14F-4D97-AF65-F5344CB8AC3E}">
        <p14:creationId xmlns:p14="http://schemas.microsoft.com/office/powerpoint/2010/main" val="656746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7481455" cy="6174220"/>
          </a:xfrm>
        </p:spPr>
        <p:txBody>
          <a:bodyPr anchor="t">
            <a:normAutofit/>
          </a:bodyPr>
          <a:lstStyle/>
          <a:p>
            <a:r>
              <a:rPr lang="it-IT" sz="3200" b="1" dirty="0"/>
              <a:t>1280s. Duccio. Maestà. </a:t>
            </a:r>
            <a:br>
              <a:rPr lang="it-IT" sz="3200" b="1" dirty="0"/>
            </a:br>
            <a:r>
              <a:rPr lang="it-IT" sz="3200" b="1" dirty="0"/>
              <a:t>Iglesia dei Servi, Bolonia.</a:t>
            </a:r>
            <a:endParaRPr lang="es-ES" sz="3200" b="1" dirty="0"/>
          </a:p>
        </p:txBody>
      </p:sp>
      <p:pic>
        <p:nvPicPr>
          <p:cNvPr id="4" name="Imagen 3">
            <a:extLst>
              <a:ext uri="{FF2B5EF4-FFF2-40B4-BE49-F238E27FC236}">
                <a16:creationId xmlns:a16="http://schemas.microsoft.com/office/drawing/2014/main" id="{85C4D9CA-93BB-4E63-AFFE-78E7BEA3B3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1273" y="3563"/>
            <a:ext cx="3740727" cy="6854437"/>
          </a:xfrm>
          <a:prstGeom prst="rect">
            <a:avLst/>
          </a:prstGeom>
        </p:spPr>
      </p:pic>
    </p:spTree>
    <p:extLst>
      <p:ext uri="{BB962C8B-B14F-4D97-AF65-F5344CB8AC3E}">
        <p14:creationId xmlns:p14="http://schemas.microsoft.com/office/powerpoint/2010/main" val="674457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6442364" cy="6174220"/>
          </a:xfrm>
        </p:spPr>
        <p:txBody>
          <a:bodyPr anchor="t">
            <a:normAutofit/>
          </a:bodyPr>
          <a:lstStyle/>
          <a:p>
            <a:r>
              <a:rPr lang="it-IT" sz="3200" b="1" dirty="0"/>
              <a:t>1280s. Duccio. Virgen con niño. </a:t>
            </a:r>
            <a:br>
              <a:rPr lang="it-IT" sz="3200" b="1" dirty="0"/>
            </a:br>
            <a:r>
              <a:rPr lang="it-IT" sz="3200" b="1" dirty="0"/>
              <a:t>Iglesia dei santi Lorenzo e Ippolito, Castelfiore.</a:t>
            </a:r>
            <a:endParaRPr lang="es-ES" sz="3200" b="1" dirty="0"/>
          </a:p>
        </p:txBody>
      </p:sp>
      <p:pic>
        <p:nvPicPr>
          <p:cNvPr id="4" name="Imagen 3">
            <a:extLst>
              <a:ext uri="{FF2B5EF4-FFF2-40B4-BE49-F238E27FC236}">
                <a16:creationId xmlns:a16="http://schemas.microsoft.com/office/drawing/2014/main" id="{64993035-4DC7-471D-B093-3302ADFB1F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2372" y="0"/>
            <a:ext cx="4719628" cy="6851073"/>
          </a:xfrm>
          <a:prstGeom prst="rect">
            <a:avLst/>
          </a:prstGeom>
        </p:spPr>
      </p:pic>
    </p:spTree>
    <p:extLst>
      <p:ext uri="{BB962C8B-B14F-4D97-AF65-F5344CB8AC3E}">
        <p14:creationId xmlns:p14="http://schemas.microsoft.com/office/powerpoint/2010/main" val="1230678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6054437" cy="6174220"/>
          </a:xfrm>
        </p:spPr>
        <p:txBody>
          <a:bodyPr anchor="t">
            <a:normAutofit/>
          </a:bodyPr>
          <a:lstStyle/>
          <a:p>
            <a:r>
              <a:rPr lang="es-ES" sz="3200" b="1" dirty="0"/>
              <a:t>1280s. </a:t>
            </a:r>
            <a:r>
              <a:rPr lang="es-ES" sz="3200" b="1" dirty="0" err="1"/>
              <a:t>Duccio</a:t>
            </a:r>
            <a:r>
              <a:rPr lang="es-ES" sz="3200" b="1" dirty="0"/>
              <a:t>. Virgen con niño. Pinacoteca </a:t>
            </a:r>
            <a:r>
              <a:rPr lang="es-ES" sz="3200" b="1" dirty="0" err="1"/>
              <a:t>Nazionale</a:t>
            </a:r>
            <a:r>
              <a:rPr lang="es-ES" sz="3200" b="1" dirty="0"/>
              <a:t>, Siena.</a:t>
            </a:r>
          </a:p>
        </p:txBody>
      </p:sp>
      <p:pic>
        <p:nvPicPr>
          <p:cNvPr id="4" name="Imagen 3">
            <a:extLst>
              <a:ext uri="{FF2B5EF4-FFF2-40B4-BE49-F238E27FC236}">
                <a16:creationId xmlns:a16="http://schemas.microsoft.com/office/drawing/2014/main" id="{D1306D76-9BC4-44E0-9D68-0F365A243C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7967" y="0"/>
            <a:ext cx="5284033" cy="6858000"/>
          </a:xfrm>
          <a:prstGeom prst="rect">
            <a:avLst/>
          </a:prstGeom>
        </p:spPr>
      </p:pic>
    </p:spTree>
    <p:extLst>
      <p:ext uri="{BB962C8B-B14F-4D97-AF65-F5344CB8AC3E}">
        <p14:creationId xmlns:p14="http://schemas.microsoft.com/office/powerpoint/2010/main" val="2888418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6705601" cy="6174220"/>
          </a:xfrm>
        </p:spPr>
        <p:txBody>
          <a:bodyPr anchor="t">
            <a:normAutofit/>
          </a:bodyPr>
          <a:lstStyle/>
          <a:p>
            <a:r>
              <a:rPr lang="it-IT" sz="3200" b="1" dirty="0"/>
              <a:t>1283 - 1284. Duccio. Virgen con niño. </a:t>
            </a:r>
            <a:br>
              <a:rPr lang="it-IT" sz="3200" b="1" dirty="0"/>
            </a:br>
            <a:r>
              <a:rPr lang="it-IT" sz="3200" b="1" dirty="0"/>
              <a:t>Museo dell'opera del Duomo, Siena.</a:t>
            </a:r>
            <a:endParaRPr lang="es-ES" sz="3200" b="1" dirty="0"/>
          </a:p>
        </p:txBody>
      </p:sp>
      <p:pic>
        <p:nvPicPr>
          <p:cNvPr id="4" name="Imagen 3">
            <a:extLst>
              <a:ext uri="{FF2B5EF4-FFF2-40B4-BE49-F238E27FC236}">
                <a16:creationId xmlns:a16="http://schemas.microsoft.com/office/drawing/2014/main" id="{467BC90E-A40F-47BA-B4F0-FBB774A4D9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8436" y="2779"/>
            <a:ext cx="4613564" cy="6855221"/>
          </a:xfrm>
          <a:prstGeom prst="rect">
            <a:avLst/>
          </a:prstGeom>
        </p:spPr>
      </p:pic>
    </p:spTree>
    <p:extLst>
      <p:ext uri="{BB962C8B-B14F-4D97-AF65-F5344CB8AC3E}">
        <p14:creationId xmlns:p14="http://schemas.microsoft.com/office/powerpoint/2010/main" val="3775272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7107383" cy="6174220"/>
          </a:xfrm>
        </p:spPr>
        <p:txBody>
          <a:bodyPr anchor="t">
            <a:normAutofit/>
          </a:bodyPr>
          <a:lstStyle/>
          <a:p>
            <a:r>
              <a:rPr lang="es-ES" sz="3200" b="1" dirty="0"/>
              <a:t>1285. </a:t>
            </a:r>
            <a:r>
              <a:rPr lang="es-ES" sz="3200" b="1" dirty="0" err="1"/>
              <a:t>Duccio</a:t>
            </a:r>
            <a:r>
              <a:rPr lang="es-ES" sz="3200" b="1" dirty="0"/>
              <a:t>. </a:t>
            </a:r>
            <a:r>
              <a:rPr lang="es-ES" sz="3200" b="1" dirty="0" err="1"/>
              <a:t>Gualino</a:t>
            </a:r>
            <a:r>
              <a:rPr lang="es-ES" sz="3200" b="1" dirty="0"/>
              <a:t> Madonna. </a:t>
            </a:r>
            <a:br>
              <a:rPr lang="es-ES" sz="3200" b="1" dirty="0"/>
            </a:br>
            <a:r>
              <a:rPr lang="es-ES" sz="3200" b="1" dirty="0" err="1"/>
              <a:t>Galleria</a:t>
            </a:r>
            <a:r>
              <a:rPr lang="es-ES" sz="3200" b="1" dirty="0"/>
              <a:t> </a:t>
            </a:r>
            <a:r>
              <a:rPr lang="es-ES" sz="3200" b="1" dirty="0" err="1"/>
              <a:t>Sabauda</a:t>
            </a:r>
            <a:r>
              <a:rPr lang="es-ES" sz="3200" b="1" dirty="0"/>
              <a:t>, Turín.</a:t>
            </a:r>
          </a:p>
        </p:txBody>
      </p:sp>
      <p:pic>
        <p:nvPicPr>
          <p:cNvPr id="4" name="Imagen 3">
            <a:extLst>
              <a:ext uri="{FF2B5EF4-FFF2-40B4-BE49-F238E27FC236}">
                <a16:creationId xmlns:a16="http://schemas.microsoft.com/office/drawing/2014/main" id="{C4E3E4E1-F309-4FFE-8C2E-FD1ADA4AF7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1273" y="-14844"/>
            <a:ext cx="3740727" cy="6872844"/>
          </a:xfrm>
          <a:prstGeom prst="rect">
            <a:avLst/>
          </a:prstGeom>
        </p:spPr>
      </p:pic>
    </p:spTree>
    <p:extLst>
      <p:ext uri="{BB962C8B-B14F-4D97-AF65-F5344CB8AC3E}">
        <p14:creationId xmlns:p14="http://schemas.microsoft.com/office/powerpoint/2010/main" val="1927475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6664037" cy="2475057"/>
          </a:xfrm>
        </p:spPr>
        <p:txBody>
          <a:bodyPr anchor="t">
            <a:normAutofit/>
          </a:bodyPr>
          <a:lstStyle/>
          <a:p>
            <a:pPr algn="l"/>
            <a:r>
              <a:rPr lang="it-IT" sz="2800" b="1" dirty="0"/>
              <a:t>Madonna Rucellai, Duccio 1285, Uffizi, Florencia.</a:t>
            </a:r>
            <a:br>
              <a:rPr lang="it-IT" sz="2800" dirty="0"/>
            </a:br>
            <a:br>
              <a:rPr lang="it-IT" sz="2400" dirty="0">
                <a:latin typeface="+mn-lt"/>
              </a:rPr>
            </a:br>
            <a:r>
              <a:rPr lang="es-ES" sz="2400" dirty="0">
                <a:latin typeface="+mn-lt"/>
              </a:rPr>
              <a:t>D</a:t>
            </a:r>
            <a:r>
              <a:rPr lang="es-ES" sz="2400" b="0" i="0" u="none" strike="noStrike" baseline="0" dirty="0">
                <a:latin typeface="+mn-lt"/>
              </a:rPr>
              <a:t>entro de su aspecto esencialmente bizantino, descubre una leve expresión de ensueño que persistirá en la escuela.</a:t>
            </a:r>
            <a:endParaRPr lang="es-ES" sz="2400" dirty="0">
              <a:latin typeface="+mn-lt"/>
            </a:endParaRPr>
          </a:p>
        </p:txBody>
      </p:sp>
      <p:pic>
        <p:nvPicPr>
          <p:cNvPr id="5" name="Imagen 4">
            <a:extLst>
              <a:ext uri="{FF2B5EF4-FFF2-40B4-BE49-F238E27FC236}">
                <a16:creationId xmlns:a16="http://schemas.microsoft.com/office/drawing/2014/main" id="{8ECC8A49-CD09-49D2-8478-E7E191D951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4582" y="3637"/>
            <a:ext cx="4627418" cy="6854363"/>
          </a:xfrm>
          <a:prstGeom prst="rect">
            <a:avLst/>
          </a:prstGeom>
        </p:spPr>
      </p:pic>
    </p:spTree>
    <p:extLst>
      <p:ext uri="{BB962C8B-B14F-4D97-AF65-F5344CB8AC3E}">
        <p14:creationId xmlns:p14="http://schemas.microsoft.com/office/powerpoint/2010/main" val="715787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277091" y="365125"/>
            <a:ext cx="6941127" cy="6077239"/>
          </a:xfrm>
        </p:spPr>
        <p:txBody>
          <a:bodyPr anchor="t">
            <a:normAutofit fontScale="90000"/>
          </a:bodyPr>
          <a:lstStyle/>
          <a:p>
            <a:pPr algn="l"/>
            <a:r>
              <a:rPr lang="es-ES" sz="3200" b="1" i="0" dirty="0" err="1">
                <a:effectLst/>
              </a:rPr>
              <a:t>Duccio</a:t>
            </a:r>
            <a:r>
              <a:rPr lang="es-ES" sz="3200" b="1" i="0" dirty="0">
                <a:effectLst/>
              </a:rPr>
              <a:t>. Crucifijo. Iglesia de San Francesco de Grosseto, Italia.</a:t>
            </a:r>
            <a:br>
              <a:rPr lang="es-ES" sz="1100" b="0" i="0" dirty="0">
                <a:effectLst/>
                <a:latin typeface="Times New Roman" panose="02020603050405020304" pitchFamily="18" charset="0"/>
              </a:rPr>
            </a:br>
            <a:br>
              <a:rPr lang="es-ES" sz="1100" b="0" i="0" dirty="0">
                <a:effectLst/>
                <a:latin typeface="Times New Roman" panose="02020603050405020304" pitchFamily="18" charset="0"/>
              </a:rPr>
            </a:br>
            <a:r>
              <a:rPr lang="es-ES" sz="2700" b="0" i="0" dirty="0">
                <a:effectLst/>
                <a:latin typeface="+mn-lt"/>
              </a:rPr>
              <a:t>Se observa como los músculos y las costillas están representados de forma esquematizada. Se encuentra ataviado con un </a:t>
            </a:r>
            <a:r>
              <a:rPr lang="es-ES" sz="2700" b="1" i="0" dirty="0">
                <a:effectLst/>
                <a:latin typeface="+mn-lt"/>
              </a:rPr>
              <a:t>paño de pureza </a:t>
            </a:r>
            <a:r>
              <a:rPr lang="es-ES" sz="2700" b="0" i="0" dirty="0">
                <a:effectLst/>
                <a:latin typeface="+mn-lt"/>
              </a:rPr>
              <a:t>(también llamado "</a:t>
            </a:r>
            <a:r>
              <a:rPr lang="es-ES" sz="2700" b="0" i="0" dirty="0" err="1">
                <a:effectLst/>
                <a:latin typeface="+mn-lt"/>
              </a:rPr>
              <a:t>perizonium</a:t>
            </a:r>
            <a:r>
              <a:rPr lang="es-ES" sz="2700" b="0" i="0" dirty="0">
                <a:effectLst/>
                <a:latin typeface="+mn-lt"/>
              </a:rPr>
              <a:t>" o lienzo de pureza), una pieza de tela que por motivos de pudor sirve para ocultar la desnudez de Cristo.</a:t>
            </a:r>
            <a:br>
              <a:rPr lang="es-ES" sz="2700" b="0" i="0" dirty="0">
                <a:effectLst/>
                <a:latin typeface="+mn-lt"/>
              </a:rPr>
            </a:br>
            <a:r>
              <a:rPr lang="es-ES" sz="2700" b="0" i="0" dirty="0">
                <a:effectLst/>
                <a:latin typeface="+mn-lt"/>
              </a:rPr>
              <a:t>En cuanto a la </a:t>
            </a:r>
            <a:r>
              <a:rPr lang="es-ES" sz="2700" b="1" i="0" dirty="0">
                <a:effectLst/>
                <a:latin typeface="+mn-lt"/>
              </a:rPr>
              <a:t>composición</a:t>
            </a:r>
            <a:r>
              <a:rPr lang="es-ES" sz="2700" b="0" i="0" dirty="0">
                <a:effectLst/>
                <a:latin typeface="+mn-lt"/>
              </a:rPr>
              <a:t> resalta la representación </a:t>
            </a:r>
            <a:r>
              <a:rPr lang="es-ES" sz="2700" b="0" i="0" dirty="0" err="1">
                <a:effectLst/>
                <a:latin typeface="+mn-lt"/>
              </a:rPr>
              <a:t>humanizante</a:t>
            </a:r>
            <a:r>
              <a:rPr lang="es-ES" sz="2700" b="0" i="0" dirty="0">
                <a:effectLst/>
                <a:latin typeface="+mn-lt"/>
              </a:rPr>
              <a:t> de Cristo que se encuentra representado muerto y sufriendo sobre la cruz.</a:t>
            </a:r>
            <a:br>
              <a:rPr lang="es-ES" sz="2700" b="0" i="0" dirty="0">
                <a:effectLst/>
                <a:latin typeface="+mn-lt"/>
              </a:rPr>
            </a:br>
            <a:r>
              <a:rPr lang="es-ES" sz="2700" b="0" i="0" dirty="0">
                <a:effectLst/>
                <a:latin typeface="+mn-lt"/>
              </a:rPr>
              <a:t>Esto es debido a que Cristo se encuentra representado dentro de la tipología conocida como "</a:t>
            </a:r>
            <a:r>
              <a:rPr lang="es-ES" sz="2700" b="1" i="0" dirty="0" err="1">
                <a:effectLst/>
                <a:latin typeface="+mn-lt"/>
              </a:rPr>
              <a:t>Christus</a:t>
            </a:r>
            <a:r>
              <a:rPr lang="es-ES" sz="2700" b="1" i="0" dirty="0">
                <a:effectLst/>
                <a:latin typeface="+mn-lt"/>
              </a:rPr>
              <a:t> </a:t>
            </a:r>
            <a:r>
              <a:rPr lang="es-ES" sz="2700" b="1" i="0" dirty="0" err="1">
                <a:effectLst/>
                <a:latin typeface="+mn-lt"/>
              </a:rPr>
              <a:t>patiens</a:t>
            </a:r>
            <a:r>
              <a:rPr lang="es-ES" sz="2700" b="0" i="0" dirty="0">
                <a:effectLst/>
                <a:latin typeface="+mn-lt"/>
              </a:rPr>
              <a:t>", es decir, es una representación del Cristo Crucificado con un gesto de dolor, remarcando los rasgos anatómicos y dando una mayor sensación de tensión y gravedad.</a:t>
            </a:r>
            <a:br>
              <a:rPr lang="es-ES" sz="2700" b="0" i="0" dirty="0">
                <a:solidFill>
                  <a:srgbClr val="222222"/>
                </a:solidFill>
                <a:effectLst/>
                <a:latin typeface="+mn-lt"/>
              </a:rPr>
            </a:br>
            <a:br>
              <a:rPr lang="es-ES" sz="1100" b="0" i="0" dirty="0">
                <a:solidFill>
                  <a:srgbClr val="222222"/>
                </a:solidFill>
                <a:effectLst/>
                <a:latin typeface="Times New Roman" panose="02020603050405020304" pitchFamily="18" charset="0"/>
              </a:rPr>
            </a:br>
            <a:endParaRPr lang="es-ES" sz="1100" b="0" i="0" dirty="0">
              <a:solidFill>
                <a:srgbClr val="222222"/>
              </a:solidFill>
              <a:effectLst/>
              <a:latin typeface="Times New Roman" panose="02020603050405020304" pitchFamily="18" charset="0"/>
            </a:endParaRPr>
          </a:p>
        </p:txBody>
      </p:sp>
      <p:pic>
        <p:nvPicPr>
          <p:cNvPr id="4" name="Imagen 3">
            <a:extLst>
              <a:ext uri="{FF2B5EF4-FFF2-40B4-BE49-F238E27FC236}">
                <a16:creationId xmlns:a16="http://schemas.microsoft.com/office/drawing/2014/main" id="{A9FC1DEA-6040-4C62-9DA1-99CBA269D1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4582" y="2566"/>
            <a:ext cx="4627418" cy="6855434"/>
          </a:xfrm>
          <a:prstGeom prst="rect">
            <a:avLst/>
          </a:prstGeom>
        </p:spPr>
      </p:pic>
    </p:spTree>
    <p:extLst>
      <p:ext uri="{BB962C8B-B14F-4D97-AF65-F5344CB8AC3E}">
        <p14:creationId xmlns:p14="http://schemas.microsoft.com/office/powerpoint/2010/main" val="1856216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346365" y="365125"/>
            <a:ext cx="4835236" cy="6326620"/>
          </a:xfrm>
        </p:spPr>
        <p:txBody>
          <a:bodyPr anchor="t">
            <a:normAutofit/>
          </a:bodyPr>
          <a:lstStyle/>
          <a:p>
            <a:r>
              <a:rPr lang="es-ES" sz="3200" b="1" dirty="0"/>
              <a:t>1288 - 1300. </a:t>
            </a:r>
            <a:r>
              <a:rPr lang="es-ES" sz="3200" b="1" dirty="0" err="1"/>
              <a:t>Duccio</a:t>
            </a:r>
            <a:r>
              <a:rPr lang="es-ES" sz="3200" b="1" dirty="0"/>
              <a:t>. Vidriera. Duomo, Siena.</a:t>
            </a:r>
          </a:p>
        </p:txBody>
      </p:sp>
      <p:pic>
        <p:nvPicPr>
          <p:cNvPr id="6" name="Imagen 5">
            <a:extLst>
              <a:ext uri="{FF2B5EF4-FFF2-40B4-BE49-F238E27FC236}">
                <a16:creationId xmlns:a16="http://schemas.microsoft.com/office/drawing/2014/main" id="{0DDE2407-88D6-41C5-849D-682BC5E4E1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9418" y="-11368"/>
            <a:ext cx="6802582" cy="6869368"/>
          </a:xfrm>
          <a:prstGeom prst="rect">
            <a:avLst/>
          </a:prstGeom>
        </p:spPr>
      </p:pic>
    </p:spTree>
    <p:extLst>
      <p:ext uri="{BB962C8B-B14F-4D97-AF65-F5344CB8AC3E}">
        <p14:creationId xmlns:p14="http://schemas.microsoft.com/office/powerpoint/2010/main" val="3858912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6442364" cy="6174220"/>
          </a:xfrm>
        </p:spPr>
        <p:txBody>
          <a:bodyPr anchor="t">
            <a:normAutofit/>
          </a:bodyPr>
          <a:lstStyle/>
          <a:p>
            <a:r>
              <a:rPr lang="es-ES" sz="3200" b="1" dirty="0"/>
              <a:t>1288 - 1300. </a:t>
            </a:r>
            <a:r>
              <a:rPr lang="es-ES" sz="3200" b="1" dirty="0" err="1"/>
              <a:t>Duccio</a:t>
            </a:r>
            <a:r>
              <a:rPr lang="es-ES" sz="3200" b="1" dirty="0"/>
              <a:t>. </a:t>
            </a:r>
            <a:r>
              <a:rPr lang="es-ES" sz="3200" b="1" dirty="0" err="1"/>
              <a:t>Maestà</a:t>
            </a:r>
            <a:r>
              <a:rPr lang="es-ES" sz="3200" b="1" dirty="0"/>
              <a:t>. </a:t>
            </a:r>
            <a:br>
              <a:rPr lang="es-ES" sz="3200" b="1" dirty="0"/>
            </a:br>
            <a:r>
              <a:rPr lang="es-ES" sz="3200" b="1" dirty="0" err="1"/>
              <a:t>Kuntmuseum</a:t>
            </a:r>
            <a:r>
              <a:rPr lang="es-ES" sz="3200" b="1" dirty="0"/>
              <a:t>, Berna.</a:t>
            </a:r>
          </a:p>
        </p:txBody>
      </p:sp>
      <p:pic>
        <p:nvPicPr>
          <p:cNvPr id="4" name="Imagen 3">
            <a:extLst>
              <a:ext uri="{FF2B5EF4-FFF2-40B4-BE49-F238E27FC236}">
                <a16:creationId xmlns:a16="http://schemas.microsoft.com/office/drawing/2014/main" id="{1888FF77-DF2D-4023-AC42-3E0A982585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4240" y="0"/>
            <a:ext cx="4937760" cy="6858000"/>
          </a:xfrm>
          <a:prstGeom prst="rect">
            <a:avLst/>
          </a:prstGeom>
        </p:spPr>
      </p:pic>
    </p:spTree>
    <p:extLst>
      <p:ext uri="{BB962C8B-B14F-4D97-AF65-F5344CB8AC3E}">
        <p14:creationId xmlns:p14="http://schemas.microsoft.com/office/powerpoint/2010/main" val="295118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6359237" cy="6174220"/>
          </a:xfrm>
        </p:spPr>
        <p:txBody>
          <a:bodyPr anchor="t">
            <a:normAutofit/>
          </a:bodyPr>
          <a:lstStyle/>
          <a:p>
            <a:r>
              <a:rPr lang="it-IT" sz="3200" b="1" dirty="0"/>
              <a:t>1295 - 1305. Duccio. Virgen con niño. Museo d'Arte Sacra della Val d'Arbia, Buonconvento.</a:t>
            </a:r>
            <a:endParaRPr lang="es-ES" sz="3200" b="1" dirty="0"/>
          </a:p>
        </p:txBody>
      </p:sp>
      <p:pic>
        <p:nvPicPr>
          <p:cNvPr id="4" name="Imagen 3">
            <a:extLst>
              <a:ext uri="{FF2B5EF4-FFF2-40B4-BE49-F238E27FC236}">
                <a16:creationId xmlns:a16="http://schemas.microsoft.com/office/drawing/2014/main" id="{D253E53E-C9A1-46B9-BEAA-4C9E4FDCBA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9269" y="0"/>
            <a:ext cx="5002731" cy="6858000"/>
          </a:xfrm>
          <a:prstGeom prst="rect">
            <a:avLst/>
          </a:prstGeom>
        </p:spPr>
      </p:pic>
    </p:spTree>
    <p:extLst>
      <p:ext uri="{BB962C8B-B14F-4D97-AF65-F5344CB8AC3E}">
        <p14:creationId xmlns:p14="http://schemas.microsoft.com/office/powerpoint/2010/main" val="2648953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6553201" cy="6174220"/>
          </a:xfrm>
        </p:spPr>
        <p:txBody>
          <a:bodyPr anchor="t">
            <a:normAutofit/>
          </a:bodyPr>
          <a:lstStyle/>
          <a:p>
            <a:r>
              <a:rPr lang="it-IT" sz="3200" b="1" dirty="0"/>
              <a:t>1300 - 1305. Duccio. Virgen con niño. Galleria Nazionale dell'Umbria, Perugia.</a:t>
            </a:r>
            <a:endParaRPr lang="es-ES" sz="3200" b="1" dirty="0"/>
          </a:p>
        </p:txBody>
      </p:sp>
      <p:pic>
        <p:nvPicPr>
          <p:cNvPr id="4" name="Imagen 3">
            <a:extLst>
              <a:ext uri="{FF2B5EF4-FFF2-40B4-BE49-F238E27FC236}">
                <a16:creationId xmlns:a16="http://schemas.microsoft.com/office/drawing/2014/main" id="{F74AF099-A100-44FA-A86F-168DB60EE4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0727" y="14701"/>
            <a:ext cx="4641273" cy="6843299"/>
          </a:xfrm>
          <a:prstGeom prst="rect">
            <a:avLst/>
          </a:prstGeom>
        </p:spPr>
      </p:pic>
    </p:spTree>
    <p:extLst>
      <p:ext uri="{BB962C8B-B14F-4D97-AF65-F5344CB8AC3E}">
        <p14:creationId xmlns:p14="http://schemas.microsoft.com/office/powerpoint/2010/main" val="2079163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152400" y="365125"/>
            <a:ext cx="2417272" cy="6174220"/>
          </a:xfrm>
        </p:spPr>
        <p:txBody>
          <a:bodyPr anchor="t">
            <a:normAutofit/>
          </a:bodyPr>
          <a:lstStyle/>
          <a:p>
            <a:r>
              <a:rPr lang="en-US" sz="3200" b="1" dirty="0"/>
              <a:t>1305 - 1308. </a:t>
            </a:r>
            <a:r>
              <a:rPr lang="en-US" sz="3200" b="1" dirty="0" err="1"/>
              <a:t>Duccio</a:t>
            </a:r>
            <a:r>
              <a:rPr lang="en-US" sz="3200" b="1" dirty="0"/>
              <a:t>. </a:t>
            </a:r>
            <a:r>
              <a:rPr lang="en-US" sz="3200" b="1" dirty="0" err="1"/>
              <a:t>Tríptico</a:t>
            </a:r>
            <a:r>
              <a:rPr lang="en-US" sz="3200" b="1" dirty="0"/>
              <a:t>. Royal Collection, Windsor.</a:t>
            </a:r>
            <a:br>
              <a:rPr lang="en-US" sz="3200" b="1" dirty="0"/>
            </a:br>
            <a:r>
              <a:rPr lang="en-US" sz="3200" b="1" dirty="0" err="1"/>
              <a:t>Anunciación</a:t>
            </a:r>
            <a:r>
              <a:rPr lang="en-US" sz="3200" b="1" dirty="0"/>
              <a:t> y San Francisco.</a:t>
            </a:r>
            <a:endParaRPr lang="es-ES" sz="3200" b="1" dirty="0"/>
          </a:p>
        </p:txBody>
      </p:sp>
      <p:pic>
        <p:nvPicPr>
          <p:cNvPr id="4" name="Imagen 3">
            <a:extLst>
              <a:ext uri="{FF2B5EF4-FFF2-40B4-BE49-F238E27FC236}">
                <a16:creationId xmlns:a16="http://schemas.microsoft.com/office/drawing/2014/main" id="{A87D9836-4D57-4086-8CE4-53A0688ABA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671" y="0"/>
            <a:ext cx="9622329" cy="6858000"/>
          </a:xfrm>
          <a:prstGeom prst="rect">
            <a:avLst/>
          </a:prstGeom>
        </p:spPr>
      </p:pic>
    </p:spTree>
    <p:extLst>
      <p:ext uri="{BB962C8B-B14F-4D97-AF65-F5344CB8AC3E}">
        <p14:creationId xmlns:p14="http://schemas.microsoft.com/office/powerpoint/2010/main" val="1949842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6982692" cy="6174220"/>
          </a:xfrm>
        </p:spPr>
        <p:txBody>
          <a:bodyPr anchor="t">
            <a:normAutofit/>
          </a:bodyPr>
          <a:lstStyle/>
          <a:p>
            <a:r>
              <a:rPr lang="en-US" sz="3200" b="1" dirty="0"/>
              <a:t>1310. </a:t>
            </a:r>
            <a:r>
              <a:rPr lang="en-US" sz="3200" b="1" dirty="0" err="1"/>
              <a:t>Duccio</a:t>
            </a:r>
            <a:r>
              <a:rPr lang="en-US" sz="3200" b="1" dirty="0"/>
              <a:t>. </a:t>
            </a:r>
            <a:r>
              <a:rPr lang="en-US" sz="3200" b="1" dirty="0" err="1"/>
              <a:t>Crucifixión</a:t>
            </a:r>
            <a:r>
              <a:rPr lang="en-US" sz="3200" b="1" dirty="0"/>
              <a:t>. City Art Gallery, Manchester.</a:t>
            </a:r>
            <a:endParaRPr lang="es-ES" sz="3200" b="1" dirty="0"/>
          </a:p>
        </p:txBody>
      </p:sp>
      <p:pic>
        <p:nvPicPr>
          <p:cNvPr id="4" name="Imagen 3">
            <a:extLst>
              <a:ext uri="{FF2B5EF4-FFF2-40B4-BE49-F238E27FC236}">
                <a16:creationId xmlns:a16="http://schemas.microsoft.com/office/drawing/2014/main" id="{8B7E5CEF-24D4-4EFE-8920-2C22C78854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0109" y="13495"/>
            <a:ext cx="4391891" cy="6844505"/>
          </a:xfrm>
          <a:prstGeom prst="rect">
            <a:avLst/>
          </a:prstGeom>
        </p:spPr>
      </p:pic>
    </p:spTree>
    <p:extLst>
      <p:ext uri="{BB962C8B-B14F-4D97-AF65-F5344CB8AC3E}">
        <p14:creationId xmlns:p14="http://schemas.microsoft.com/office/powerpoint/2010/main" val="2505796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263237" y="365125"/>
            <a:ext cx="2026282" cy="6174220"/>
          </a:xfrm>
        </p:spPr>
        <p:txBody>
          <a:bodyPr anchor="t">
            <a:normAutofit/>
          </a:bodyPr>
          <a:lstStyle/>
          <a:p>
            <a:r>
              <a:rPr lang="it-IT" sz="3200" b="1" dirty="0"/>
              <a:t>1310. Duccio. Políptico 28. Pinacoteca Nazionale, Siena.</a:t>
            </a:r>
            <a:br>
              <a:rPr lang="it-IT" sz="3200" b="1" dirty="0"/>
            </a:br>
            <a:r>
              <a:rPr lang="it-IT" sz="3200" b="1" dirty="0"/>
              <a:t>Santos: Agustín, Pablo, Pedro y Domingo.</a:t>
            </a:r>
            <a:endParaRPr lang="es-ES" sz="3200" b="1" dirty="0"/>
          </a:p>
        </p:txBody>
      </p:sp>
      <p:pic>
        <p:nvPicPr>
          <p:cNvPr id="4" name="Imagen 3">
            <a:extLst>
              <a:ext uri="{FF2B5EF4-FFF2-40B4-BE49-F238E27FC236}">
                <a16:creationId xmlns:a16="http://schemas.microsoft.com/office/drawing/2014/main" id="{A4307F8B-8761-4FA1-B2E9-D803F168D3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9519" y="741217"/>
            <a:ext cx="9902481" cy="5708073"/>
          </a:xfrm>
          <a:prstGeom prst="rect">
            <a:avLst/>
          </a:prstGeom>
        </p:spPr>
      </p:pic>
    </p:spTree>
    <p:extLst>
      <p:ext uri="{BB962C8B-B14F-4D97-AF65-F5344CB8AC3E}">
        <p14:creationId xmlns:p14="http://schemas.microsoft.com/office/powerpoint/2010/main" val="3298510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207819" y="138545"/>
            <a:ext cx="2334976" cy="6428510"/>
          </a:xfrm>
        </p:spPr>
        <p:txBody>
          <a:bodyPr anchor="t">
            <a:normAutofit/>
          </a:bodyPr>
          <a:lstStyle/>
          <a:p>
            <a:r>
              <a:rPr lang="it-IT" sz="3200" b="1" dirty="0"/>
              <a:t>1310. Duccio. Políptico 47. Pinacoteca Nazionale, Siena.</a:t>
            </a:r>
            <a:br>
              <a:rPr lang="it-IT" sz="3200" b="1" dirty="0"/>
            </a:br>
            <a:r>
              <a:rPr lang="it-IT" sz="2400" dirty="0">
                <a:latin typeface="+mn-lt"/>
              </a:rPr>
              <a:t>In</a:t>
            </a:r>
            <a:r>
              <a:rPr lang="es-ES" sz="2400" dirty="0" err="1">
                <a:effectLst/>
                <a:latin typeface="+mn-lt"/>
                <a:ea typeface="Times New Roman" panose="02020603050405020304" pitchFamily="18" charset="0"/>
              </a:rPr>
              <a:t>és</a:t>
            </a:r>
            <a:r>
              <a:rPr lang="es-ES" sz="2400" dirty="0">
                <a:effectLst/>
                <a:latin typeface="+mn-lt"/>
                <a:ea typeface="Times New Roman" panose="02020603050405020304" pitchFamily="18" charset="0"/>
              </a:rPr>
              <a:t>, Juan Evangelista, Juan el Bautista y María Magdalena; diez patriarcas y profetas, con Cristo bendiciendo </a:t>
            </a:r>
            <a:endParaRPr lang="es-ES" sz="1800" dirty="0">
              <a:latin typeface="+mn-lt"/>
            </a:endParaRPr>
          </a:p>
        </p:txBody>
      </p:sp>
      <p:pic>
        <p:nvPicPr>
          <p:cNvPr id="4" name="Imagen 3">
            <a:extLst>
              <a:ext uri="{FF2B5EF4-FFF2-40B4-BE49-F238E27FC236}">
                <a16:creationId xmlns:a16="http://schemas.microsoft.com/office/drawing/2014/main" id="{58D7C9D9-D61B-4D43-9DD7-30AB59F52C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2794" y="0"/>
            <a:ext cx="9649206" cy="6858000"/>
          </a:xfrm>
          <a:prstGeom prst="rect">
            <a:avLst/>
          </a:prstGeom>
        </p:spPr>
      </p:pic>
    </p:spTree>
    <p:extLst>
      <p:ext uri="{BB962C8B-B14F-4D97-AF65-F5344CB8AC3E}">
        <p14:creationId xmlns:p14="http://schemas.microsoft.com/office/powerpoint/2010/main" val="2836583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11139055" cy="812511"/>
          </a:xfrm>
        </p:spPr>
        <p:txBody>
          <a:bodyPr anchor="t">
            <a:normAutofit fontScale="90000"/>
          </a:bodyPr>
          <a:lstStyle/>
          <a:p>
            <a:pPr algn="ctr"/>
            <a:r>
              <a:rPr lang="es-ES" sz="3200" b="1" dirty="0" err="1"/>
              <a:t>Duccio</a:t>
            </a:r>
            <a:r>
              <a:rPr lang="es-ES" sz="3200" b="1" dirty="0"/>
              <a:t>. Rendición del Castillo de </a:t>
            </a:r>
            <a:r>
              <a:rPr lang="es-ES" sz="3200" b="1" dirty="0" err="1"/>
              <a:t>Giuncarico</a:t>
            </a:r>
            <a:r>
              <a:rPr lang="es-ES" sz="3200" b="1" dirty="0"/>
              <a:t>. Palazzo publico de Siena.</a:t>
            </a:r>
          </a:p>
        </p:txBody>
      </p:sp>
      <p:pic>
        <p:nvPicPr>
          <p:cNvPr id="5" name="Imagen 4">
            <a:extLst>
              <a:ext uri="{FF2B5EF4-FFF2-40B4-BE49-F238E27FC236}">
                <a16:creationId xmlns:a16="http://schemas.microsoft.com/office/drawing/2014/main" id="{08E178F6-EA32-4265-8C88-511DF20328B4}"/>
              </a:ext>
            </a:extLst>
          </p:cNvPr>
          <p:cNvPicPr>
            <a:picLocks noChangeAspect="1"/>
          </p:cNvPicPr>
          <p:nvPr/>
        </p:nvPicPr>
        <p:blipFill rotWithShape="1">
          <a:blip r:embed="rId2">
            <a:extLst>
              <a:ext uri="{28A0092B-C50C-407E-A947-70E740481C1C}">
                <a14:useLocalDpi xmlns:a14="http://schemas.microsoft.com/office/drawing/2010/main" val="0"/>
              </a:ext>
            </a:extLst>
          </a:blip>
          <a:srcRect t="12058" b="14067"/>
          <a:stretch/>
        </p:blipFill>
        <p:spPr>
          <a:xfrm>
            <a:off x="855346" y="942109"/>
            <a:ext cx="10536723" cy="5915891"/>
          </a:xfrm>
          <a:prstGeom prst="rect">
            <a:avLst/>
          </a:prstGeom>
        </p:spPr>
      </p:pic>
    </p:spTree>
    <p:extLst>
      <p:ext uri="{BB962C8B-B14F-4D97-AF65-F5344CB8AC3E}">
        <p14:creationId xmlns:p14="http://schemas.microsoft.com/office/powerpoint/2010/main" val="632928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11139055" cy="923348"/>
          </a:xfrm>
        </p:spPr>
        <p:txBody>
          <a:bodyPr anchor="t">
            <a:noAutofit/>
          </a:bodyPr>
          <a:lstStyle/>
          <a:p>
            <a:pPr algn="ctr"/>
            <a:r>
              <a:rPr lang="it-IT" sz="3200" b="1" dirty="0"/>
              <a:t>Duccio. Tríptico. Flagelación. Crucifixión. </a:t>
            </a:r>
            <a:r>
              <a:rPr lang="it-IT" sz="3200" b="1"/>
              <a:t>Deposición. </a:t>
            </a:r>
            <a:br>
              <a:rPr lang="it-IT" sz="3200" b="1" dirty="0"/>
            </a:br>
            <a:r>
              <a:rPr lang="it-IT" sz="3200" b="1" dirty="0"/>
              <a:t>Museo della Società di Esecutori di Pie Disposizioni, Siena.</a:t>
            </a:r>
            <a:endParaRPr lang="es-ES" sz="3200" b="1" dirty="0"/>
          </a:p>
        </p:txBody>
      </p:sp>
      <p:pic>
        <p:nvPicPr>
          <p:cNvPr id="4" name="Imagen 3">
            <a:extLst>
              <a:ext uri="{FF2B5EF4-FFF2-40B4-BE49-F238E27FC236}">
                <a16:creationId xmlns:a16="http://schemas.microsoft.com/office/drawing/2014/main" id="{47B3C589-ABC5-4FFF-820D-C597B46C5C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9641" y="1648691"/>
            <a:ext cx="3852718" cy="5209309"/>
          </a:xfrm>
          <a:prstGeom prst="rect">
            <a:avLst/>
          </a:prstGeom>
        </p:spPr>
      </p:pic>
      <p:pic>
        <p:nvPicPr>
          <p:cNvPr id="7" name="Imagen 6">
            <a:extLst>
              <a:ext uri="{FF2B5EF4-FFF2-40B4-BE49-F238E27FC236}">
                <a16:creationId xmlns:a16="http://schemas.microsoft.com/office/drawing/2014/main" id="{0EF86151-58B1-452C-90CF-06AC40B052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3615" y="1680927"/>
            <a:ext cx="3318386" cy="5209309"/>
          </a:xfrm>
          <a:prstGeom prst="rect">
            <a:avLst/>
          </a:prstGeom>
        </p:spPr>
      </p:pic>
      <p:pic>
        <p:nvPicPr>
          <p:cNvPr id="9" name="Imagen 8">
            <a:extLst>
              <a:ext uri="{FF2B5EF4-FFF2-40B4-BE49-F238E27FC236}">
                <a16:creationId xmlns:a16="http://schemas.microsoft.com/office/drawing/2014/main" id="{5836EC09-5C51-4E67-9E54-206E5B620F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43299"/>
            <a:ext cx="3546764" cy="5214702"/>
          </a:xfrm>
          <a:prstGeom prst="rect">
            <a:avLst/>
          </a:prstGeom>
        </p:spPr>
      </p:pic>
    </p:spTree>
    <p:extLst>
      <p:ext uri="{BB962C8B-B14F-4D97-AF65-F5344CB8AC3E}">
        <p14:creationId xmlns:p14="http://schemas.microsoft.com/office/powerpoint/2010/main" val="2630740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4128655" cy="6174220"/>
          </a:xfrm>
        </p:spPr>
        <p:txBody>
          <a:bodyPr anchor="t">
            <a:normAutofit/>
          </a:bodyPr>
          <a:lstStyle/>
          <a:p>
            <a:r>
              <a:rPr lang="es-ES" sz="2800" b="1" dirty="0"/>
              <a:t>1310. </a:t>
            </a:r>
            <a:br>
              <a:rPr lang="es-ES" sz="2800" b="1" dirty="0"/>
            </a:br>
            <a:r>
              <a:rPr lang="es-ES" sz="2800" b="1" dirty="0" err="1"/>
              <a:t>Duccio</a:t>
            </a:r>
            <a:r>
              <a:rPr lang="es-ES" sz="2800" b="1" dirty="0"/>
              <a:t> di </a:t>
            </a:r>
            <a:r>
              <a:rPr lang="es-ES" sz="2800" b="1" dirty="0" err="1"/>
              <a:t>Buoninsegna</a:t>
            </a:r>
            <a:r>
              <a:rPr lang="es-ES" sz="2800" b="1" dirty="0"/>
              <a:t>. </a:t>
            </a:r>
            <a:br>
              <a:rPr lang="es-ES" sz="2800" b="1" dirty="0"/>
            </a:br>
            <a:r>
              <a:rPr lang="es-ES" sz="2800" b="1" dirty="0"/>
              <a:t>Resurrección de Lázaro. </a:t>
            </a:r>
            <a:br>
              <a:rPr lang="es-ES" sz="2800" b="1" dirty="0"/>
            </a:br>
            <a:r>
              <a:rPr lang="es-ES" sz="2800" b="1" dirty="0" err="1"/>
              <a:t>Kimbell</a:t>
            </a:r>
            <a:r>
              <a:rPr lang="es-ES" sz="2800" b="1" dirty="0"/>
              <a:t> Art Museum</a:t>
            </a:r>
          </a:p>
        </p:txBody>
      </p:sp>
      <p:pic>
        <p:nvPicPr>
          <p:cNvPr id="4" name="Imagen 3">
            <a:extLst>
              <a:ext uri="{FF2B5EF4-FFF2-40B4-BE49-F238E27FC236}">
                <a16:creationId xmlns:a16="http://schemas.microsoft.com/office/drawing/2014/main" id="{FE0CDE49-4C6D-4F2B-AE5E-092911F468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6255" y="0"/>
            <a:ext cx="7295745" cy="6858000"/>
          </a:xfrm>
          <a:prstGeom prst="rect">
            <a:avLst/>
          </a:prstGeom>
        </p:spPr>
      </p:pic>
    </p:spTree>
    <p:extLst>
      <p:ext uri="{BB962C8B-B14F-4D97-AF65-F5344CB8AC3E}">
        <p14:creationId xmlns:p14="http://schemas.microsoft.com/office/powerpoint/2010/main" val="4219955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304800" y="365125"/>
            <a:ext cx="7550727" cy="6174220"/>
          </a:xfrm>
        </p:spPr>
        <p:txBody>
          <a:bodyPr anchor="t">
            <a:normAutofit/>
          </a:bodyPr>
          <a:lstStyle/>
          <a:p>
            <a:r>
              <a:rPr lang="es-ES" sz="3200" b="1" dirty="0"/>
              <a:t>1311. </a:t>
            </a:r>
            <a:r>
              <a:rPr lang="es-ES" sz="3200" b="1" dirty="0" err="1"/>
              <a:t>Duccio</a:t>
            </a:r>
            <a:r>
              <a:rPr lang="es-ES" sz="3200" b="1" dirty="0"/>
              <a:t>. </a:t>
            </a:r>
            <a:br>
              <a:rPr lang="es-ES" sz="3200" b="1" dirty="0"/>
            </a:br>
            <a:r>
              <a:rPr lang="es-ES" sz="3200" b="1" dirty="0" err="1"/>
              <a:t>Maiestà</a:t>
            </a:r>
            <a:r>
              <a:rPr lang="es-ES" sz="3200" b="1" dirty="0"/>
              <a:t> con episodios de la Pasión de Cristo. </a:t>
            </a:r>
            <a:br>
              <a:rPr lang="es-ES" sz="3200" b="1" dirty="0"/>
            </a:br>
            <a:r>
              <a:rPr lang="es-ES" sz="3200" b="1" dirty="0"/>
              <a:t>Duomo, Massa </a:t>
            </a:r>
            <a:r>
              <a:rPr lang="es-ES" sz="3200" b="1" dirty="0" err="1"/>
              <a:t>Marittima</a:t>
            </a:r>
            <a:r>
              <a:rPr lang="es-ES" sz="3200" b="1" dirty="0"/>
              <a:t>, Italia.</a:t>
            </a:r>
          </a:p>
        </p:txBody>
      </p:sp>
      <p:pic>
        <p:nvPicPr>
          <p:cNvPr id="5" name="Imagen 4">
            <a:extLst>
              <a:ext uri="{FF2B5EF4-FFF2-40B4-BE49-F238E27FC236}">
                <a16:creationId xmlns:a16="http://schemas.microsoft.com/office/drawing/2014/main" id="{51A65896-CC65-4271-8A23-0CCD388F61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7565" y="0"/>
            <a:ext cx="4174435" cy="6858000"/>
          </a:xfrm>
          <a:prstGeom prst="rect">
            <a:avLst/>
          </a:prstGeom>
        </p:spPr>
      </p:pic>
    </p:spTree>
    <p:extLst>
      <p:ext uri="{BB962C8B-B14F-4D97-AF65-F5344CB8AC3E}">
        <p14:creationId xmlns:p14="http://schemas.microsoft.com/office/powerpoint/2010/main" val="4097489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4059383" cy="6174220"/>
          </a:xfrm>
        </p:spPr>
        <p:txBody>
          <a:bodyPr anchor="t">
            <a:normAutofit fontScale="90000"/>
          </a:bodyPr>
          <a:lstStyle/>
          <a:p>
            <a:pPr algn="l"/>
            <a:r>
              <a:rPr lang="es-ES" sz="3100" b="1" dirty="0"/>
              <a:t>1308 - 1311. </a:t>
            </a:r>
            <a:r>
              <a:rPr lang="es-ES" sz="3100" b="1" dirty="0" err="1"/>
              <a:t>Duccio</a:t>
            </a:r>
            <a:r>
              <a:rPr lang="es-ES" sz="3100" b="1" dirty="0"/>
              <a:t>. </a:t>
            </a:r>
            <a:r>
              <a:rPr lang="es-ES" sz="3100" b="1" dirty="0" err="1"/>
              <a:t>Maestà</a:t>
            </a:r>
            <a:r>
              <a:rPr lang="es-ES" sz="3100" b="1" dirty="0"/>
              <a:t> (anverso). Duomo, Siena.</a:t>
            </a:r>
            <a:br>
              <a:rPr lang="es-ES" sz="2800" dirty="0"/>
            </a:br>
            <a:r>
              <a:rPr lang="es-ES" sz="2200" dirty="0">
                <a:latin typeface="+mn-lt"/>
              </a:rPr>
              <a:t>Su </a:t>
            </a:r>
            <a:r>
              <a:rPr lang="es-ES" sz="2200" b="0" i="0" u="none" strike="noStrike" baseline="0" dirty="0">
                <a:latin typeface="+mn-lt"/>
              </a:rPr>
              <a:t>traslado (1310) procesional desde el estudio del pintor al altar mayor de la catedral resulta un acontecimiento. Es un gran tablero ligeramente apaisado, en cuyo anverso aparece la Virgen en majestad sentada en su trono y rodeada por los ángeles y santos patrones y mártires de la ciudad.</a:t>
            </a:r>
            <a:br>
              <a:rPr lang="es-ES" sz="2200" b="0" i="0" u="none" strike="noStrike" baseline="0" dirty="0">
                <a:latin typeface="+mn-lt"/>
              </a:rPr>
            </a:br>
            <a:r>
              <a:rPr lang="es-ES" sz="2200" b="0" i="0" u="none" strike="noStrike" baseline="0" dirty="0">
                <a:latin typeface="+mn-lt"/>
              </a:rPr>
              <a:t>Pese al tono grave y solemne de la gran composición de la Virgen rodeada de santos, cuyo bizantinismo es patente, tanto en el conjunto como en los menores detalles, el aire fino y elegante que anima a las figuras es vivo reflejo de la delicada sensibilidad </a:t>
            </a:r>
            <a:r>
              <a:rPr lang="es-ES" sz="2200" b="0" i="0" u="none" strike="noStrike" baseline="0" dirty="0" err="1">
                <a:latin typeface="+mn-lt"/>
              </a:rPr>
              <a:t>senesa</a:t>
            </a:r>
            <a:r>
              <a:rPr lang="es-ES" sz="2200" b="0" i="0" u="none" strike="noStrike" baseline="0" dirty="0">
                <a:latin typeface="+mn-lt"/>
              </a:rPr>
              <a:t>.</a:t>
            </a:r>
            <a:br>
              <a:rPr lang="es-ES" sz="1800" b="0" i="0" u="none" strike="noStrike" baseline="0" dirty="0">
                <a:latin typeface="Times New Roman" panose="02020603050405020304" pitchFamily="18" charset="0"/>
              </a:rPr>
            </a:br>
            <a:endParaRPr lang="es-ES" sz="2800" dirty="0"/>
          </a:p>
        </p:txBody>
      </p:sp>
      <p:pic>
        <p:nvPicPr>
          <p:cNvPr id="4" name="Imagen 3">
            <a:extLst>
              <a:ext uri="{FF2B5EF4-FFF2-40B4-BE49-F238E27FC236}">
                <a16:creationId xmlns:a16="http://schemas.microsoft.com/office/drawing/2014/main" id="{82A40450-AFE3-4124-8FD2-9E602E5653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4444" y="0"/>
            <a:ext cx="7247556" cy="6858000"/>
          </a:xfrm>
          <a:prstGeom prst="rect">
            <a:avLst/>
          </a:prstGeom>
        </p:spPr>
      </p:pic>
    </p:spTree>
    <p:extLst>
      <p:ext uri="{BB962C8B-B14F-4D97-AF65-F5344CB8AC3E}">
        <p14:creationId xmlns:p14="http://schemas.microsoft.com/office/powerpoint/2010/main" val="598158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387927" y="365125"/>
            <a:ext cx="4405746" cy="6174220"/>
          </a:xfrm>
        </p:spPr>
        <p:txBody>
          <a:bodyPr anchor="t">
            <a:normAutofit/>
          </a:bodyPr>
          <a:lstStyle/>
          <a:p>
            <a:r>
              <a:rPr lang="es-ES" sz="3100" b="1" dirty="0"/>
              <a:t>1308 - 1311. </a:t>
            </a:r>
            <a:r>
              <a:rPr lang="es-ES" sz="3100" b="1" dirty="0" err="1"/>
              <a:t>Duccio</a:t>
            </a:r>
            <a:r>
              <a:rPr lang="es-ES" sz="3100" b="1" dirty="0"/>
              <a:t>. </a:t>
            </a:r>
            <a:r>
              <a:rPr lang="es-ES" sz="3100" b="1" dirty="0" err="1"/>
              <a:t>Maestà</a:t>
            </a:r>
            <a:r>
              <a:rPr lang="es-ES" sz="3100" b="1" dirty="0"/>
              <a:t> (reverso). Duomo, Siena.</a:t>
            </a:r>
            <a:br>
              <a:rPr lang="es-ES" sz="2800" dirty="0"/>
            </a:br>
            <a:r>
              <a:rPr lang="es-ES" sz="2800" dirty="0">
                <a:latin typeface="+mn-lt"/>
              </a:rPr>
              <a:t>E</a:t>
            </a:r>
            <a:r>
              <a:rPr lang="es-ES" sz="2800" b="0" i="0" u="none" strike="noStrike" baseline="0" dirty="0">
                <a:latin typeface="+mn-lt"/>
              </a:rPr>
              <a:t>n el reverso se presentan numerosas escenas de la vida de Jesús. </a:t>
            </a:r>
            <a:br>
              <a:rPr lang="es-ES" sz="2800" b="0" i="0" u="none" strike="noStrike" baseline="0" dirty="0">
                <a:latin typeface="+mn-lt"/>
              </a:rPr>
            </a:br>
            <a:r>
              <a:rPr lang="es-ES" sz="2800" b="0" i="0" u="none" strike="noStrike" baseline="0" dirty="0">
                <a:latin typeface="+mn-lt"/>
              </a:rPr>
              <a:t>La gracia leve y sutil </a:t>
            </a:r>
            <a:r>
              <a:rPr lang="es-ES" sz="2800" b="0" i="0" u="none" strike="noStrike" baseline="0">
                <a:latin typeface="+mn-lt"/>
              </a:rPr>
              <a:t>del anverso se </a:t>
            </a:r>
            <a:r>
              <a:rPr lang="es-ES" sz="2800" b="0" i="0" u="none" strike="noStrike" baseline="0" dirty="0">
                <a:latin typeface="+mn-lt"/>
              </a:rPr>
              <a:t>hace aún más sensible en la interpretación de las deliciosas y pequeñas historias del dorso.</a:t>
            </a:r>
            <a:endParaRPr lang="es-ES" sz="2800" dirty="0">
              <a:latin typeface="+mn-lt"/>
            </a:endParaRPr>
          </a:p>
        </p:txBody>
      </p:sp>
      <p:pic>
        <p:nvPicPr>
          <p:cNvPr id="4" name="Imagen 3">
            <a:extLst>
              <a:ext uri="{FF2B5EF4-FFF2-40B4-BE49-F238E27FC236}">
                <a16:creationId xmlns:a16="http://schemas.microsoft.com/office/drawing/2014/main" id="{E56CDBD5-2EF1-4B73-A5C6-0A092FF861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5245" y="0"/>
            <a:ext cx="7266755" cy="6858000"/>
          </a:xfrm>
          <a:prstGeom prst="rect">
            <a:avLst/>
          </a:prstGeom>
        </p:spPr>
      </p:pic>
    </p:spTree>
    <p:extLst>
      <p:ext uri="{BB962C8B-B14F-4D97-AF65-F5344CB8AC3E}">
        <p14:creationId xmlns:p14="http://schemas.microsoft.com/office/powerpoint/2010/main" val="1169649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2978727" cy="6174220"/>
          </a:xfrm>
        </p:spPr>
        <p:txBody>
          <a:bodyPr anchor="t">
            <a:normAutofit/>
          </a:bodyPr>
          <a:lstStyle/>
          <a:p>
            <a:r>
              <a:rPr lang="es-ES" sz="3200" b="1" dirty="0"/>
              <a:t>1311. </a:t>
            </a:r>
            <a:r>
              <a:rPr lang="es-ES" sz="3200" b="1" dirty="0" err="1"/>
              <a:t>Duccio</a:t>
            </a:r>
            <a:r>
              <a:rPr lang="es-ES" sz="3200" b="1" dirty="0"/>
              <a:t>. Tríptico. Museum of Fine </a:t>
            </a:r>
            <a:r>
              <a:rPr lang="es-ES" sz="3200" b="1" dirty="0" err="1"/>
              <a:t>Arts</a:t>
            </a:r>
            <a:r>
              <a:rPr lang="es-ES" sz="3200" b="1" dirty="0"/>
              <a:t>, Boston.</a:t>
            </a:r>
            <a:br>
              <a:rPr lang="es-ES" sz="3200" b="1" dirty="0"/>
            </a:br>
            <a:r>
              <a:rPr lang="es-ES" sz="3200" b="1" dirty="0"/>
              <a:t>Santos: Nicolás y Gregorio.</a:t>
            </a:r>
          </a:p>
        </p:txBody>
      </p:sp>
      <p:pic>
        <p:nvPicPr>
          <p:cNvPr id="4" name="Imagen 3">
            <a:extLst>
              <a:ext uri="{FF2B5EF4-FFF2-40B4-BE49-F238E27FC236}">
                <a16:creationId xmlns:a16="http://schemas.microsoft.com/office/drawing/2014/main" id="{567665B9-5492-4EFD-9371-234D563F5F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6882" y="0"/>
            <a:ext cx="8701263" cy="6774555"/>
          </a:xfrm>
          <a:prstGeom prst="rect">
            <a:avLst/>
          </a:prstGeom>
        </p:spPr>
      </p:pic>
    </p:spTree>
    <p:extLst>
      <p:ext uri="{BB962C8B-B14F-4D97-AF65-F5344CB8AC3E}">
        <p14:creationId xmlns:p14="http://schemas.microsoft.com/office/powerpoint/2010/main" val="14584120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2978727" cy="6174220"/>
          </a:xfrm>
        </p:spPr>
        <p:txBody>
          <a:bodyPr anchor="t">
            <a:normAutofit/>
          </a:bodyPr>
          <a:lstStyle/>
          <a:p>
            <a:r>
              <a:rPr lang="es-ES" sz="3200" b="1" dirty="0"/>
              <a:t>1312 - 1315. </a:t>
            </a:r>
            <a:r>
              <a:rPr lang="es-ES" sz="3200" b="1" dirty="0" err="1"/>
              <a:t>Duccio</a:t>
            </a:r>
            <a:r>
              <a:rPr lang="es-ES" sz="3200" b="1" dirty="0"/>
              <a:t>. Tríptico. National Gallery, Londres.</a:t>
            </a:r>
            <a:br>
              <a:rPr lang="es-ES" sz="3200" b="1" dirty="0"/>
            </a:br>
            <a:r>
              <a:rPr lang="es-ES" sz="3200" b="1" dirty="0"/>
              <a:t>Santos: Domingo, Inés y siete profetas.</a:t>
            </a:r>
          </a:p>
        </p:txBody>
      </p:sp>
      <p:pic>
        <p:nvPicPr>
          <p:cNvPr id="4" name="Imagen 3">
            <a:extLst>
              <a:ext uri="{FF2B5EF4-FFF2-40B4-BE49-F238E27FC236}">
                <a16:creationId xmlns:a16="http://schemas.microsoft.com/office/drawing/2014/main" id="{5EFAE11A-FD13-4414-8595-D6C4FFC6B7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3560" y="0"/>
            <a:ext cx="8808440" cy="6858000"/>
          </a:xfrm>
          <a:prstGeom prst="rect">
            <a:avLst/>
          </a:prstGeom>
        </p:spPr>
      </p:pic>
    </p:spTree>
    <p:extLst>
      <p:ext uri="{BB962C8B-B14F-4D97-AF65-F5344CB8AC3E}">
        <p14:creationId xmlns:p14="http://schemas.microsoft.com/office/powerpoint/2010/main" val="21146116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2978727" cy="6174220"/>
          </a:xfrm>
        </p:spPr>
        <p:txBody>
          <a:bodyPr anchor="t">
            <a:normAutofit/>
          </a:bodyPr>
          <a:lstStyle/>
          <a:p>
            <a:endParaRPr lang="es-ES" sz="2800" dirty="0"/>
          </a:p>
        </p:txBody>
      </p:sp>
    </p:spTree>
    <p:extLst>
      <p:ext uri="{BB962C8B-B14F-4D97-AF65-F5344CB8AC3E}">
        <p14:creationId xmlns:p14="http://schemas.microsoft.com/office/powerpoint/2010/main" val="1964913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2978727" cy="6174220"/>
          </a:xfrm>
        </p:spPr>
        <p:txBody>
          <a:bodyPr anchor="t">
            <a:normAutofit/>
          </a:bodyPr>
          <a:lstStyle/>
          <a:p>
            <a:endParaRPr lang="es-ES" sz="2800" dirty="0"/>
          </a:p>
        </p:txBody>
      </p:sp>
    </p:spTree>
    <p:extLst>
      <p:ext uri="{BB962C8B-B14F-4D97-AF65-F5344CB8AC3E}">
        <p14:creationId xmlns:p14="http://schemas.microsoft.com/office/powerpoint/2010/main" val="1019264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2978727" cy="6174220"/>
          </a:xfrm>
        </p:spPr>
        <p:txBody>
          <a:bodyPr anchor="t">
            <a:normAutofit/>
          </a:bodyPr>
          <a:lstStyle/>
          <a:p>
            <a:endParaRPr lang="es-ES" sz="2800" dirty="0"/>
          </a:p>
        </p:txBody>
      </p:sp>
    </p:spTree>
    <p:extLst>
      <p:ext uri="{BB962C8B-B14F-4D97-AF65-F5344CB8AC3E}">
        <p14:creationId xmlns:p14="http://schemas.microsoft.com/office/powerpoint/2010/main" val="40338742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685</Words>
  <Application>Microsoft Office PowerPoint</Application>
  <PresentationFormat>Panorámica</PresentationFormat>
  <Paragraphs>24</Paragraphs>
  <Slides>28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28</vt:i4>
      </vt:variant>
    </vt:vector>
  </HeadingPairs>
  <TitlesOfParts>
    <vt:vector size="33" baseType="lpstr">
      <vt:lpstr>Arial</vt:lpstr>
      <vt:lpstr>Calibri</vt:lpstr>
      <vt:lpstr>Calibri Light</vt:lpstr>
      <vt:lpstr>Times New Roman</vt:lpstr>
      <vt:lpstr>Tema de Office</vt:lpstr>
      <vt:lpstr>Duccio</vt:lpstr>
      <vt:lpstr>Presentación de PowerPoint</vt:lpstr>
      <vt:lpstr>1280s. Duccio. Maestà.  Iglesia dei Servi, Bolonia.</vt:lpstr>
      <vt:lpstr>1280s. Duccio. Virgen con niño.  Iglesia dei santi Lorenzo e Ippolito, Castelfiore.</vt:lpstr>
      <vt:lpstr>1280s. Duccio. Virgen con niño. Pinacoteca Nazionale, Siena.</vt:lpstr>
      <vt:lpstr>1283 - 1284. Duccio. Virgen con niño.  Museo dell'opera del Duomo, Siena.</vt:lpstr>
      <vt:lpstr>1285. Duccio. Gualino Madonna.  Galleria Sabauda, Turín.</vt:lpstr>
      <vt:lpstr>Madonna Rucellai, Duccio 1285, Uffizi, Florencia.  Dentro de su aspecto esencialmente bizantino, descubre una leve expresión de ensueño que persistirá en la escuela.</vt:lpstr>
      <vt:lpstr>Duccio. Crucifijo. Iglesia de San Francesco de Grosseto, Italia.  Se observa como los músculos y las costillas están representados de forma esquematizada. Se encuentra ataviado con un paño de pureza (también llamado "perizonium" o lienzo de pureza), una pieza de tela que por motivos de pudor sirve para ocultar la desnudez de Cristo. En cuanto a la composición resalta la representación humanizante de Cristo que se encuentra representado muerto y sufriendo sobre la cruz. Esto es debido a que Cristo se encuentra representado dentro de la tipología conocida como "Christus patiens", es decir, es una representación del Cristo Crucificado con un gesto de dolor, remarcando los rasgos anatómicos y dando una mayor sensación de tensión y gravedad.  </vt:lpstr>
      <vt:lpstr>1288 - 1300. Duccio. Vidriera. Duomo, Siena.</vt:lpstr>
      <vt:lpstr>1288 - 1300. Duccio. Maestà.  Kuntmuseum, Berna.</vt:lpstr>
      <vt:lpstr>1295 - 1305. Duccio. Virgen con niño. Museo d'Arte Sacra della Val d'Arbia, Buonconvento.</vt:lpstr>
      <vt:lpstr>1300 - 1305. Duccio. Virgen con niño. Galleria Nazionale dell'Umbria, Perugia.</vt:lpstr>
      <vt:lpstr>1305 - 1308. Duccio. Tríptico. Royal Collection, Windsor. Anunciación y San Francisco.</vt:lpstr>
      <vt:lpstr>1310. Duccio. Crucifixión. City Art Gallery, Manchester.</vt:lpstr>
      <vt:lpstr>1310. Duccio. Políptico 28. Pinacoteca Nazionale, Siena. Santos: Agustín, Pablo, Pedro y Domingo.</vt:lpstr>
      <vt:lpstr>1310. Duccio. Políptico 47. Pinacoteca Nazionale, Siena. Inés, Juan Evangelista, Juan el Bautista y María Magdalena; diez patriarcas y profetas, con Cristo bendiciendo </vt:lpstr>
      <vt:lpstr>Duccio. Rendición del Castillo de Giuncarico. Palazzo publico de Siena.</vt:lpstr>
      <vt:lpstr>Duccio. Tríptico. Flagelación. Crucifixión. Deposición.  Museo della Società di Esecutori di Pie Disposizioni, Siena.</vt:lpstr>
      <vt:lpstr>1310.  Duccio di Buoninsegna.  Resurrección de Lázaro.  Kimbell Art Museum</vt:lpstr>
      <vt:lpstr>1311. Duccio.  Maiestà con episodios de la Pasión de Cristo.  Duomo, Massa Marittima, Italia.</vt:lpstr>
      <vt:lpstr>1308 - 1311. Duccio. Maestà (anverso). Duomo, Siena. Su traslado (1310) procesional desde el estudio del pintor al altar mayor de la catedral resulta un acontecimiento. Es un gran tablero ligeramente apaisado, en cuyo anverso aparece la Virgen en majestad sentada en su trono y rodeada por los ángeles y santos patrones y mártires de la ciudad. Pese al tono grave y solemne de la gran composición de la Virgen rodeada de santos, cuyo bizantinismo es patente, tanto en el conjunto como en los menores detalles, el aire fino y elegante que anima a las figuras es vivo reflejo de la delicada sensibilidad senesa. </vt:lpstr>
      <vt:lpstr>1308 - 1311. Duccio. Maestà (reverso). Duomo, Siena. En el reverso se presentan numerosas escenas de la vida de Jesús.  La gracia leve y sutil del anverso se hace aún más sensible en la interpretación de las deliciosas y pequeñas historias del dorso.</vt:lpstr>
      <vt:lpstr>1311. Duccio. Tríptico. Museum of Fine Arts, Boston. Santos: Nicolás y Gregorio.</vt:lpstr>
      <vt:lpstr>1312 - 1315. Duccio. Tríptico. National Gallery, Londres. Santos: Domingo, Inés y siete profetas.</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Duccio</dc:title>
  <dc:creator>Miguel Velayos García</dc:creator>
  <cp:lastModifiedBy>Miguel Velayos García</cp:lastModifiedBy>
  <cp:revision>7</cp:revision>
  <dcterms:created xsi:type="dcterms:W3CDTF">2021-04-08T15:32:50Z</dcterms:created>
  <dcterms:modified xsi:type="dcterms:W3CDTF">2021-04-14T17:07:05Z</dcterms:modified>
</cp:coreProperties>
</file>