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56" r:id="rId2"/>
    <p:sldId id="265" r:id="rId3"/>
    <p:sldId id="272" r:id="rId4"/>
    <p:sldId id="273" r:id="rId5"/>
    <p:sldId id="266" r:id="rId6"/>
    <p:sldId id="267" r:id="rId7"/>
    <p:sldId id="268" r:id="rId8"/>
    <p:sldId id="257" r:id="rId9"/>
    <p:sldId id="262" r:id="rId10"/>
    <p:sldId id="258" r:id="rId11"/>
    <p:sldId id="264" r:id="rId12"/>
    <p:sldId id="263" r:id="rId13"/>
    <p:sldId id="260" r:id="rId14"/>
    <p:sldId id="305" r:id="rId15"/>
    <p:sldId id="290" r:id="rId16"/>
    <p:sldId id="274" r:id="rId17"/>
    <p:sldId id="275" r:id="rId18"/>
    <p:sldId id="276" r:id="rId19"/>
    <p:sldId id="277" r:id="rId20"/>
    <p:sldId id="285" r:id="rId21"/>
    <p:sldId id="286" r:id="rId22"/>
    <p:sldId id="287" r:id="rId23"/>
    <p:sldId id="291" r:id="rId24"/>
    <p:sldId id="288" r:id="rId25"/>
    <p:sldId id="292" r:id="rId26"/>
    <p:sldId id="289" r:id="rId27"/>
    <p:sldId id="269" r:id="rId28"/>
    <p:sldId id="270" r:id="rId29"/>
    <p:sldId id="271" r:id="rId30"/>
    <p:sldId id="293" r:id="rId31"/>
    <p:sldId id="296" r:id="rId32"/>
    <p:sldId id="297" r:id="rId33"/>
    <p:sldId id="295" r:id="rId34"/>
    <p:sldId id="278" r:id="rId35"/>
    <p:sldId id="283" r:id="rId36"/>
    <p:sldId id="309" r:id="rId37"/>
    <p:sldId id="310" r:id="rId38"/>
    <p:sldId id="311" r:id="rId39"/>
    <p:sldId id="340" r:id="rId40"/>
    <p:sldId id="341" r:id="rId41"/>
    <p:sldId id="342" r:id="rId42"/>
    <p:sldId id="312" r:id="rId43"/>
    <p:sldId id="343" r:id="rId44"/>
    <p:sldId id="313" r:id="rId45"/>
    <p:sldId id="349" r:id="rId46"/>
    <p:sldId id="314" r:id="rId47"/>
    <p:sldId id="350" r:id="rId48"/>
    <p:sldId id="351" r:id="rId49"/>
    <p:sldId id="352" r:id="rId50"/>
    <p:sldId id="327" r:id="rId51"/>
    <p:sldId id="315" r:id="rId52"/>
    <p:sldId id="353" r:id="rId53"/>
    <p:sldId id="317" r:id="rId54"/>
    <p:sldId id="344" r:id="rId55"/>
    <p:sldId id="355" r:id="rId56"/>
    <p:sldId id="354" r:id="rId57"/>
    <p:sldId id="318" r:id="rId58"/>
    <p:sldId id="356" r:id="rId59"/>
    <p:sldId id="345" r:id="rId60"/>
    <p:sldId id="357" r:id="rId61"/>
    <p:sldId id="321" r:id="rId62"/>
    <p:sldId id="358" r:id="rId63"/>
    <p:sldId id="346" r:id="rId64"/>
    <p:sldId id="359" r:id="rId65"/>
    <p:sldId id="323" r:id="rId66"/>
    <p:sldId id="360" r:id="rId67"/>
    <p:sldId id="347" r:id="rId68"/>
    <p:sldId id="348" r:id="rId69"/>
    <p:sldId id="361" r:id="rId70"/>
    <p:sldId id="365" r:id="rId71"/>
    <p:sldId id="367" r:id="rId72"/>
    <p:sldId id="368" r:id="rId73"/>
    <p:sldId id="366" r:id="rId74"/>
    <p:sldId id="369" r:id="rId75"/>
    <p:sldId id="298" r:id="rId76"/>
    <p:sldId id="299" r:id="rId77"/>
    <p:sldId id="300" r:id="rId78"/>
    <p:sldId id="301" r:id="rId79"/>
    <p:sldId id="302" r:id="rId80"/>
    <p:sldId id="303" r:id="rId81"/>
    <p:sldId id="304" r:id="rId82"/>
    <p:sldId id="284" r:id="rId8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15" autoAdjust="0"/>
    <p:restoredTop sz="94660"/>
  </p:normalViewPr>
  <p:slideViewPr>
    <p:cSldViewPr snapToGrid="0">
      <p:cViewPr varScale="1">
        <p:scale>
          <a:sx n="69" d="100"/>
          <a:sy n="69" d="100"/>
        </p:scale>
        <p:origin x="7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5EA0E1-04ED-43AA-A751-4D358845D844}" type="datetimeFigureOut">
              <a:rPr lang="es-ES" smtClean="0"/>
              <a:t>21/04/2021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0A02C7-58F7-4EDA-B6F7-16242C04FE7E}" type="slidenum">
              <a:rPr lang="es-ES" smtClean="0"/>
              <a:t>‹Nº›</a:t>
            </a:fld>
            <a:endParaRPr lang="es-ES"/>
          </a:p>
        </p:txBody>
      </p:sp>
    </p:spTree>
    <p:extLst>
      <p:ext uri="{BB962C8B-B14F-4D97-AF65-F5344CB8AC3E}">
        <p14:creationId xmlns:p14="http://schemas.microsoft.com/office/powerpoint/2010/main" val="168390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
            <a:extLst>
              <a:ext uri="{FF2B5EF4-FFF2-40B4-BE49-F238E27FC236}">
                <a16:creationId xmlns:a16="http://schemas.microsoft.com/office/drawing/2014/main" id="{C28FE5E2-9F43-4E86-A09B-2AE9018338D2}"/>
              </a:ext>
            </a:extLst>
          </p:cNvPr>
          <p:cNvSpPr>
            <a:spLocks noGrp="1" noRot="1" noChangeAspect="1" noChangeArrowheads="1" noTextEdit="1"/>
          </p:cNvSpPr>
          <p:nvPr>
            <p:ph type="sldImg"/>
          </p:nvPr>
        </p:nvSpPr>
        <p:spPr bwMode="auto">
          <a:xfrm>
            <a:off x="2362200" y="812800"/>
            <a:ext cx="28336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3" name="Rectangle 2">
            <a:extLst>
              <a:ext uri="{FF2B5EF4-FFF2-40B4-BE49-F238E27FC236}">
                <a16:creationId xmlns:a16="http://schemas.microsoft.com/office/drawing/2014/main" id="{02CFCD27-F6BD-4BCF-88DD-E2141D41B4DA}"/>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a:extLst>
              <a:ext uri="{FF2B5EF4-FFF2-40B4-BE49-F238E27FC236}">
                <a16:creationId xmlns:a16="http://schemas.microsoft.com/office/drawing/2014/main" id="{A1653BA7-4715-4CE5-972C-1712FB36E7AA}"/>
              </a:ext>
            </a:extLst>
          </p:cNvPr>
          <p:cNvSpPr>
            <a:spLocks noGrp="1" noRot="1" noChangeAspect="1" noChangeArrowheads="1" noTextEdit="1"/>
          </p:cNvSpPr>
          <p:nvPr>
            <p:ph type="sldImg"/>
          </p:nvPr>
        </p:nvSpPr>
        <p:spPr bwMode="auto">
          <a:xfrm>
            <a:off x="2362200" y="812800"/>
            <a:ext cx="28336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1" name="Rectangle 2">
            <a:extLst>
              <a:ext uri="{FF2B5EF4-FFF2-40B4-BE49-F238E27FC236}">
                <a16:creationId xmlns:a16="http://schemas.microsoft.com/office/drawing/2014/main" id="{C2D66A79-DD2A-4D03-8D7F-90A733CFA584}"/>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
            <a:extLst>
              <a:ext uri="{FF2B5EF4-FFF2-40B4-BE49-F238E27FC236}">
                <a16:creationId xmlns:a16="http://schemas.microsoft.com/office/drawing/2014/main" id="{8D7B2633-81C7-4E66-BF22-1250D3A2B54A}"/>
              </a:ext>
            </a:extLst>
          </p:cNvPr>
          <p:cNvSpPr>
            <a:spLocks noGrp="1" noRot="1" noChangeAspect="1" noChangeArrowheads="1" noTextEdit="1"/>
          </p:cNvSpPr>
          <p:nvPr>
            <p:ph type="sldImg"/>
          </p:nvPr>
        </p:nvSpPr>
        <p:spPr bwMode="auto">
          <a:xfrm>
            <a:off x="2362200" y="812800"/>
            <a:ext cx="28336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9" name="Rectangle 2">
            <a:extLst>
              <a:ext uri="{FF2B5EF4-FFF2-40B4-BE49-F238E27FC236}">
                <a16:creationId xmlns:a16="http://schemas.microsoft.com/office/drawing/2014/main" id="{72EB8742-AC52-4BB4-8DA3-7D321DC43FDE}"/>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
            <a:extLst>
              <a:ext uri="{FF2B5EF4-FFF2-40B4-BE49-F238E27FC236}">
                <a16:creationId xmlns:a16="http://schemas.microsoft.com/office/drawing/2014/main" id="{FD4DCFA8-B0D8-42FC-A439-6AAF0F239DA3}"/>
              </a:ext>
            </a:extLst>
          </p:cNvPr>
          <p:cNvSpPr>
            <a:spLocks noGrp="1" noRot="1" noChangeAspect="1" noChangeArrowheads="1" noTextEdit="1"/>
          </p:cNvSpPr>
          <p:nvPr>
            <p:ph type="sldImg"/>
          </p:nvPr>
        </p:nvSpPr>
        <p:spPr bwMode="auto">
          <a:xfrm>
            <a:off x="2362200" y="812800"/>
            <a:ext cx="28336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7" name="Rectangle 2">
            <a:extLst>
              <a:ext uri="{FF2B5EF4-FFF2-40B4-BE49-F238E27FC236}">
                <a16:creationId xmlns:a16="http://schemas.microsoft.com/office/drawing/2014/main" id="{A1A064DF-0428-4AF3-8E36-1EF29CACF260}"/>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1">
            <a:extLst>
              <a:ext uri="{FF2B5EF4-FFF2-40B4-BE49-F238E27FC236}">
                <a16:creationId xmlns:a16="http://schemas.microsoft.com/office/drawing/2014/main" id="{0DD3CB6E-5E6A-4991-9BAB-FEAAC03B1217}"/>
              </a:ext>
            </a:extLst>
          </p:cNvPr>
          <p:cNvSpPr>
            <a:spLocks noGrp="1" noRot="1" noChangeAspect="1" noChangeArrowheads="1" noTextEdit="1"/>
          </p:cNvSpPr>
          <p:nvPr>
            <p:ph type="sldImg"/>
          </p:nvPr>
        </p:nvSpPr>
        <p:spPr bwMode="auto">
          <a:xfrm>
            <a:off x="2362200" y="812800"/>
            <a:ext cx="28336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5" name="Rectangle 2">
            <a:extLst>
              <a:ext uri="{FF2B5EF4-FFF2-40B4-BE49-F238E27FC236}">
                <a16:creationId xmlns:a16="http://schemas.microsoft.com/office/drawing/2014/main" id="{16D7690D-165E-458C-A7C1-0D0717D15717}"/>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a:extLst>
              <a:ext uri="{FF2B5EF4-FFF2-40B4-BE49-F238E27FC236}">
                <a16:creationId xmlns:a16="http://schemas.microsoft.com/office/drawing/2014/main" id="{8DC2A32E-EA42-449A-8FA4-81A4DB47488C}"/>
              </a:ext>
            </a:extLst>
          </p:cNvPr>
          <p:cNvSpPr>
            <a:spLocks noGrp="1" noRot="1" noChangeAspect="1" noChangeArrowheads="1" noTextEdit="1"/>
          </p:cNvSpPr>
          <p:nvPr>
            <p:ph type="sldImg"/>
          </p:nvPr>
        </p:nvSpPr>
        <p:spPr bwMode="auto">
          <a:xfrm>
            <a:off x="2362200" y="812800"/>
            <a:ext cx="28336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3" name="Rectangle 2">
            <a:extLst>
              <a:ext uri="{FF2B5EF4-FFF2-40B4-BE49-F238E27FC236}">
                <a16:creationId xmlns:a16="http://schemas.microsoft.com/office/drawing/2014/main" id="{6125F556-81CD-4A06-AF95-E3C1B5637E97}"/>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1">
            <a:extLst>
              <a:ext uri="{FF2B5EF4-FFF2-40B4-BE49-F238E27FC236}">
                <a16:creationId xmlns:a16="http://schemas.microsoft.com/office/drawing/2014/main" id="{3D6303F3-B18A-47A2-8532-56FEF795441A}"/>
              </a:ext>
            </a:extLst>
          </p:cNvPr>
          <p:cNvSpPr>
            <a:spLocks noGrp="1" noRot="1" noChangeAspect="1" noChangeArrowheads="1" noTextEdit="1"/>
          </p:cNvSpPr>
          <p:nvPr>
            <p:ph type="sldImg"/>
          </p:nvPr>
        </p:nvSpPr>
        <p:spPr bwMode="auto">
          <a:xfrm>
            <a:off x="2362200" y="812800"/>
            <a:ext cx="28336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1" name="Rectangle 2">
            <a:extLst>
              <a:ext uri="{FF2B5EF4-FFF2-40B4-BE49-F238E27FC236}">
                <a16:creationId xmlns:a16="http://schemas.microsoft.com/office/drawing/2014/main" id="{CAE52470-93F8-4308-9778-50AEE9B65E59}"/>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1">
            <a:extLst>
              <a:ext uri="{FF2B5EF4-FFF2-40B4-BE49-F238E27FC236}">
                <a16:creationId xmlns:a16="http://schemas.microsoft.com/office/drawing/2014/main" id="{67EE8860-B7E4-41A3-A27E-A07A0E01F366}"/>
              </a:ext>
            </a:extLst>
          </p:cNvPr>
          <p:cNvSpPr>
            <a:spLocks noGrp="1" noRot="1" noChangeAspect="1" noChangeArrowheads="1" noTextEdit="1"/>
          </p:cNvSpPr>
          <p:nvPr>
            <p:ph type="sldImg"/>
          </p:nvPr>
        </p:nvSpPr>
        <p:spPr bwMode="auto">
          <a:xfrm>
            <a:off x="2362200" y="812800"/>
            <a:ext cx="28336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79" name="Rectangle 2">
            <a:extLst>
              <a:ext uri="{FF2B5EF4-FFF2-40B4-BE49-F238E27FC236}">
                <a16:creationId xmlns:a16="http://schemas.microsoft.com/office/drawing/2014/main" id="{8A65E72C-F0CA-40E4-8B70-90BE876425CA}"/>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1">
            <a:extLst>
              <a:ext uri="{FF2B5EF4-FFF2-40B4-BE49-F238E27FC236}">
                <a16:creationId xmlns:a16="http://schemas.microsoft.com/office/drawing/2014/main" id="{6F5C9918-CB22-4B88-B3AD-E8C16230227B}"/>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7827" name="Rectangle 2">
            <a:extLst>
              <a:ext uri="{FF2B5EF4-FFF2-40B4-BE49-F238E27FC236}">
                <a16:creationId xmlns:a16="http://schemas.microsoft.com/office/drawing/2014/main" id="{A6F76264-A70B-4192-9A8F-13E4DD935A82}"/>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1">
            <a:extLst>
              <a:ext uri="{FF2B5EF4-FFF2-40B4-BE49-F238E27FC236}">
                <a16:creationId xmlns:a16="http://schemas.microsoft.com/office/drawing/2014/main" id="{E404C3F4-2130-4BCF-BC64-CADD8A3A84DB}"/>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5" name="Rectangle 2">
            <a:extLst>
              <a:ext uri="{FF2B5EF4-FFF2-40B4-BE49-F238E27FC236}">
                <a16:creationId xmlns:a16="http://schemas.microsoft.com/office/drawing/2014/main" id="{602D9734-D4F7-460B-8C3E-E72791FBA9E3}"/>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1">
            <a:extLst>
              <a:ext uri="{FF2B5EF4-FFF2-40B4-BE49-F238E27FC236}">
                <a16:creationId xmlns:a16="http://schemas.microsoft.com/office/drawing/2014/main" id="{428716CA-CCD6-4074-9D72-D41D9A6E4E4F}"/>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3" name="Rectangle 2">
            <a:extLst>
              <a:ext uri="{FF2B5EF4-FFF2-40B4-BE49-F238E27FC236}">
                <a16:creationId xmlns:a16="http://schemas.microsoft.com/office/drawing/2014/main" id="{1211B545-60B6-4E9F-956F-0234FD65632D}"/>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1">
            <a:extLst>
              <a:ext uri="{FF2B5EF4-FFF2-40B4-BE49-F238E27FC236}">
                <a16:creationId xmlns:a16="http://schemas.microsoft.com/office/drawing/2014/main" id="{3B8E4912-FE79-4A19-9F0B-084B385ACEB9}"/>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3971" name="Rectangle 2">
            <a:extLst>
              <a:ext uri="{FF2B5EF4-FFF2-40B4-BE49-F238E27FC236}">
                <a16:creationId xmlns:a16="http://schemas.microsoft.com/office/drawing/2014/main" id="{71B81B6F-AC91-480A-A18B-8AF10CC74BD5}"/>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1">
            <a:extLst>
              <a:ext uri="{FF2B5EF4-FFF2-40B4-BE49-F238E27FC236}">
                <a16:creationId xmlns:a16="http://schemas.microsoft.com/office/drawing/2014/main" id="{4C2CBA1B-F503-4CE6-9E66-AC719D4E8D37}"/>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19" name="Rectangle 2">
            <a:extLst>
              <a:ext uri="{FF2B5EF4-FFF2-40B4-BE49-F238E27FC236}">
                <a16:creationId xmlns:a16="http://schemas.microsoft.com/office/drawing/2014/main" id="{41AE321F-756A-42DF-9160-91EABB6EA242}"/>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1">
            <a:extLst>
              <a:ext uri="{FF2B5EF4-FFF2-40B4-BE49-F238E27FC236}">
                <a16:creationId xmlns:a16="http://schemas.microsoft.com/office/drawing/2014/main" id="{82F31469-D3C0-460C-A1D1-7D2D4D9B272D}"/>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8067" name="Rectangle 2">
            <a:extLst>
              <a:ext uri="{FF2B5EF4-FFF2-40B4-BE49-F238E27FC236}">
                <a16:creationId xmlns:a16="http://schemas.microsoft.com/office/drawing/2014/main" id="{C88FCF87-15F5-45B9-A4DE-311761DB5E47}"/>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1">
            <a:extLst>
              <a:ext uri="{FF2B5EF4-FFF2-40B4-BE49-F238E27FC236}">
                <a16:creationId xmlns:a16="http://schemas.microsoft.com/office/drawing/2014/main" id="{7251FEC2-4323-4103-B3FC-7A2AF69F71A2}"/>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5" name="Rectangle 2">
            <a:extLst>
              <a:ext uri="{FF2B5EF4-FFF2-40B4-BE49-F238E27FC236}">
                <a16:creationId xmlns:a16="http://schemas.microsoft.com/office/drawing/2014/main" id="{0630A16E-2EBC-4636-B8DB-711E545EF112}"/>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1">
            <a:extLst>
              <a:ext uri="{FF2B5EF4-FFF2-40B4-BE49-F238E27FC236}">
                <a16:creationId xmlns:a16="http://schemas.microsoft.com/office/drawing/2014/main" id="{1011E127-FE28-49E9-8EAE-75412C6CCE64}"/>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63" name="Rectangle 2">
            <a:extLst>
              <a:ext uri="{FF2B5EF4-FFF2-40B4-BE49-F238E27FC236}">
                <a16:creationId xmlns:a16="http://schemas.microsoft.com/office/drawing/2014/main" id="{5826752F-8ED8-4858-9B48-2B6CA51353C6}"/>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1">
            <a:extLst>
              <a:ext uri="{FF2B5EF4-FFF2-40B4-BE49-F238E27FC236}">
                <a16:creationId xmlns:a16="http://schemas.microsoft.com/office/drawing/2014/main" id="{42E5D506-2995-4B0B-B145-71E75F2755DA}"/>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4211" name="Rectangle 2">
            <a:extLst>
              <a:ext uri="{FF2B5EF4-FFF2-40B4-BE49-F238E27FC236}">
                <a16:creationId xmlns:a16="http://schemas.microsoft.com/office/drawing/2014/main" id="{7E37E587-5367-48B0-8CCA-36821B178FC9}"/>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1">
            <a:extLst>
              <a:ext uri="{FF2B5EF4-FFF2-40B4-BE49-F238E27FC236}">
                <a16:creationId xmlns:a16="http://schemas.microsoft.com/office/drawing/2014/main" id="{B13EB4E6-FA82-4117-8974-CAB9D72F24A1}"/>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6259" name="Rectangle 2">
            <a:extLst>
              <a:ext uri="{FF2B5EF4-FFF2-40B4-BE49-F238E27FC236}">
                <a16:creationId xmlns:a16="http://schemas.microsoft.com/office/drawing/2014/main" id="{84EA6A40-132F-438C-86D5-083D8705FCC5}"/>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1">
            <a:extLst>
              <a:ext uri="{FF2B5EF4-FFF2-40B4-BE49-F238E27FC236}">
                <a16:creationId xmlns:a16="http://schemas.microsoft.com/office/drawing/2014/main" id="{FA654F4E-AF62-4C57-AA8D-A31E4330A100}"/>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8307" name="Rectangle 2">
            <a:extLst>
              <a:ext uri="{FF2B5EF4-FFF2-40B4-BE49-F238E27FC236}">
                <a16:creationId xmlns:a16="http://schemas.microsoft.com/office/drawing/2014/main" id="{FCCD43E7-DE2C-43E3-8A72-3F4E2D7CF60C}"/>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1">
            <a:extLst>
              <a:ext uri="{FF2B5EF4-FFF2-40B4-BE49-F238E27FC236}">
                <a16:creationId xmlns:a16="http://schemas.microsoft.com/office/drawing/2014/main" id="{42106F13-2325-40E0-926B-46D303D7EC1E}"/>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0355" name="Rectangle 2">
            <a:extLst>
              <a:ext uri="{FF2B5EF4-FFF2-40B4-BE49-F238E27FC236}">
                <a16:creationId xmlns:a16="http://schemas.microsoft.com/office/drawing/2014/main" id="{B2099F81-FEC9-4E0A-A34A-4F4BA437B0D1}"/>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1">
            <a:extLst>
              <a:ext uri="{FF2B5EF4-FFF2-40B4-BE49-F238E27FC236}">
                <a16:creationId xmlns:a16="http://schemas.microsoft.com/office/drawing/2014/main" id="{81839A6B-73E2-4B00-9CBC-E4DAE0D5BAD4}"/>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03" name="Rectangle 2">
            <a:extLst>
              <a:ext uri="{FF2B5EF4-FFF2-40B4-BE49-F238E27FC236}">
                <a16:creationId xmlns:a16="http://schemas.microsoft.com/office/drawing/2014/main" id="{F6BCD363-22DA-42E3-BF4C-9D52818178C9}"/>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1">
            <a:extLst>
              <a:ext uri="{FF2B5EF4-FFF2-40B4-BE49-F238E27FC236}">
                <a16:creationId xmlns:a16="http://schemas.microsoft.com/office/drawing/2014/main" id="{4C4803A0-EBE5-4BBE-8364-B6A6664C5816}"/>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1" name="Rectangle 2">
            <a:extLst>
              <a:ext uri="{FF2B5EF4-FFF2-40B4-BE49-F238E27FC236}">
                <a16:creationId xmlns:a16="http://schemas.microsoft.com/office/drawing/2014/main" id="{502CDD40-47E2-4999-B904-4E18CCFA9A61}"/>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1">
            <a:extLst>
              <a:ext uri="{FF2B5EF4-FFF2-40B4-BE49-F238E27FC236}">
                <a16:creationId xmlns:a16="http://schemas.microsoft.com/office/drawing/2014/main" id="{77A76F43-591D-4FD8-BC4C-FEA019439751}"/>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9" name="Rectangle 2">
            <a:extLst>
              <a:ext uri="{FF2B5EF4-FFF2-40B4-BE49-F238E27FC236}">
                <a16:creationId xmlns:a16="http://schemas.microsoft.com/office/drawing/2014/main" id="{04ED2F4C-1951-4EAE-B087-8375BE65FA64}"/>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1">
            <a:extLst>
              <a:ext uri="{FF2B5EF4-FFF2-40B4-BE49-F238E27FC236}">
                <a16:creationId xmlns:a16="http://schemas.microsoft.com/office/drawing/2014/main" id="{F29789B9-F3CB-43C4-90D2-EE9556287E59}"/>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8547" name="Rectangle 2">
            <a:extLst>
              <a:ext uri="{FF2B5EF4-FFF2-40B4-BE49-F238E27FC236}">
                <a16:creationId xmlns:a16="http://schemas.microsoft.com/office/drawing/2014/main" id="{17FB4C38-8AAF-4D83-8000-9914158854ED}"/>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1">
            <a:extLst>
              <a:ext uri="{FF2B5EF4-FFF2-40B4-BE49-F238E27FC236}">
                <a16:creationId xmlns:a16="http://schemas.microsoft.com/office/drawing/2014/main" id="{4F9805C3-994D-4CB7-9F09-A28E9CEA7243}"/>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0595" name="Rectangle 2">
            <a:extLst>
              <a:ext uri="{FF2B5EF4-FFF2-40B4-BE49-F238E27FC236}">
                <a16:creationId xmlns:a16="http://schemas.microsoft.com/office/drawing/2014/main" id="{D3F5EF30-51DD-4C3A-9EED-3853CD943AED}"/>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1">
            <a:extLst>
              <a:ext uri="{FF2B5EF4-FFF2-40B4-BE49-F238E27FC236}">
                <a16:creationId xmlns:a16="http://schemas.microsoft.com/office/drawing/2014/main" id="{D3489FA3-389C-4E4C-8572-B64ED6940A5D}"/>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43" name="Rectangle 2">
            <a:extLst>
              <a:ext uri="{FF2B5EF4-FFF2-40B4-BE49-F238E27FC236}">
                <a16:creationId xmlns:a16="http://schemas.microsoft.com/office/drawing/2014/main" id="{FFC56E20-7A44-434C-951E-EA4C0AEC9AD6}"/>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1">
            <a:extLst>
              <a:ext uri="{FF2B5EF4-FFF2-40B4-BE49-F238E27FC236}">
                <a16:creationId xmlns:a16="http://schemas.microsoft.com/office/drawing/2014/main" id="{CF2F0862-309E-4B70-B2CD-5725EA34F6C7}"/>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4691" name="Rectangle 2">
            <a:extLst>
              <a:ext uri="{FF2B5EF4-FFF2-40B4-BE49-F238E27FC236}">
                <a16:creationId xmlns:a16="http://schemas.microsoft.com/office/drawing/2014/main" id="{05C415B4-B588-41AC-B44F-4D89C1BF64DD}"/>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1">
            <a:extLst>
              <a:ext uri="{FF2B5EF4-FFF2-40B4-BE49-F238E27FC236}">
                <a16:creationId xmlns:a16="http://schemas.microsoft.com/office/drawing/2014/main" id="{C6E5A948-2569-4656-BBF6-82EC6C7CC0C7}"/>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6739" name="Rectangle 2">
            <a:extLst>
              <a:ext uri="{FF2B5EF4-FFF2-40B4-BE49-F238E27FC236}">
                <a16:creationId xmlns:a16="http://schemas.microsoft.com/office/drawing/2014/main" id="{455DDF7F-CD29-48D4-83DF-913854098A11}"/>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1">
            <a:extLst>
              <a:ext uri="{FF2B5EF4-FFF2-40B4-BE49-F238E27FC236}">
                <a16:creationId xmlns:a16="http://schemas.microsoft.com/office/drawing/2014/main" id="{04F90894-2ED1-45F5-973C-BFF046866729}"/>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8787" name="Rectangle 2">
            <a:extLst>
              <a:ext uri="{FF2B5EF4-FFF2-40B4-BE49-F238E27FC236}">
                <a16:creationId xmlns:a16="http://schemas.microsoft.com/office/drawing/2014/main" id="{B1AD38D8-009D-43C3-A6AE-FF3D870FDDF0}"/>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
            <a:extLst>
              <a:ext uri="{FF2B5EF4-FFF2-40B4-BE49-F238E27FC236}">
                <a16:creationId xmlns:a16="http://schemas.microsoft.com/office/drawing/2014/main" id="{A851A86F-F36B-4CFB-AB31-045BDEF41F2A}"/>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0835" name="Rectangle 2">
            <a:extLst>
              <a:ext uri="{FF2B5EF4-FFF2-40B4-BE49-F238E27FC236}">
                <a16:creationId xmlns:a16="http://schemas.microsoft.com/office/drawing/2014/main" id="{3079929C-AFB5-4A0A-97E5-5206F180631D}"/>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Rectangle 1">
            <a:extLst>
              <a:ext uri="{FF2B5EF4-FFF2-40B4-BE49-F238E27FC236}">
                <a16:creationId xmlns:a16="http://schemas.microsoft.com/office/drawing/2014/main" id="{212485A8-9C32-41A2-ADD0-77CF298FEC44}"/>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883" name="Rectangle 2">
            <a:extLst>
              <a:ext uri="{FF2B5EF4-FFF2-40B4-BE49-F238E27FC236}">
                <a16:creationId xmlns:a16="http://schemas.microsoft.com/office/drawing/2014/main" id="{0F09BA5F-9DA5-4010-B24E-34D6062DABCC}"/>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1">
            <a:extLst>
              <a:ext uri="{FF2B5EF4-FFF2-40B4-BE49-F238E27FC236}">
                <a16:creationId xmlns:a16="http://schemas.microsoft.com/office/drawing/2014/main" id="{6C8F13D9-C0BF-4798-A0C5-AE750ADCD61B}"/>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4931" name="Rectangle 2">
            <a:extLst>
              <a:ext uri="{FF2B5EF4-FFF2-40B4-BE49-F238E27FC236}">
                <a16:creationId xmlns:a16="http://schemas.microsoft.com/office/drawing/2014/main" id="{C63C7C98-610E-40C7-8EA5-6BEFD80780D1}"/>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1">
            <a:extLst>
              <a:ext uri="{FF2B5EF4-FFF2-40B4-BE49-F238E27FC236}">
                <a16:creationId xmlns:a16="http://schemas.microsoft.com/office/drawing/2014/main" id="{62D9CB59-24B8-47B3-A90D-3187AEE0D559}"/>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6979" name="Rectangle 2">
            <a:extLst>
              <a:ext uri="{FF2B5EF4-FFF2-40B4-BE49-F238E27FC236}">
                <a16:creationId xmlns:a16="http://schemas.microsoft.com/office/drawing/2014/main" id="{D91D59D4-FB25-406B-878C-B1DC32FA2746}"/>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
            <a:extLst>
              <a:ext uri="{FF2B5EF4-FFF2-40B4-BE49-F238E27FC236}">
                <a16:creationId xmlns:a16="http://schemas.microsoft.com/office/drawing/2014/main" id="{DE5DA011-79EA-44BF-82DE-D0FF01D6389D}"/>
              </a:ext>
            </a:extLst>
          </p:cNvPr>
          <p:cNvSpPr>
            <a:spLocks noGrp="1" noRot="1" noChangeAspect="1" noChangeArrowheads="1" noTextEdit="1"/>
          </p:cNvSpPr>
          <p:nvPr>
            <p:ph type="sldImg"/>
          </p:nvPr>
        </p:nvSpPr>
        <p:spPr bwMode="auto">
          <a:xfrm>
            <a:off x="1588" y="0"/>
            <a:ext cx="1587"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9027" name="Rectangle 2">
            <a:extLst>
              <a:ext uri="{FF2B5EF4-FFF2-40B4-BE49-F238E27FC236}">
                <a16:creationId xmlns:a16="http://schemas.microsoft.com/office/drawing/2014/main" id="{B83502A6-BFB3-4C75-8AED-D6313D3DCDD0}"/>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8A74FA-AA69-47F5-BBB5-D8FF1360EAD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04573EF-5BF6-4387-A815-F23B549122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2845AA3-BB5B-4D2E-8676-370635838F90}"/>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5" name="Marcador de pie de página 4">
            <a:extLst>
              <a:ext uri="{FF2B5EF4-FFF2-40B4-BE49-F238E27FC236}">
                <a16:creationId xmlns:a16="http://schemas.microsoft.com/office/drawing/2014/main" id="{71682777-150F-48DB-9893-13F30159A6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0954F95-077F-4986-AF30-2757F68AB32B}"/>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1162509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95DFF0-9E08-4633-813E-19E754BB8EC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6B9F1BF-283B-49B5-9C32-4E9869BD25F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BD2E957-3477-4D46-A43A-A84D8052B70A}"/>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5" name="Marcador de pie de página 4">
            <a:extLst>
              <a:ext uri="{FF2B5EF4-FFF2-40B4-BE49-F238E27FC236}">
                <a16:creationId xmlns:a16="http://schemas.microsoft.com/office/drawing/2014/main" id="{F495C680-0427-4DD8-8B4F-05F68F46499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40B6AB8-673E-44B9-BF6C-C2536B63264C}"/>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2851591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1318AC-44E9-47C7-995C-69990479FA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15B123B-820B-4154-889A-992EF82119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3D4F1D2-ABB2-4A1B-AECD-797E6B44F788}"/>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5" name="Marcador de pie de página 4">
            <a:extLst>
              <a:ext uri="{FF2B5EF4-FFF2-40B4-BE49-F238E27FC236}">
                <a16:creationId xmlns:a16="http://schemas.microsoft.com/office/drawing/2014/main" id="{BDAAC4AF-F42B-4A3A-BFB4-31BFD5EA1BE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728C8D3-5ED6-4789-A568-2467D9B40E7F}"/>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4190476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A9B6A7-199D-4DC3-9C00-1B6DB3DE758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07C1557-A2DD-4A1C-A811-5F2B4CBDCAA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CDB5D1-C2F0-42A1-9B65-793ECC4371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CEAC285-5C24-4942-BD12-ECAC32452D90}"/>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6" name="Marcador de pie de página 5">
            <a:extLst>
              <a:ext uri="{FF2B5EF4-FFF2-40B4-BE49-F238E27FC236}">
                <a16:creationId xmlns:a16="http://schemas.microsoft.com/office/drawing/2014/main" id="{0BCB2BFE-9EB0-4504-8BE6-2C688B6EFE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EB6AB9E-A6C8-46B2-81FD-B456D532007D}"/>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2764075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04D05E-FB34-447E-912A-0EC4AF17B4C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946A663-0399-4ABE-BF77-178A96D1E0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2915FA9-3699-47C4-907E-A6C283B3181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A9ECE6B-8B67-4454-B4BD-F2E32B5DB6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39A44F7-AA52-42AE-8EE9-426BFC984B0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D1992C2-E4FB-485D-867A-F957160C2322}"/>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8" name="Marcador de pie de página 7">
            <a:extLst>
              <a:ext uri="{FF2B5EF4-FFF2-40B4-BE49-F238E27FC236}">
                <a16:creationId xmlns:a16="http://schemas.microsoft.com/office/drawing/2014/main" id="{748CFE20-CD00-48B4-886A-4ACD6F906D0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A74A853-A8EF-483E-9044-F9587CB71F8E}"/>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3199498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CBC13A-9B25-4BA9-806A-6DC3B7E8E52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A4C9E50-DCFB-4C39-B870-434B05EECAFA}"/>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4" name="Marcador de pie de página 3">
            <a:extLst>
              <a:ext uri="{FF2B5EF4-FFF2-40B4-BE49-F238E27FC236}">
                <a16:creationId xmlns:a16="http://schemas.microsoft.com/office/drawing/2014/main" id="{FFBEC6E6-E02B-4915-85C6-A6ACB9434188}"/>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3182B2E-FF75-451C-923E-E72B0DC0948D}"/>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692197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46640BC-907F-422D-8C0D-2597FC0BD134}"/>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3" name="Marcador de pie de página 2">
            <a:extLst>
              <a:ext uri="{FF2B5EF4-FFF2-40B4-BE49-F238E27FC236}">
                <a16:creationId xmlns:a16="http://schemas.microsoft.com/office/drawing/2014/main" id="{B48996B3-35DC-4022-8590-E233A756B32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68786DC-69E7-4E7A-B3C7-8970E6E3385A}"/>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3080588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53E7FD-7BCC-48D2-B2E8-C9741475140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B477129-64BB-4DAD-AD68-3C5AB515EB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A42A569-39AE-4CC9-A93D-011F49D2E9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A108A7A-12AA-4EB3-BBE3-C7C4FD6ECD15}"/>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6" name="Marcador de pie de página 5">
            <a:extLst>
              <a:ext uri="{FF2B5EF4-FFF2-40B4-BE49-F238E27FC236}">
                <a16:creationId xmlns:a16="http://schemas.microsoft.com/office/drawing/2014/main" id="{ABE78639-DD8F-4354-B254-74DB6A61A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C52C7CC-ADA8-4D0B-B66B-5FE8BBE098AF}"/>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801617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1B0940-1009-4901-B27F-3BCB80F11DF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361EFC0-C6E0-4949-B3FC-D107557D08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7126C26-F635-41C0-AFD1-3BB7EC9678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9409E3B-D471-469E-A766-522A26B82890}"/>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6" name="Marcador de pie de página 5">
            <a:extLst>
              <a:ext uri="{FF2B5EF4-FFF2-40B4-BE49-F238E27FC236}">
                <a16:creationId xmlns:a16="http://schemas.microsoft.com/office/drawing/2014/main" id="{4CF6EB6F-2538-417C-904C-9027384A640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1CD2BAA-2B66-47A0-9D06-865300E6254E}"/>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651416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23BDD6-4006-4761-86AD-99FF456BF2C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8589AE2-1109-4852-B4FD-767D31BEE87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C1D9A77-F1EA-418D-BF5B-3A5F97373F82}"/>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5" name="Marcador de pie de página 4">
            <a:extLst>
              <a:ext uri="{FF2B5EF4-FFF2-40B4-BE49-F238E27FC236}">
                <a16:creationId xmlns:a16="http://schemas.microsoft.com/office/drawing/2014/main" id="{8BBAF9E9-5386-4127-9858-5C534661433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385682-C2BF-4D06-BE6E-3B3DC4594AE8}"/>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4054728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0F74BFC-0E61-4E6D-B6B8-C8ABE0E3F09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F9A482-A0AA-4DD1-931E-EB8732A19B2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FA3E41B-C9D5-481E-9B66-0F9CCD2EC05B}"/>
              </a:ext>
            </a:extLst>
          </p:cNvPr>
          <p:cNvSpPr>
            <a:spLocks noGrp="1"/>
          </p:cNvSpPr>
          <p:nvPr>
            <p:ph type="dt" sz="half" idx="10"/>
          </p:nvPr>
        </p:nvSpPr>
        <p:spPr/>
        <p:txBody>
          <a:bodyPr/>
          <a:lstStyle/>
          <a:p>
            <a:fld id="{060E19BF-06DF-4422-BF9E-A0C241D1C027}" type="datetimeFigureOut">
              <a:rPr lang="es-ES" smtClean="0"/>
              <a:t>21/04/2021</a:t>
            </a:fld>
            <a:endParaRPr lang="es-ES"/>
          </a:p>
        </p:txBody>
      </p:sp>
      <p:sp>
        <p:nvSpPr>
          <p:cNvPr id="5" name="Marcador de pie de página 4">
            <a:extLst>
              <a:ext uri="{FF2B5EF4-FFF2-40B4-BE49-F238E27FC236}">
                <a16:creationId xmlns:a16="http://schemas.microsoft.com/office/drawing/2014/main" id="{FEC5C88C-C729-4430-8761-813554F91A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3F406AA-32FD-4710-AD6A-47EC4B4A91B2}"/>
              </a:ext>
            </a:extLst>
          </p:cNvPr>
          <p:cNvSpPr>
            <a:spLocks noGrp="1"/>
          </p:cNvSpPr>
          <p:nvPr>
            <p:ph type="sldNum" sz="quarter" idx="12"/>
          </p:nvPr>
        </p:nvSpPr>
        <p:spPr/>
        <p:txBody>
          <a:bodyPr/>
          <a:lstStyle/>
          <a:p>
            <a:fld id="{17BD16E0-5C25-4971-AD6A-42AC4BD09D81}" type="slidenum">
              <a:rPr lang="es-ES" smtClean="0"/>
              <a:t>‹Nº›</a:t>
            </a:fld>
            <a:endParaRPr lang="es-ES"/>
          </a:p>
        </p:txBody>
      </p:sp>
    </p:spTree>
    <p:extLst>
      <p:ext uri="{BB962C8B-B14F-4D97-AF65-F5344CB8AC3E}">
        <p14:creationId xmlns:p14="http://schemas.microsoft.com/office/powerpoint/2010/main" val="2322274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609602" y="272967"/>
            <a:ext cx="10970684" cy="1142647"/>
          </a:xfrm>
        </p:spPr>
        <p:txBody>
          <a:bodyPr/>
          <a:lstStyle/>
          <a:p>
            <a:r>
              <a:rPr lang="es-ES"/>
              <a:t>Haga clic para modificar el estilo de título del patrón</a:t>
            </a:r>
          </a:p>
        </p:txBody>
      </p:sp>
    </p:spTree>
    <p:extLst>
      <p:ext uri="{BB962C8B-B14F-4D97-AF65-F5344CB8AC3E}">
        <p14:creationId xmlns:p14="http://schemas.microsoft.com/office/powerpoint/2010/main" val="4286760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F5A2478-3280-4C42-B0DF-7DBAED167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96E3129-84D1-47A7-83DB-FF2318ACD2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808D2C7-BD8B-4CE1-9078-1273BE2E4D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E19BF-06DF-4422-BF9E-A0C241D1C027}" type="datetimeFigureOut">
              <a:rPr lang="es-ES" smtClean="0"/>
              <a:t>21/04/2021</a:t>
            </a:fld>
            <a:endParaRPr lang="es-ES"/>
          </a:p>
        </p:txBody>
      </p:sp>
      <p:sp>
        <p:nvSpPr>
          <p:cNvPr id="5" name="Marcador de pie de página 4">
            <a:extLst>
              <a:ext uri="{FF2B5EF4-FFF2-40B4-BE49-F238E27FC236}">
                <a16:creationId xmlns:a16="http://schemas.microsoft.com/office/drawing/2014/main" id="{C274B67D-C3FE-4051-82EB-1FDE53D36B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A2CD93BA-7DAB-453E-94BF-953B32EF6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BD16E0-5C25-4971-AD6A-42AC4BD09D81}" type="slidenum">
              <a:rPr lang="es-ES" smtClean="0"/>
              <a:t>‹Nº›</a:t>
            </a:fld>
            <a:endParaRPr lang="es-ES"/>
          </a:p>
        </p:txBody>
      </p:sp>
    </p:spTree>
    <p:extLst>
      <p:ext uri="{BB962C8B-B14F-4D97-AF65-F5344CB8AC3E}">
        <p14:creationId xmlns:p14="http://schemas.microsoft.com/office/powerpoint/2010/main" val="2721261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61C206-4631-485B-9E76-CC3D3292742C}"/>
              </a:ext>
            </a:extLst>
          </p:cNvPr>
          <p:cNvSpPr>
            <a:spLocks noGrp="1"/>
          </p:cNvSpPr>
          <p:nvPr>
            <p:ph type="ctrTitle"/>
          </p:nvPr>
        </p:nvSpPr>
        <p:spPr/>
        <p:txBody>
          <a:bodyPr>
            <a:normAutofit fontScale="90000"/>
          </a:bodyPr>
          <a:lstStyle/>
          <a:p>
            <a:r>
              <a:rPr lang="es-ES" sz="8800" b="1" dirty="0" err="1"/>
              <a:t>Cosimo</a:t>
            </a:r>
            <a:r>
              <a:rPr lang="es-ES" sz="8800" b="1" dirty="0"/>
              <a:t> Tura</a:t>
            </a:r>
            <a:br>
              <a:rPr lang="es-ES" sz="8800" b="1" dirty="0"/>
            </a:br>
            <a:r>
              <a:rPr lang="es-ES" sz="8800" b="1" dirty="0"/>
              <a:t>(</a:t>
            </a:r>
            <a:r>
              <a:rPr lang="es-ES" sz="8800" b="1" dirty="0" err="1"/>
              <a:t>Cosmè</a:t>
            </a:r>
            <a:r>
              <a:rPr lang="es-ES" sz="8800" b="1" dirty="0"/>
              <a:t> Tura)</a:t>
            </a:r>
          </a:p>
        </p:txBody>
      </p:sp>
      <p:sp>
        <p:nvSpPr>
          <p:cNvPr id="3" name="Subtítulo 2">
            <a:extLst>
              <a:ext uri="{FF2B5EF4-FFF2-40B4-BE49-F238E27FC236}">
                <a16:creationId xmlns:a16="http://schemas.microsoft.com/office/drawing/2014/main" id="{94E8809C-7F7C-4336-B303-17CA111EEC5B}"/>
              </a:ext>
            </a:extLst>
          </p:cNvPr>
          <p:cNvSpPr>
            <a:spLocks noGrp="1"/>
          </p:cNvSpPr>
          <p:nvPr>
            <p:ph type="subTitle" idx="1"/>
          </p:nvPr>
        </p:nvSpPr>
        <p:spPr/>
        <p:txBody>
          <a:bodyPr>
            <a:normAutofit/>
          </a:bodyPr>
          <a:lstStyle/>
          <a:p>
            <a:r>
              <a:rPr lang="es-ES" sz="4800" b="1" dirty="0"/>
              <a:t>1430 - 1495</a:t>
            </a:r>
          </a:p>
        </p:txBody>
      </p:sp>
    </p:spTree>
    <p:extLst>
      <p:ext uri="{BB962C8B-B14F-4D97-AF65-F5344CB8AC3E}">
        <p14:creationId xmlns:p14="http://schemas.microsoft.com/office/powerpoint/2010/main" val="1242546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6816436" cy="5980257"/>
          </a:xfrm>
        </p:spPr>
        <p:txBody>
          <a:bodyPr anchor="t">
            <a:normAutofit/>
          </a:bodyPr>
          <a:lstStyle/>
          <a:p>
            <a:r>
              <a:rPr lang="it-IT" sz="2400" dirty="0"/>
              <a:t>1450s. Cosme Tura. Tersichore. Museo Poldi Pezzoli, Milán.</a:t>
            </a:r>
            <a:endParaRPr lang="es-ES" sz="2400" dirty="0"/>
          </a:p>
        </p:txBody>
      </p:sp>
      <p:pic>
        <p:nvPicPr>
          <p:cNvPr id="3" name="Imagen 2">
            <a:extLst>
              <a:ext uri="{FF2B5EF4-FFF2-40B4-BE49-F238E27FC236}">
                <a16:creationId xmlns:a16="http://schemas.microsoft.com/office/drawing/2014/main" id="{24F198EF-A493-45B3-957C-BED4A7B2E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2647" y="0"/>
            <a:ext cx="4619353" cy="6858000"/>
          </a:xfrm>
          <a:prstGeom prst="rect">
            <a:avLst/>
          </a:prstGeom>
        </p:spPr>
      </p:pic>
    </p:spTree>
    <p:extLst>
      <p:ext uri="{BB962C8B-B14F-4D97-AF65-F5344CB8AC3E}">
        <p14:creationId xmlns:p14="http://schemas.microsoft.com/office/powerpoint/2010/main" val="1782457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6664036" cy="5980257"/>
          </a:xfrm>
        </p:spPr>
        <p:txBody>
          <a:bodyPr anchor="t">
            <a:normAutofit/>
          </a:bodyPr>
          <a:lstStyle/>
          <a:p>
            <a:r>
              <a:rPr lang="en-US" sz="2400" dirty="0"/>
              <a:t>1452. </a:t>
            </a:r>
            <a:r>
              <a:rPr lang="en-US" sz="2400" dirty="0" err="1"/>
              <a:t>Cosme</a:t>
            </a:r>
            <a:r>
              <a:rPr lang="en-US" sz="2400" dirty="0"/>
              <a:t> Tura. Virgen. National Gallery of Art, Washington.</a:t>
            </a:r>
            <a:endParaRPr lang="es-ES" sz="2400" dirty="0"/>
          </a:p>
        </p:txBody>
      </p:sp>
      <p:pic>
        <p:nvPicPr>
          <p:cNvPr id="3" name="Imagen 2">
            <a:extLst>
              <a:ext uri="{FF2B5EF4-FFF2-40B4-BE49-F238E27FC236}">
                <a16:creationId xmlns:a16="http://schemas.microsoft.com/office/drawing/2014/main" id="{7642B3F3-67C3-4054-B059-07432E3E8E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8412" y="0"/>
            <a:ext cx="4733588" cy="6858000"/>
          </a:xfrm>
          <a:prstGeom prst="rect">
            <a:avLst/>
          </a:prstGeom>
        </p:spPr>
      </p:pic>
    </p:spTree>
    <p:extLst>
      <p:ext uri="{BB962C8B-B14F-4D97-AF65-F5344CB8AC3E}">
        <p14:creationId xmlns:p14="http://schemas.microsoft.com/office/powerpoint/2010/main" val="1862180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7259781" cy="5980257"/>
          </a:xfrm>
        </p:spPr>
        <p:txBody>
          <a:bodyPr anchor="t">
            <a:normAutofit/>
          </a:bodyPr>
          <a:lstStyle/>
          <a:p>
            <a:r>
              <a:rPr lang="en-US" sz="2400" dirty="0"/>
              <a:t>1455 - 1460. </a:t>
            </a:r>
            <a:r>
              <a:rPr lang="en-US" sz="2400" dirty="0" err="1"/>
              <a:t>Cosme</a:t>
            </a:r>
            <a:r>
              <a:rPr lang="en-US" sz="2400" dirty="0"/>
              <a:t> Tura. </a:t>
            </a:r>
            <a:r>
              <a:rPr lang="en-US" sz="2400" dirty="0" err="1"/>
              <a:t>Calíope</a:t>
            </a:r>
            <a:r>
              <a:rPr lang="en-US" sz="2400" dirty="0"/>
              <a:t>. National Gallery, </a:t>
            </a:r>
            <a:r>
              <a:rPr lang="en-US" sz="2400" dirty="0" err="1"/>
              <a:t>Londres</a:t>
            </a:r>
            <a:r>
              <a:rPr lang="en-US" sz="2400" dirty="0"/>
              <a:t>.</a:t>
            </a:r>
            <a:endParaRPr lang="es-ES" sz="2400" dirty="0"/>
          </a:p>
        </p:txBody>
      </p:sp>
      <p:pic>
        <p:nvPicPr>
          <p:cNvPr id="3" name="Imagen 2">
            <a:extLst>
              <a:ext uri="{FF2B5EF4-FFF2-40B4-BE49-F238E27FC236}">
                <a16:creationId xmlns:a16="http://schemas.microsoft.com/office/drawing/2014/main" id="{1900ACBF-50B3-4D3A-9781-F82E085ABE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634" y="0"/>
            <a:ext cx="4232366" cy="6858000"/>
          </a:xfrm>
          <a:prstGeom prst="rect">
            <a:avLst/>
          </a:prstGeom>
        </p:spPr>
      </p:pic>
    </p:spTree>
    <p:extLst>
      <p:ext uri="{BB962C8B-B14F-4D97-AF65-F5344CB8AC3E}">
        <p14:creationId xmlns:p14="http://schemas.microsoft.com/office/powerpoint/2010/main" val="2561941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6816436" cy="5980257"/>
          </a:xfrm>
        </p:spPr>
        <p:txBody>
          <a:bodyPr anchor="t">
            <a:normAutofit/>
          </a:bodyPr>
          <a:lstStyle/>
          <a:p>
            <a:r>
              <a:rPr lang="it-IT" sz="2400" dirty="0"/>
              <a:t>1459 1463. Cosme Tura. Virgen del zodiaco. Galleria dell'Accademia, Venecia.</a:t>
            </a:r>
            <a:endParaRPr lang="es-ES" sz="2400" dirty="0"/>
          </a:p>
        </p:txBody>
      </p:sp>
      <p:pic>
        <p:nvPicPr>
          <p:cNvPr id="3" name="Imagen 2">
            <a:extLst>
              <a:ext uri="{FF2B5EF4-FFF2-40B4-BE49-F238E27FC236}">
                <a16:creationId xmlns:a16="http://schemas.microsoft.com/office/drawing/2014/main" id="{7C91DFCE-C151-4345-A976-95FB7EA59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3232" y="0"/>
            <a:ext cx="4578768" cy="6858000"/>
          </a:xfrm>
          <a:prstGeom prst="rect">
            <a:avLst/>
          </a:prstGeom>
        </p:spPr>
      </p:pic>
    </p:spTree>
    <p:extLst>
      <p:ext uri="{BB962C8B-B14F-4D97-AF65-F5344CB8AC3E}">
        <p14:creationId xmlns:p14="http://schemas.microsoft.com/office/powerpoint/2010/main" val="2419342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7273636" cy="5980257"/>
          </a:xfrm>
        </p:spPr>
        <p:txBody>
          <a:bodyPr anchor="t">
            <a:normAutofit/>
          </a:bodyPr>
          <a:lstStyle/>
          <a:p>
            <a:r>
              <a:rPr lang="it-IT" sz="2400" dirty="0"/>
              <a:t>1460. Cosme Tura. Pietà. Museo Correr, Venecia.</a:t>
            </a:r>
            <a:endParaRPr lang="es-ES" sz="2400" dirty="0"/>
          </a:p>
        </p:txBody>
      </p:sp>
      <p:pic>
        <p:nvPicPr>
          <p:cNvPr id="3" name="Imagen 2">
            <a:extLst>
              <a:ext uri="{FF2B5EF4-FFF2-40B4-BE49-F238E27FC236}">
                <a16:creationId xmlns:a16="http://schemas.microsoft.com/office/drawing/2014/main" id="{39D6E2B3-234B-490A-9D74-301F33BF6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938" y="0"/>
            <a:ext cx="4273062" cy="6858000"/>
          </a:xfrm>
          <a:prstGeom prst="rect">
            <a:avLst/>
          </a:prstGeom>
        </p:spPr>
      </p:pic>
    </p:spTree>
    <p:extLst>
      <p:ext uri="{BB962C8B-B14F-4D97-AF65-F5344CB8AC3E}">
        <p14:creationId xmlns:p14="http://schemas.microsoft.com/office/powerpoint/2010/main" val="2073042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7384472" cy="5980257"/>
          </a:xfrm>
        </p:spPr>
        <p:txBody>
          <a:bodyPr anchor="t">
            <a:normAutofit/>
          </a:bodyPr>
          <a:lstStyle/>
          <a:p>
            <a:r>
              <a:rPr lang="it-IT" sz="2400" dirty="0"/>
              <a:t>1460. Cosme Tura. San Jorge. Collezione Vittorio Cini, Venecia.</a:t>
            </a:r>
            <a:endParaRPr lang="es-ES" sz="2400" dirty="0"/>
          </a:p>
        </p:txBody>
      </p:sp>
      <p:pic>
        <p:nvPicPr>
          <p:cNvPr id="3" name="Imagen 2">
            <a:extLst>
              <a:ext uri="{FF2B5EF4-FFF2-40B4-BE49-F238E27FC236}">
                <a16:creationId xmlns:a16="http://schemas.microsoft.com/office/drawing/2014/main" id="{538A74E0-5A80-4154-AE90-71F3519CC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4073" y="-16105"/>
            <a:ext cx="4197927" cy="6874105"/>
          </a:xfrm>
          <a:prstGeom prst="rect">
            <a:avLst/>
          </a:prstGeom>
        </p:spPr>
      </p:pic>
    </p:spTree>
    <p:extLst>
      <p:ext uri="{BB962C8B-B14F-4D97-AF65-F5344CB8AC3E}">
        <p14:creationId xmlns:p14="http://schemas.microsoft.com/office/powerpoint/2010/main" val="3926452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p:txBody>
          <a:bodyPr anchor="t">
            <a:normAutofit/>
          </a:bodyPr>
          <a:lstStyle/>
          <a:p>
            <a:pPr algn="ctr"/>
            <a:r>
              <a:rPr lang="es-ES" sz="3600" b="1" dirty="0"/>
              <a:t>1469. Puertas del órgano de la catedral de Ferrara. Museo de la Catedral, Ferrara.</a:t>
            </a:r>
            <a:endParaRPr lang="es-ES" sz="3600" dirty="0"/>
          </a:p>
        </p:txBody>
      </p:sp>
      <p:sp>
        <p:nvSpPr>
          <p:cNvPr id="2" name="Marcador de contenido 1">
            <a:extLst>
              <a:ext uri="{FF2B5EF4-FFF2-40B4-BE49-F238E27FC236}">
                <a16:creationId xmlns:a16="http://schemas.microsoft.com/office/drawing/2014/main" id="{C25A6B1D-3F60-4443-8D88-0DE231679556}"/>
              </a:ext>
            </a:extLst>
          </p:cNvPr>
          <p:cNvSpPr>
            <a:spLocks noGrp="1"/>
          </p:cNvSpPr>
          <p:nvPr>
            <p:ph idx="1"/>
          </p:nvPr>
        </p:nvSpPr>
        <p:spPr/>
        <p:txBody>
          <a:bodyPr/>
          <a:lstStyle/>
          <a:p>
            <a:r>
              <a:rPr lang="es-ES" sz="2800" dirty="0"/>
              <a:t>Las puertas del órgano de la catedral de Ferrara son cuatro paneles pintados al temple sobre lienzo (349x152 cm cada uno) por </a:t>
            </a:r>
            <a:r>
              <a:rPr lang="es-ES" sz="2800" dirty="0" err="1"/>
              <a:t>Cosmè</a:t>
            </a:r>
            <a:r>
              <a:rPr lang="es-ES" sz="2800" dirty="0"/>
              <a:t> Tura en 1469 y hoy conservados en el museo de la catedral de Ferrara. </a:t>
            </a:r>
            <a:br>
              <a:rPr lang="es-ES" sz="2800" dirty="0"/>
            </a:br>
            <a:r>
              <a:rPr lang="es-ES" sz="2800" dirty="0"/>
              <a:t>Originalmente estaban decoradas a doble cara (hoy las pinturas están separadas), cuentan con San Jorge y la Princesa (puertas cerradas) y la Anunciación (puertas abiertas).</a:t>
            </a:r>
            <a:endParaRPr lang="es-ES" dirty="0"/>
          </a:p>
        </p:txBody>
      </p:sp>
    </p:spTree>
    <p:extLst>
      <p:ext uri="{BB962C8B-B14F-4D97-AF65-F5344CB8AC3E}">
        <p14:creationId xmlns:p14="http://schemas.microsoft.com/office/powerpoint/2010/main" val="284896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E08B8BF-1DEA-4BF9-8AE5-2FC7A9B15A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9709" y="324772"/>
            <a:ext cx="6042291" cy="6533227"/>
          </a:xfrm>
          <a:prstGeom prst="rect">
            <a:avLst/>
          </a:prstGeom>
        </p:spPr>
      </p:pic>
      <p:pic>
        <p:nvPicPr>
          <p:cNvPr id="8" name="Imagen 7">
            <a:extLst>
              <a:ext uri="{FF2B5EF4-FFF2-40B4-BE49-F238E27FC236}">
                <a16:creationId xmlns:a16="http://schemas.microsoft.com/office/drawing/2014/main" id="{E6B5F05F-970F-4787-88D2-648A96AB3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24772"/>
            <a:ext cx="5756148" cy="6533228"/>
          </a:xfrm>
          <a:prstGeom prst="rect">
            <a:avLst/>
          </a:prstGeom>
        </p:spPr>
      </p:pic>
    </p:spTree>
    <p:extLst>
      <p:ext uri="{BB962C8B-B14F-4D97-AF65-F5344CB8AC3E}">
        <p14:creationId xmlns:p14="http://schemas.microsoft.com/office/powerpoint/2010/main" val="3088090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3803493" y="2164967"/>
            <a:ext cx="5361709" cy="521566"/>
          </a:xfrm>
        </p:spPr>
        <p:txBody>
          <a:bodyPr anchor="t">
            <a:normAutofit/>
          </a:bodyPr>
          <a:lstStyle/>
          <a:p>
            <a:r>
              <a:rPr lang="es-ES" sz="2400" dirty="0"/>
              <a:t>Detalles del lado de San Gabriel.</a:t>
            </a:r>
          </a:p>
        </p:txBody>
      </p:sp>
      <p:pic>
        <p:nvPicPr>
          <p:cNvPr id="2" name="Imagen 1">
            <a:extLst>
              <a:ext uri="{FF2B5EF4-FFF2-40B4-BE49-F238E27FC236}">
                <a16:creationId xmlns:a16="http://schemas.microsoft.com/office/drawing/2014/main" id="{5F5C1C1A-16F4-46CB-A83D-794167CEE7FF}"/>
              </a:ext>
            </a:extLst>
          </p:cNvPr>
          <p:cNvPicPr>
            <a:picLocks noChangeAspect="1"/>
          </p:cNvPicPr>
          <p:nvPr/>
        </p:nvPicPr>
        <p:blipFill rotWithShape="1">
          <a:blip r:embed="rId2">
            <a:extLst>
              <a:ext uri="{28A0092B-C50C-407E-A947-70E740481C1C}">
                <a14:useLocalDpi xmlns:a14="http://schemas.microsoft.com/office/drawing/2010/main" val="0"/>
              </a:ext>
            </a:extLst>
          </a:blip>
          <a:srcRect r="54113"/>
          <a:stretch/>
        </p:blipFill>
        <p:spPr>
          <a:xfrm>
            <a:off x="498763" y="324773"/>
            <a:ext cx="2772618" cy="6533227"/>
          </a:xfrm>
          <a:prstGeom prst="rect">
            <a:avLst/>
          </a:prstGeom>
        </p:spPr>
      </p:pic>
      <p:pic>
        <p:nvPicPr>
          <p:cNvPr id="8" name="Imagen 7">
            <a:extLst>
              <a:ext uri="{FF2B5EF4-FFF2-40B4-BE49-F238E27FC236}">
                <a16:creationId xmlns:a16="http://schemas.microsoft.com/office/drawing/2014/main" id="{4490881B-2048-4AAE-BDB4-936DB2021550}"/>
              </a:ext>
            </a:extLst>
          </p:cNvPr>
          <p:cNvPicPr>
            <a:picLocks noChangeAspect="1"/>
          </p:cNvPicPr>
          <p:nvPr/>
        </p:nvPicPr>
        <p:blipFill rotWithShape="1">
          <a:blip r:embed="rId2">
            <a:extLst>
              <a:ext uri="{28A0092B-C50C-407E-A947-70E740481C1C}">
                <a14:useLocalDpi xmlns:a14="http://schemas.microsoft.com/office/drawing/2010/main" val="0"/>
              </a:ext>
            </a:extLst>
          </a:blip>
          <a:srcRect t="3103" r="54113" b="78735"/>
          <a:stretch/>
        </p:blipFill>
        <p:spPr>
          <a:xfrm>
            <a:off x="3466195" y="0"/>
            <a:ext cx="4542583" cy="1944066"/>
          </a:xfrm>
          <a:prstGeom prst="rect">
            <a:avLst/>
          </a:prstGeom>
        </p:spPr>
      </p:pic>
      <p:pic>
        <p:nvPicPr>
          <p:cNvPr id="10" name="Imagen 9">
            <a:extLst>
              <a:ext uri="{FF2B5EF4-FFF2-40B4-BE49-F238E27FC236}">
                <a16:creationId xmlns:a16="http://schemas.microsoft.com/office/drawing/2014/main" id="{7846010C-02DB-412A-923D-D6A8F0223DA6}"/>
              </a:ext>
            </a:extLst>
          </p:cNvPr>
          <p:cNvPicPr>
            <a:picLocks noChangeAspect="1"/>
          </p:cNvPicPr>
          <p:nvPr/>
        </p:nvPicPr>
        <p:blipFill rotWithShape="1">
          <a:blip r:embed="rId2">
            <a:extLst>
              <a:ext uri="{28A0092B-C50C-407E-A947-70E740481C1C}">
                <a14:useLocalDpi xmlns:a14="http://schemas.microsoft.com/office/drawing/2010/main" val="0"/>
              </a:ext>
            </a:extLst>
          </a:blip>
          <a:srcRect l="5962" t="39291" r="80510" b="14692"/>
          <a:stretch/>
        </p:blipFill>
        <p:spPr>
          <a:xfrm>
            <a:off x="10321626" y="0"/>
            <a:ext cx="1889382" cy="6949077"/>
          </a:xfrm>
          <a:prstGeom prst="rect">
            <a:avLst/>
          </a:prstGeom>
        </p:spPr>
      </p:pic>
      <p:pic>
        <p:nvPicPr>
          <p:cNvPr id="12" name="Imagen 11">
            <a:extLst>
              <a:ext uri="{FF2B5EF4-FFF2-40B4-BE49-F238E27FC236}">
                <a16:creationId xmlns:a16="http://schemas.microsoft.com/office/drawing/2014/main" id="{E3F7AC78-E36F-4F7E-90F5-A11370A45A9F}"/>
              </a:ext>
            </a:extLst>
          </p:cNvPr>
          <p:cNvPicPr>
            <a:picLocks noChangeAspect="1"/>
          </p:cNvPicPr>
          <p:nvPr/>
        </p:nvPicPr>
        <p:blipFill rotWithShape="1">
          <a:blip r:embed="rId2">
            <a:extLst>
              <a:ext uri="{28A0092B-C50C-407E-A947-70E740481C1C}">
                <a14:useLocalDpi xmlns:a14="http://schemas.microsoft.com/office/drawing/2010/main" val="0"/>
              </a:ext>
            </a:extLst>
          </a:blip>
          <a:srcRect l="22241" t="40217" r="68128" b="53103"/>
          <a:stretch/>
        </p:blipFill>
        <p:spPr>
          <a:xfrm>
            <a:off x="8106185" y="54927"/>
            <a:ext cx="2118034" cy="1588531"/>
          </a:xfrm>
          <a:prstGeom prst="rect">
            <a:avLst/>
          </a:prstGeom>
        </p:spPr>
      </p:pic>
      <p:pic>
        <p:nvPicPr>
          <p:cNvPr id="14" name="Imagen 13">
            <a:extLst>
              <a:ext uri="{FF2B5EF4-FFF2-40B4-BE49-F238E27FC236}">
                <a16:creationId xmlns:a16="http://schemas.microsoft.com/office/drawing/2014/main" id="{0E859476-9B32-48D7-9E20-EC75E98EE3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1156" y="3429000"/>
            <a:ext cx="3429000" cy="3429000"/>
          </a:xfrm>
          <a:prstGeom prst="rect">
            <a:avLst/>
          </a:prstGeom>
        </p:spPr>
      </p:pic>
      <p:sp>
        <p:nvSpPr>
          <p:cNvPr id="16" name="Elipse 15">
            <a:extLst>
              <a:ext uri="{FF2B5EF4-FFF2-40B4-BE49-F238E27FC236}">
                <a16:creationId xmlns:a16="http://schemas.microsoft.com/office/drawing/2014/main" id="{17255238-7179-40CB-8B13-F98010952519}"/>
              </a:ext>
            </a:extLst>
          </p:cNvPr>
          <p:cNvSpPr/>
          <p:nvPr/>
        </p:nvSpPr>
        <p:spPr>
          <a:xfrm>
            <a:off x="5258648" y="3401764"/>
            <a:ext cx="1025237" cy="859759"/>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8" name="Imagen 17">
            <a:extLst>
              <a:ext uri="{FF2B5EF4-FFF2-40B4-BE49-F238E27FC236}">
                <a16:creationId xmlns:a16="http://schemas.microsoft.com/office/drawing/2014/main" id="{FB54614A-A264-41D9-89A0-4269E8DBC9C5}"/>
              </a:ext>
            </a:extLst>
          </p:cNvPr>
          <p:cNvPicPr>
            <a:picLocks noChangeAspect="1"/>
          </p:cNvPicPr>
          <p:nvPr/>
        </p:nvPicPr>
        <p:blipFill rotWithShape="1">
          <a:blip r:embed="rId3">
            <a:extLst>
              <a:ext uri="{28A0092B-C50C-407E-A947-70E740481C1C}">
                <a14:useLocalDpi xmlns:a14="http://schemas.microsoft.com/office/drawing/2010/main" val="0"/>
              </a:ext>
            </a:extLst>
          </a:blip>
          <a:srcRect l="62690" r="12614" b="74927"/>
          <a:stretch/>
        </p:blipFill>
        <p:spPr>
          <a:xfrm>
            <a:off x="7019745" y="3616036"/>
            <a:ext cx="2798715" cy="2841431"/>
          </a:xfrm>
          <a:prstGeom prst="rect">
            <a:avLst/>
          </a:prstGeom>
        </p:spPr>
      </p:pic>
    </p:spTree>
    <p:extLst>
      <p:ext uri="{BB962C8B-B14F-4D97-AF65-F5344CB8AC3E}">
        <p14:creationId xmlns:p14="http://schemas.microsoft.com/office/powerpoint/2010/main" val="78654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2751076" y="2563025"/>
            <a:ext cx="3879273" cy="682741"/>
          </a:xfrm>
        </p:spPr>
        <p:txBody>
          <a:bodyPr anchor="t">
            <a:normAutofit/>
          </a:bodyPr>
          <a:lstStyle/>
          <a:p>
            <a:r>
              <a:rPr lang="es-ES" sz="2400" dirty="0"/>
              <a:t>Detalles del lado de la Virgen.</a:t>
            </a:r>
          </a:p>
        </p:txBody>
      </p:sp>
      <p:pic>
        <p:nvPicPr>
          <p:cNvPr id="2" name="Imagen 1">
            <a:extLst>
              <a:ext uri="{FF2B5EF4-FFF2-40B4-BE49-F238E27FC236}">
                <a16:creationId xmlns:a16="http://schemas.microsoft.com/office/drawing/2014/main" id="{5F5C1C1A-16F4-46CB-A83D-794167CEE7FF}"/>
              </a:ext>
            </a:extLst>
          </p:cNvPr>
          <p:cNvPicPr>
            <a:picLocks noChangeAspect="1"/>
          </p:cNvPicPr>
          <p:nvPr/>
        </p:nvPicPr>
        <p:blipFill rotWithShape="1">
          <a:blip r:embed="rId2">
            <a:extLst>
              <a:ext uri="{28A0092B-C50C-407E-A947-70E740481C1C}">
                <a14:useLocalDpi xmlns:a14="http://schemas.microsoft.com/office/drawing/2010/main" val="0"/>
              </a:ext>
            </a:extLst>
          </a:blip>
          <a:srcRect l="55746"/>
          <a:stretch/>
        </p:blipFill>
        <p:spPr>
          <a:xfrm>
            <a:off x="0" y="162386"/>
            <a:ext cx="2673927" cy="6533227"/>
          </a:xfrm>
          <a:prstGeom prst="rect">
            <a:avLst/>
          </a:prstGeom>
        </p:spPr>
      </p:pic>
      <p:pic>
        <p:nvPicPr>
          <p:cNvPr id="3" name="Imagen 2">
            <a:extLst>
              <a:ext uri="{FF2B5EF4-FFF2-40B4-BE49-F238E27FC236}">
                <a16:creationId xmlns:a16="http://schemas.microsoft.com/office/drawing/2014/main" id="{087C578C-13F1-44AC-ADD4-C6C5C3BEA082}"/>
              </a:ext>
            </a:extLst>
          </p:cNvPr>
          <p:cNvPicPr>
            <a:picLocks noChangeAspect="1"/>
          </p:cNvPicPr>
          <p:nvPr/>
        </p:nvPicPr>
        <p:blipFill rotWithShape="1">
          <a:blip r:embed="rId2">
            <a:extLst>
              <a:ext uri="{28A0092B-C50C-407E-A947-70E740481C1C}">
                <a14:useLocalDpi xmlns:a14="http://schemas.microsoft.com/office/drawing/2010/main" val="0"/>
              </a:ext>
            </a:extLst>
          </a:blip>
          <a:srcRect l="55746" t="4818" r="5618" b="75401"/>
          <a:stretch/>
        </p:blipFill>
        <p:spPr>
          <a:xfrm>
            <a:off x="2673927" y="0"/>
            <a:ext cx="4293343" cy="2376734"/>
          </a:xfrm>
          <a:prstGeom prst="rect">
            <a:avLst/>
          </a:prstGeom>
        </p:spPr>
      </p:pic>
      <p:pic>
        <p:nvPicPr>
          <p:cNvPr id="7" name="Imagen 6">
            <a:extLst>
              <a:ext uri="{FF2B5EF4-FFF2-40B4-BE49-F238E27FC236}">
                <a16:creationId xmlns:a16="http://schemas.microsoft.com/office/drawing/2014/main" id="{8D0E23EC-CF74-4920-8C7E-7A58F514082E}"/>
              </a:ext>
            </a:extLst>
          </p:cNvPr>
          <p:cNvPicPr>
            <a:picLocks noChangeAspect="1"/>
          </p:cNvPicPr>
          <p:nvPr/>
        </p:nvPicPr>
        <p:blipFill rotWithShape="1">
          <a:blip r:embed="rId2">
            <a:extLst>
              <a:ext uri="{28A0092B-C50C-407E-A947-70E740481C1C}">
                <a14:useLocalDpi xmlns:a14="http://schemas.microsoft.com/office/drawing/2010/main" val="0"/>
              </a:ext>
            </a:extLst>
          </a:blip>
          <a:srcRect l="63656" t="38518" r="23274" b="55225"/>
          <a:stretch/>
        </p:blipFill>
        <p:spPr>
          <a:xfrm>
            <a:off x="7044110" y="0"/>
            <a:ext cx="3051750" cy="1579418"/>
          </a:xfrm>
          <a:prstGeom prst="rect">
            <a:avLst/>
          </a:prstGeom>
        </p:spPr>
      </p:pic>
      <p:pic>
        <p:nvPicPr>
          <p:cNvPr id="9" name="Imagen 8">
            <a:extLst>
              <a:ext uri="{FF2B5EF4-FFF2-40B4-BE49-F238E27FC236}">
                <a16:creationId xmlns:a16="http://schemas.microsoft.com/office/drawing/2014/main" id="{690A8376-4511-4846-A2B8-CCE6AC62E2B6}"/>
              </a:ext>
            </a:extLst>
          </p:cNvPr>
          <p:cNvPicPr>
            <a:picLocks noChangeAspect="1"/>
          </p:cNvPicPr>
          <p:nvPr/>
        </p:nvPicPr>
        <p:blipFill rotWithShape="1">
          <a:blip r:embed="rId2">
            <a:extLst>
              <a:ext uri="{28A0092B-C50C-407E-A947-70E740481C1C}">
                <a14:useLocalDpi xmlns:a14="http://schemas.microsoft.com/office/drawing/2010/main" val="0"/>
              </a:ext>
            </a:extLst>
          </a:blip>
          <a:srcRect l="78761" t="43949" r="7997" b="14281"/>
          <a:stretch/>
        </p:blipFill>
        <p:spPr>
          <a:xfrm>
            <a:off x="10172700" y="0"/>
            <a:ext cx="2019300" cy="6887254"/>
          </a:xfrm>
          <a:prstGeom prst="rect">
            <a:avLst/>
          </a:prstGeom>
        </p:spPr>
      </p:pic>
      <p:pic>
        <p:nvPicPr>
          <p:cNvPr id="11" name="Imagen 10">
            <a:extLst>
              <a:ext uri="{FF2B5EF4-FFF2-40B4-BE49-F238E27FC236}">
                <a16:creationId xmlns:a16="http://schemas.microsoft.com/office/drawing/2014/main" id="{8B5B39B3-739C-4BB0-A61D-295F6F4EB547}"/>
              </a:ext>
            </a:extLst>
          </p:cNvPr>
          <p:cNvPicPr>
            <a:picLocks noChangeAspect="1"/>
          </p:cNvPicPr>
          <p:nvPr/>
        </p:nvPicPr>
        <p:blipFill rotWithShape="1">
          <a:blip r:embed="rId3">
            <a:extLst>
              <a:ext uri="{28A0092B-C50C-407E-A947-70E740481C1C}">
                <a14:useLocalDpi xmlns:a14="http://schemas.microsoft.com/office/drawing/2010/main" val="0"/>
              </a:ext>
            </a:extLst>
          </a:blip>
          <a:srcRect l="5878" t="846" r="85151" b="90790"/>
          <a:stretch/>
        </p:blipFill>
        <p:spPr>
          <a:xfrm>
            <a:off x="3448062" y="4029918"/>
            <a:ext cx="2822224" cy="1754354"/>
          </a:xfrm>
          <a:prstGeom prst="rect">
            <a:avLst/>
          </a:prstGeom>
        </p:spPr>
      </p:pic>
      <p:pic>
        <p:nvPicPr>
          <p:cNvPr id="13" name="Imagen 12">
            <a:extLst>
              <a:ext uri="{FF2B5EF4-FFF2-40B4-BE49-F238E27FC236}">
                <a16:creationId xmlns:a16="http://schemas.microsoft.com/office/drawing/2014/main" id="{3EC413B8-DFD3-49F2-A18E-0FBEA914E6FE}"/>
              </a:ext>
            </a:extLst>
          </p:cNvPr>
          <p:cNvPicPr>
            <a:picLocks noChangeAspect="1"/>
          </p:cNvPicPr>
          <p:nvPr/>
        </p:nvPicPr>
        <p:blipFill rotWithShape="1">
          <a:blip r:embed="rId3">
            <a:extLst>
              <a:ext uri="{28A0092B-C50C-407E-A947-70E740481C1C}">
                <a14:useLocalDpi xmlns:a14="http://schemas.microsoft.com/office/drawing/2010/main" val="0"/>
              </a:ext>
            </a:extLst>
          </a:blip>
          <a:srcRect l="-1" r="68859" b="56660"/>
          <a:stretch/>
        </p:blipFill>
        <p:spPr>
          <a:xfrm>
            <a:off x="6630349" y="3546291"/>
            <a:ext cx="3394364" cy="3149322"/>
          </a:xfrm>
          <a:prstGeom prst="rect">
            <a:avLst/>
          </a:prstGeom>
        </p:spPr>
      </p:pic>
      <p:sp>
        <p:nvSpPr>
          <p:cNvPr id="15" name="Elipse 14">
            <a:extLst>
              <a:ext uri="{FF2B5EF4-FFF2-40B4-BE49-F238E27FC236}">
                <a16:creationId xmlns:a16="http://schemas.microsoft.com/office/drawing/2014/main" id="{B54BCACF-FC4B-4891-900D-CFA9216B9E2F}"/>
              </a:ext>
            </a:extLst>
          </p:cNvPr>
          <p:cNvSpPr/>
          <p:nvPr/>
        </p:nvSpPr>
        <p:spPr>
          <a:xfrm>
            <a:off x="7320871" y="3546291"/>
            <a:ext cx="720436" cy="775855"/>
          </a:xfrm>
          <a:prstGeom prst="ellipse">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20894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5361709" cy="5980257"/>
          </a:xfrm>
        </p:spPr>
        <p:txBody>
          <a:bodyPr anchor="t">
            <a:normAutofit fontScale="90000"/>
          </a:bodyPr>
          <a:lstStyle/>
          <a:p>
            <a:r>
              <a:rPr lang="es-ES" sz="2400" dirty="0"/>
              <a:t>A la izquierda, como de costumbre, está el ángel anunciador, con el tradicional lirio en la mano y con un cortinaje especialmente claroscuro, con una iluminación incidente que sacude fuertemente los pliegues, como si estuvieran clavados en una chapa.</a:t>
            </a:r>
            <a:br>
              <a:rPr lang="es-ES" sz="2400" dirty="0"/>
            </a:br>
            <a:r>
              <a:rPr lang="es-ES" sz="2400" dirty="0"/>
              <a:t>La figura de María es más suave. El libro se coloca de rodillas (alusión a las escrituras que se hacen realidad) y detrás de ella aparece la paloma del Espíritu Santo. </a:t>
            </a:r>
            <a:br>
              <a:rPr lang="es-ES" sz="2400" dirty="0"/>
            </a:br>
            <a:r>
              <a:rPr lang="es-ES" sz="2400" dirty="0"/>
              <a:t>Arriba hay algunos agradables detalles naturalistas, como la ardilla y el pájaro descansando sobre el tirante debajo del arco. </a:t>
            </a:r>
            <a:br>
              <a:rPr lang="es-ES" sz="2400" dirty="0"/>
            </a:br>
            <a:r>
              <a:rPr lang="es-ES" sz="2400" dirty="0"/>
              <a:t>En las paredes de la arquitectura están pintados unos bajorrelieves sobre fondo dorado: son alegorías de los Planetas, con poses retorcidas y agitadas, que remiten al gusto cortés del Este, fascinado por la astronomía y la literatura filosófica.</a:t>
            </a:r>
          </a:p>
        </p:txBody>
      </p:sp>
      <p:pic>
        <p:nvPicPr>
          <p:cNvPr id="2" name="Imagen 1">
            <a:extLst>
              <a:ext uri="{FF2B5EF4-FFF2-40B4-BE49-F238E27FC236}">
                <a16:creationId xmlns:a16="http://schemas.microsoft.com/office/drawing/2014/main" id="{5F5C1C1A-16F4-46CB-A83D-794167CEE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9709" y="324772"/>
            <a:ext cx="6042291" cy="6533227"/>
          </a:xfrm>
          <a:prstGeom prst="rect">
            <a:avLst/>
          </a:prstGeom>
        </p:spPr>
      </p:pic>
    </p:spTree>
    <p:extLst>
      <p:ext uri="{BB962C8B-B14F-4D97-AF65-F5344CB8AC3E}">
        <p14:creationId xmlns:p14="http://schemas.microsoft.com/office/powerpoint/2010/main" val="4169152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5597236" cy="5980257"/>
          </a:xfrm>
        </p:spPr>
        <p:txBody>
          <a:bodyPr anchor="t">
            <a:normAutofit/>
          </a:bodyPr>
          <a:lstStyle/>
          <a:p>
            <a:r>
              <a:rPr lang="es-ES" sz="2400" dirty="0"/>
              <a:t>La princesa tiene numerosos detalles de su peinado y joyas revelan una adherencia al gusto por el detalle refinado típico del estilo cortesano.</a:t>
            </a:r>
            <a:br>
              <a:rPr lang="es-ES" sz="2400" dirty="0"/>
            </a:br>
            <a:br>
              <a:rPr lang="es-ES" sz="2400" dirty="0"/>
            </a:br>
            <a:r>
              <a:rPr lang="es-ES" sz="2400" dirty="0"/>
              <a:t>Al fondo hay una extraña montaña fortificada, de la que sale una misteriosa procesión de sabios barbudos.</a:t>
            </a:r>
          </a:p>
        </p:txBody>
      </p:sp>
      <p:pic>
        <p:nvPicPr>
          <p:cNvPr id="2" name="Imagen 1">
            <a:extLst>
              <a:ext uri="{FF2B5EF4-FFF2-40B4-BE49-F238E27FC236}">
                <a16:creationId xmlns:a16="http://schemas.microsoft.com/office/drawing/2014/main" id="{19F63D51-5D5E-4395-B094-6209C6F77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5852" y="162386"/>
            <a:ext cx="5756148" cy="6533228"/>
          </a:xfrm>
          <a:prstGeom prst="rect">
            <a:avLst/>
          </a:prstGeom>
        </p:spPr>
      </p:pic>
    </p:spTree>
    <p:extLst>
      <p:ext uri="{BB962C8B-B14F-4D97-AF65-F5344CB8AC3E}">
        <p14:creationId xmlns:p14="http://schemas.microsoft.com/office/powerpoint/2010/main" val="3848937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3380510" cy="5980257"/>
          </a:xfrm>
        </p:spPr>
        <p:txBody>
          <a:bodyPr anchor="t">
            <a:normAutofit/>
          </a:bodyPr>
          <a:lstStyle/>
          <a:p>
            <a:endParaRPr lang="es-ES" sz="2400" dirty="0"/>
          </a:p>
        </p:txBody>
      </p:sp>
    </p:spTree>
    <p:extLst>
      <p:ext uri="{BB962C8B-B14F-4D97-AF65-F5344CB8AC3E}">
        <p14:creationId xmlns:p14="http://schemas.microsoft.com/office/powerpoint/2010/main" val="849080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3380510" cy="5980257"/>
          </a:xfrm>
        </p:spPr>
        <p:txBody>
          <a:bodyPr anchor="t">
            <a:normAutofit/>
          </a:bodyPr>
          <a:lstStyle/>
          <a:p>
            <a:r>
              <a:rPr lang="es-ES" sz="2400" dirty="0"/>
              <a:t>1470. Cosme Tura. San Juan Evangelista en Patmos. Museo Thyssen-Bornemisza, Madrid.</a:t>
            </a:r>
          </a:p>
        </p:txBody>
      </p:sp>
      <p:pic>
        <p:nvPicPr>
          <p:cNvPr id="3" name="Imagen 2">
            <a:extLst>
              <a:ext uri="{FF2B5EF4-FFF2-40B4-BE49-F238E27FC236}">
                <a16:creationId xmlns:a16="http://schemas.microsoft.com/office/drawing/2014/main" id="{AC2711C8-235A-4762-A2A3-E16D98256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8343" y="0"/>
            <a:ext cx="8033657" cy="6858000"/>
          </a:xfrm>
          <a:prstGeom prst="rect">
            <a:avLst/>
          </a:prstGeom>
        </p:spPr>
      </p:pic>
    </p:spTree>
    <p:extLst>
      <p:ext uri="{BB962C8B-B14F-4D97-AF65-F5344CB8AC3E}">
        <p14:creationId xmlns:p14="http://schemas.microsoft.com/office/powerpoint/2010/main" val="3068356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59069526-AA31-4915-BC08-2B857DD5531C}"/>
              </a:ext>
            </a:extLst>
          </p:cNvPr>
          <p:cNvSpPr>
            <a:spLocks noGrp="1"/>
          </p:cNvSpPr>
          <p:nvPr>
            <p:ph type="ctrTitle"/>
          </p:nvPr>
        </p:nvSpPr>
        <p:spPr/>
        <p:txBody>
          <a:bodyPr>
            <a:normAutofit/>
          </a:bodyPr>
          <a:lstStyle/>
          <a:p>
            <a:r>
              <a:rPr lang="es-ES" sz="7200" b="1" i="0" dirty="0">
                <a:effectLst/>
              </a:rPr>
              <a:t>1474. Políptico </a:t>
            </a:r>
            <a:r>
              <a:rPr lang="es-ES" sz="7200" b="1" i="0" dirty="0" err="1">
                <a:effectLst/>
              </a:rPr>
              <a:t>Roverella</a:t>
            </a:r>
            <a:endParaRPr lang="es-ES" sz="7200" dirty="0"/>
          </a:p>
        </p:txBody>
      </p:sp>
      <p:sp>
        <p:nvSpPr>
          <p:cNvPr id="4" name="Subtítulo 3">
            <a:extLst>
              <a:ext uri="{FF2B5EF4-FFF2-40B4-BE49-F238E27FC236}">
                <a16:creationId xmlns:a16="http://schemas.microsoft.com/office/drawing/2014/main" id="{C431E17A-BC38-478D-8845-BECA583BC8AF}"/>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125744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8631381" cy="5980257"/>
          </a:xfrm>
        </p:spPr>
        <p:txBody>
          <a:bodyPr anchor="t">
            <a:normAutofit/>
          </a:bodyPr>
          <a:lstStyle/>
          <a:p>
            <a:r>
              <a:rPr lang="es-ES" sz="2400" dirty="0"/>
              <a:t>1474. Cosme Tura. Virgen entronada. Políptico </a:t>
            </a:r>
            <a:r>
              <a:rPr lang="es-ES" sz="2400" dirty="0" err="1"/>
              <a:t>Roverella</a:t>
            </a:r>
            <a:r>
              <a:rPr lang="es-ES" sz="2400" dirty="0"/>
              <a:t>. National Gallery, Londres.</a:t>
            </a:r>
          </a:p>
        </p:txBody>
      </p:sp>
      <p:pic>
        <p:nvPicPr>
          <p:cNvPr id="3" name="Imagen 2">
            <a:extLst>
              <a:ext uri="{FF2B5EF4-FFF2-40B4-BE49-F238E27FC236}">
                <a16:creationId xmlns:a16="http://schemas.microsoft.com/office/drawing/2014/main" id="{B6CF1EEA-0F05-451D-A9BB-5015DC5FD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2545" y="-20783"/>
            <a:ext cx="2909455" cy="6878783"/>
          </a:xfrm>
          <a:prstGeom prst="rect">
            <a:avLst/>
          </a:prstGeom>
        </p:spPr>
      </p:pic>
    </p:spTree>
    <p:extLst>
      <p:ext uri="{BB962C8B-B14F-4D97-AF65-F5344CB8AC3E}">
        <p14:creationId xmlns:p14="http://schemas.microsoft.com/office/powerpoint/2010/main" val="2935600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249382" y="365125"/>
            <a:ext cx="2396836" cy="5980257"/>
          </a:xfrm>
        </p:spPr>
        <p:txBody>
          <a:bodyPr anchor="t">
            <a:normAutofit/>
          </a:bodyPr>
          <a:lstStyle/>
          <a:p>
            <a:r>
              <a:rPr lang="it-IT" sz="2400" dirty="0"/>
              <a:t>1474. Cosme Tura. Pietà. Políptico Roverella. Museo del Louvre.</a:t>
            </a:r>
            <a:endParaRPr lang="es-ES" sz="2400" dirty="0"/>
          </a:p>
        </p:txBody>
      </p:sp>
      <p:pic>
        <p:nvPicPr>
          <p:cNvPr id="3" name="Imagen 2">
            <a:extLst>
              <a:ext uri="{FF2B5EF4-FFF2-40B4-BE49-F238E27FC236}">
                <a16:creationId xmlns:a16="http://schemas.microsoft.com/office/drawing/2014/main" id="{348C95CC-4B40-48C8-AD62-75A09E585A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5717" y="681325"/>
            <a:ext cx="9406283" cy="5347855"/>
          </a:xfrm>
          <a:prstGeom prst="rect">
            <a:avLst/>
          </a:prstGeom>
        </p:spPr>
      </p:pic>
    </p:spTree>
    <p:extLst>
      <p:ext uri="{BB962C8B-B14F-4D97-AF65-F5344CB8AC3E}">
        <p14:creationId xmlns:p14="http://schemas.microsoft.com/office/powerpoint/2010/main" val="2580171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4599709" cy="5980257"/>
          </a:xfrm>
        </p:spPr>
        <p:txBody>
          <a:bodyPr anchor="t">
            <a:normAutofit/>
          </a:bodyPr>
          <a:lstStyle/>
          <a:p>
            <a:r>
              <a:rPr lang="es-ES" sz="2400" dirty="0"/>
              <a:t>1474. Cosme Tura. Adoración de los Magos. Políptico </a:t>
            </a:r>
            <a:r>
              <a:rPr lang="es-ES" sz="2400" dirty="0" err="1"/>
              <a:t>Roverella</a:t>
            </a:r>
            <a:r>
              <a:rPr lang="es-ES" sz="2400" dirty="0"/>
              <a:t>. Fogg Art Museum, Harvard </a:t>
            </a:r>
            <a:r>
              <a:rPr lang="es-ES" sz="2400" dirty="0" err="1"/>
              <a:t>University</a:t>
            </a:r>
            <a:r>
              <a:rPr lang="es-ES" sz="2400" dirty="0"/>
              <a:t>, Cambridge</a:t>
            </a:r>
          </a:p>
        </p:txBody>
      </p:sp>
      <p:pic>
        <p:nvPicPr>
          <p:cNvPr id="3" name="Imagen 2">
            <a:extLst>
              <a:ext uri="{FF2B5EF4-FFF2-40B4-BE49-F238E27FC236}">
                <a16:creationId xmlns:a16="http://schemas.microsoft.com/office/drawing/2014/main" id="{A42ED863-2507-43CB-8F9D-C71A366DAA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068" y="0"/>
            <a:ext cx="6935932" cy="6858000"/>
          </a:xfrm>
          <a:prstGeom prst="rect">
            <a:avLst/>
          </a:prstGeom>
        </p:spPr>
      </p:pic>
    </p:spTree>
    <p:extLst>
      <p:ext uri="{BB962C8B-B14F-4D97-AF65-F5344CB8AC3E}">
        <p14:creationId xmlns:p14="http://schemas.microsoft.com/office/powerpoint/2010/main" val="158650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4585854" cy="5980257"/>
          </a:xfrm>
        </p:spPr>
        <p:txBody>
          <a:bodyPr anchor="t">
            <a:normAutofit/>
          </a:bodyPr>
          <a:lstStyle/>
          <a:p>
            <a:r>
              <a:rPr lang="es-ES" sz="2400" dirty="0"/>
              <a:t>1474. Cosme Tura. Circuncisión. Políptico </a:t>
            </a:r>
            <a:r>
              <a:rPr lang="es-ES" sz="2400" dirty="0" err="1"/>
              <a:t>Roverella</a:t>
            </a:r>
            <a:r>
              <a:rPr lang="es-ES" sz="2400" dirty="0"/>
              <a:t>. Isabella Stewart Gardner Museum, Boston</a:t>
            </a:r>
          </a:p>
        </p:txBody>
      </p:sp>
      <p:pic>
        <p:nvPicPr>
          <p:cNvPr id="3" name="Imagen 2">
            <a:extLst>
              <a:ext uri="{FF2B5EF4-FFF2-40B4-BE49-F238E27FC236}">
                <a16:creationId xmlns:a16="http://schemas.microsoft.com/office/drawing/2014/main" id="{DE04F912-403A-4952-A786-3ED42CDBB9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680" y="0"/>
            <a:ext cx="6850320" cy="6858000"/>
          </a:xfrm>
          <a:prstGeom prst="rect">
            <a:avLst/>
          </a:prstGeom>
        </p:spPr>
      </p:pic>
    </p:spTree>
    <p:extLst>
      <p:ext uri="{BB962C8B-B14F-4D97-AF65-F5344CB8AC3E}">
        <p14:creationId xmlns:p14="http://schemas.microsoft.com/office/powerpoint/2010/main" val="172542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4447309" cy="5980257"/>
          </a:xfrm>
        </p:spPr>
        <p:txBody>
          <a:bodyPr anchor="t">
            <a:normAutofit/>
          </a:bodyPr>
          <a:lstStyle/>
          <a:p>
            <a:r>
              <a:rPr lang="es-ES" sz="2400" dirty="0"/>
              <a:t>1474. Cosme Tura. Huida a Egipto. Políptico </a:t>
            </a:r>
            <a:r>
              <a:rPr lang="es-ES" sz="2400" dirty="0" err="1"/>
              <a:t>Roverella</a:t>
            </a:r>
            <a:r>
              <a:rPr lang="es-ES" sz="2400" dirty="0"/>
              <a:t>. MET.</a:t>
            </a:r>
          </a:p>
        </p:txBody>
      </p:sp>
      <p:pic>
        <p:nvPicPr>
          <p:cNvPr id="3" name="Imagen 2">
            <a:extLst>
              <a:ext uri="{FF2B5EF4-FFF2-40B4-BE49-F238E27FC236}">
                <a16:creationId xmlns:a16="http://schemas.microsoft.com/office/drawing/2014/main" id="{51B8901C-1A08-4B66-B557-C4BED4431B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7347" y="0"/>
            <a:ext cx="6904653" cy="6858000"/>
          </a:xfrm>
          <a:prstGeom prst="rect">
            <a:avLst/>
          </a:prstGeom>
        </p:spPr>
      </p:pic>
    </p:spTree>
    <p:extLst>
      <p:ext uri="{BB962C8B-B14F-4D97-AF65-F5344CB8AC3E}">
        <p14:creationId xmlns:p14="http://schemas.microsoft.com/office/powerpoint/2010/main" val="3256538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6580909" cy="5980257"/>
          </a:xfrm>
        </p:spPr>
        <p:txBody>
          <a:bodyPr anchor="t">
            <a:normAutofit/>
          </a:bodyPr>
          <a:lstStyle/>
          <a:p>
            <a:r>
              <a:rPr lang="it-IT" sz="2400" dirty="0"/>
              <a:t>1474. Cosme Tura. San Jorge. Políptico Roverella. Fine Arts Gallery, San Diego.</a:t>
            </a:r>
            <a:endParaRPr lang="es-ES" sz="2400" dirty="0"/>
          </a:p>
        </p:txBody>
      </p:sp>
      <p:pic>
        <p:nvPicPr>
          <p:cNvPr id="3" name="Imagen 2">
            <a:extLst>
              <a:ext uri="{FF2B5EF4-FFF2-40B4-BE49-F238E27FC236}">
                <a16:creationId xmlns:a16="http://schemas.microsoft.com/office/drawing/2014/main" id="{1D5E20C1-AE3E-41D1-8A9F-154AC865A4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6858" y="0"/>
            <a:ext cx="4915142" cy="6858000"/>
          </a:xfrm>
          <a:prstGeom prst="rect">
            <a:avLst/>
          </a:prstGeom>
        </p:spPr>
      </p:pic>
    </p:spTree>
    <p:extLst>
      <p:ext uri="{BB962C8B-B14F-4D97-AF65-F5344CB8AC3E}">
        <p14:creationId xmlns:p14="http://schemas.microsoft.com/office/powerpoint/2010/main" val="211845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3380510" cy="5980257"/>
          </a:xfrm>
        </p:spPr>
        <p:txBody>
          <a:bodyPr anchor="t">
            <a:normAutofit/>
          </a:bodyPr>
          <a:lstStyle/>
          <a:p>
            <a:endParaRPr lang="es-ES" sz="2400" dirty="0"/>
          </a:p>
        </p:txBody>
      </p:sp>
    </p:spTree>
    <p:extLst>
      <p:ext uri="{BB962C8B-B14F-4D97-AF65-F5344CB8AC3E}">
        <p14:creationId xmlns:p14="http://schemas.microsoft.com/office/powerpoint/2010/main" val="2761950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6"/>
            <a:ext cx="10875818" cy="706842"/>
          </a:xfrm>
        </p:spPr>
        <p:txBody>
          <a:bodyPr anchor="t">
            <a:normAutofit/>
          </a:bodyPr>
          <a:lstStyle/>
          <a:p>
            <a:pPr algn="ctr"/>
            <a:r>
              <a:rPr lang="it-IT" sz="2400" dirty="0"/>
              <a:t>1474. Cosme Tura. Pietà. Kunsthistorisches Museum, Viena.</a:t>
            </a:r>
            <a:endParaRPr lang="es-ES" sz="2400" dirty="0"/>
          </a:p>
        </p:txBody>
      </p:sp>
      <p:pic>
        <p:nvPicPr>
          <p:cNvPr id="3" name="Imagen 2">
            <a:extLst>
              <a:ext uri="{FF2B5EF4-FFF2-40B4-BE49-F238E27FC236}">
                <a16:creationId xmlns:a16="http://schemas.microsoft.com/office/drawing/2014/main" id="{0708A6F9-5AE7-42D8-8F10-F96AB740B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1967"/>
            <a:ext cx="12192000" cy="5786034"/>
          </a:xfrm>
          <a:prstGeom prst="rect">
            <a:avLst/>
          </a:prstGeom>
        </p:spPr>
      </p:pic>
    </p:spTree>
    <p:extLst>
      <p:ext uri="{BB962C8B-B14F-4D97-AF65-F5344CB8AC3E}">
        <p14:creationId xmlns:p14="http://schemas.microsoft.com/office/powerpoint/2010/main" val="2292226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7675418" cy="5980257"/>
          </a:xfrm>
        </p:spPr>
        <p:txBody>
          <a:bodyPr anchor="t">
            <a:normAutofit/>
          </a:bodyPr>
          <a:lstStyle/>
          <a:p>
            <a:r>
              <a:rPr lang="es-ES" sz="2400" dirty="0"/>
              <a:t>1474. Cosme Tura. San Jerónimo. National Gallery, Londres.</a:t>
            </a:r>
          </a:p>
        </p:txBody>
      </p:sp>
      <p:pic>
        <p:nvPicPr>
          <p:cNvPr id="3" name="Imagen 2">
            <a:extLst>
              <a:ext uri="{FF2B5EF4-FFF2-40B4-BE49-F238E27FC236}">
                <a16:creationId xmlns:a16="http://schemas.microsoft.com/office/drawing/2014/main" id="{981B167F-45CC-4E77-B9DD-1D9F8EFD4E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2728" y="56343"/>
            <a:ext cx="3879272" cy="6801657"/>
          </a:xfrm>
          <a:prstGeom prst="rect">
            <a:avLst/>
          </a:prstGeom>
        </p:spPr>
      </p:pic>
    </p:spTree>
    <p:extLst>
      <p:ext uri="{BB962C8B-B14F-4D97-AF65-F5344CB8AC3E}">
        <p14:creationId xmlns:p14="http://schemas.microsoft.com/office/powerpoint/2010/main" val="1520313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7869381" cy="5980257"/>
          </a:xfrm>
        </p:spPr>
        <p:txBody>
          <a:bodyPr anchor="t">
            <a:normAutofit/>
          </a:bodyPr>
          <a:lstStyle/>
          <a:p>
            <a:r>
              <a:rPr lang="es-ES" sz="2400" dirty="0"/>
              <a:t>1475. Cosme Tura. Retrato de un hombre joven. MET.</a:t>
            </a:r>
          </a:p>
        </p:txBody>
      </p:sp>
      <p:pic>
        <p:nvPicPr>
          <p:cNvPr id="3" name="Imagen 2">
            <a:extLst>
              <a:ext uri="{FF2B5EF4-FFF2-40B4-BE49-F238E27FC236}">
                <a16:creationId xmlns:a16="http://schemas.microsoft.com/office/drawing/2014/main" id="{D84B98EC-8022-47A2-B77B-F6C1F477B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5266" y="0"/>
            <a:ext cx="3586734" cy="6858000"/>
          </a:xfrm>
          <a:prstGeom prst="rect">
            <a:avLst/>
          </a:prstGeom>
        </p:spPr>
      </p:pic>
    </p:spTree>
    <p:extLst>
      <p:ext uri="{BB962C8B-B14F-4D97-AF65-F5344CB8AC3E}">
        <p14:creationId xmlns:p14="http://schemas.microsoft.com/office/powerpoint/2010/main" val="2101342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7744691" cy="5980257"/>
          </a:xfrm>
        </p:spPr>
        <p:txBody>
          <a:bodyPr anchor="t">
            <a:normAutofit/>
          </a:bodyPr>
          <a:lstStyle/>
          <a:p>
            <a:r>
              <a:rPr lang="es-ES" sz="2400" dirty="0"/>
              <a:t>1475. Cosme Tura. San Antonio de Padua. Museo del Louvre.</a:t>
            </a:r>
          </a:p>
        </p:txBody>
      </p:sp>
      <p:pic>
        <p:nvPicPr>
          <p:cNvPr id="3" name="Imagen 2">
            <a:extLst>
              <a:ext uri="{FF2B5EF4-FFF2-40B4-BE49-F238E27FC236}">
                <a16:creationId xmlns:a16="http://schemas.microsoft.com/office/drawing/2014/main" id="{0F9F24DE-BEF5-4E51-B318-8826F387CE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9808" y="0"/>
            <a:ext cx="3822192" cy="6858000"/>
          </a:xfrm>
          <a:prstGeom prst="rect">
            <a:avLst/>
          </a:prstGeom>
        </p:spPr>
      </p:pic>
    </p:spTree>
    <p:extLst>
      <p:ext uri="{BB962C8B-B14F-4D97-AF65-F5344CB8AC3E}">
        <p14:creationId xmlns:p14="http://schemas.microsoft.com/office/powerpoint/2010/main" val="1720376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5597236" cy="5980257"/>
          </a:xfrm>
        </p:spPr>
        <p:txBody>
          <a:bodyPr anchor="t">
            <a:normAutofit/>
          </a:bodyPr>
          <a:lstStyle/>
          <a:p>
            <a:r>
              <a:rPr lang="es-ES" sz="2400" dirty="0"/>
              <a:t>1475. Cosme Tura. San Francisco de Asís y San Gabriel (Anunciación). National Gallery of Art, Washington.</a:t>
            </a:r>
          </a:p>
        </p:txBody>
      </p:sp>
      <p:pic>
        <p:nvPicPr>
          <p:cNvPr id="3" name="Imagen 2">
            <a:extLst>
              <a:ext uri="{FF2B5EF4-FFF2-40B4-BE49-F238E27FC236}">
                <a16:creationId xmlns:a16="http://schemas.microsoft.com/office/drawing/2014/main" id="{D390604E-7485-4F57-A9AD-E5684E4A9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3089" y="0"/>
            <a:ext cx="5668911" cy="6858000"/>
          </a:xfrm>
          <a:prstGeom prst="rect">
            <a:avLst/>
          </a:prstGeom>
        </p:spPr>
      </p:pic>
    </p:spTree>
    <p:extLst>
      <p:ext uri="{BB962C8B-B14F-4D97-AF65-F5344CB8AC3E}">
        <p14:creationId xmlns:p14="http://schemas.microsoft.com/office/powerpoint/2010/main" val="1643365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5929745" cy="5980257"/>
          </a:xfrm>
        </p:spPr>
        <p:txBody>
          <a:bodyPr anchor="t">
            <a:normAutofit/>
          </a:bodyPr>
          <a:lstStyle/>
          <a:p>
            <a:r>
              <a:rPr lang="en-US" sz="2400" dirty="0"/>
              <a:t>1475. </a:t>
            </a:r>
            <a:r>
              <a:rPr lang="en-US" sz="2400" dirty="0" err="1"/>
              <a:t>Cosme</a:t>
            </a:r>
            <a:r>
              <a:rPr lang="en-US" sz="2400" dirty="0"/>
              <a:t> Tura. Virgen (</a:t>
            </a:r>
            <a:r>
              <a:rPr lang="en-US" sz="2400" dirty="0" err="1"/>
              <a:t>Anunciación</a:t>
            </a:r>
            <a:r>
              <a:rPr lang="en-US" sz="2400" dirty="0"/>
              <a:t>) y San </a:t>
            </a:r>
            <a:r>
              <a:rPr lang="en-US" sz="2400" dirty="0" err="1"/>
              <a:t>Maurelio</a:t>
            </a:r>
            <a:r>
              <a:rPr lang="en-US" sz="2400" dirty="0"/>
              <a:t>. National Gallery of Art, Washington.</a:t>
            </a:r>
            <a:endParaRPr lang="es-ES" sz="2400" dirty="0"/>
          </a:p>
        </p:txBody>
      </p:sp>
      <p:pic>
        <p:nvPicPr>
          <p:cNvPr id="3" name="Imagen 2">
            <a:extLst>
              <a:ext uri="{FF2B5EF4-FFF2-40B4-BE49-F238E27FC236}">
                <a16:creationId xmlns:a16="http://schemas.microsoft.com/office/drawing/2014/main" id="{51C97DB8-7F87-4E3C-945E-95B16D7155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079" y="0"/>
            <a:ext cx="5596921" cy="6858000"/>
          </a:xfrm>
          <a:prstGeom prst="rect">
            <a:avLst/>
          </a:prstGeom>
        </p:spPr>
      </p:pic>
    </p:spTree>
    <p:extLst>
      <p:ext uri="{BB962C8B-B14F-4D97-AF65-F5344CB8AC3E}">
        <p14:creationId xmlns:p14="http://schemas.microsoft.com/office/powerpoint/2010/main" val="4142696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7786254" cy="5980257"/>
          </a:xfrm>
        </p:spPr>
        <p:txBody>
          <a:bodyPr anchor="t">
            <a:normAutofit/>
          </a:bodyPr>
          <a:lstStyle/>
          <a:p>
            <a:r>
              <a:rPr lang="fr-FR" sz="2400" dirty="0"/>
              <a:t>1475. Cosme Tura. Santiago el </a:t>
            </a:r>
            <a:r>
              <a:rPr lang="fr-FR" sz="2400" dirty="0" err="1"/>
              <a:t>mayor</a:t>
            </a:r>
            <a:r>
              <a:rPr lang="fr-FR" sz="2400" dirty="0"/>
              <a:t>. Musée des Beaux-Arts, Caen.</a:t>
            </a:r>
            <a:endParaRPr lang="es-ES" sz="2400" dirty="0"/>
          </a:p>
        </p:txBody>
      </p:sp>
      <p:pic>
        <p:nvPicPr>
          <p:cNvPr id="3" name="Imagen 2">
            <a:extLst>
              <a:ext uri="{FF2B5EF4-FFF2-40B4-BE49-F238E27FC236}">
                <a16:creationId xmlns:a16="http://schemas.microsoft.com/office/drawing/2014/main" id="{8466B9E2-B23E-46B4-9C86-4A5B2F9404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8255" y="0"/>
            <a:ext cx="3643745" cy="6858000"/>
          </a:xfrm>
          <a:prstGeom prst="rect">
            <a:avLst/>
          </a:prstGeom>
        </p:spPr>
      </p:pic>
    </p:spTree>
    <p:extLst>
      <p:ext uri="{BB962C8B-B14F-4D97-AF65-F5344CB8AC3E}">
        <p14:creationId xmlns:p14="http://schemas.microsoft.com/office/powerpoint/2010/main" val="1239963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7329054" cy="5980257"/>
          </a:xfrm>
        </p:spPr>
        <p:txBody>
          <a:bodyPr anchor="t">
            <a:normAutofit/>
          </a:bodyPr>
          <a:lstStyle/>
          <a:p>
            <a:r>
              <a:rPr lang="it-IT" sz="2400" dirty="0"/>
              <a:t>1475. Cosme Tura. Santo Domingo. Galleria degli Uffizi, Florencia.</a:t>
            </a:r>
            <a:endParaRPr lang="es-ES" sz="2400" dirty="0"/>
          </a:p>
        </p:txBody>
      </p:sp>
      <p:pic>
        <p:nvPicPr>
          <p:cNvPr id="3" name="Imagen 2">
            <a:extLst>
              <a:ext uri="{FF2B5EF4-FFF2-40B4-BE49-F238E27FC236}">
                <a16:creationId xmlns:a16="http://schemas.microsoft.com/office/drawing/2014/main" id="{70B188A3-DEC5-4E9D-8F83-355D54171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0"/>
            <a:ext cx="3934691" cy="6858000"/>
          </a:xfrm>
          <a:prstGeom prst="rect">
            <a:avLst/>
          </a:prstGeom>
        </p:spPr>
      </p:pic>
    </p:spTree>
    <p:extLst>
      <p:ext uri="{BB962C8B-B14F-4D97-AF65-F5344CB8AC3E}">
        <p14:creationId xmlns:p14="http://schemas.microsoft.com/office/powerpoint/2010/main" val="2707550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7107381" cy="5980257"/>
          </a:xfrm>
        </p:spPr>
        <p:txBody>
          <a:bodyPr anchor="t">
            <a:normAutofit/>
          </a:bodyPr>
          <a:lstStyle/>
          <a:p>
            <a:r>
              <a:rPr lang="es-ES" sz="2400" dirty="0"/>
              <a:t>1475. Cosme Tura. Virgen con niño. </a:t>
            </a:r>
            <a:r>
              <a:rPr lang="es-ES" sz="2400" dirty="0" err="1"/>
              <a:t>Accademia</a:t>
            </a:r>
            <a:r>
              <a:rPr lang="es-ES" sz="2400" dirty="0"/>
              <a:t> Carrara, </a:t>
            </a:r>
            <a:r>
              <a:rPr lang="es-ES" sz="2400" dirty="0" err="1"/>
              <a:t>Bergamo</a:t>
            </a:r>
            <a:r>
              <a:rPr lang="es-ES" sz="2400" dirty="0"/>
              <a:t>.</a:t>
            </a:r>
          </a:p>
        </p:txBody>
      </p:sp>
      <p:pic>
        <p:nvPicPr>
          <p:cNvPr id="3" name="Imagen 2">
            <a:extLst>
              <a:ext uri="{FF2B5EF4-FFF2-40B4-BE49-F238E27FC236}">
                <a16:creationId xmlns:a16="http://schemas.microsoft.com/office/drawing/2014/main" id="{43E9BC4F-A273-4073-9999-FCC356FA12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545" y="0"/>
            <a:ext cx="4433455" cy="6858000"/>
          </a:xfrm>
          <a:prstGeom prst="rect">
            <a:avLst/>
          </a:prstGeom>
        </p:spPr>
      </p:pic>
    </p:spTree>
    <p:extLst>
      <p:ext uri="{BB962C8B-B14F-4D97-AF65-F5344CB8AC3E}">
        <p14:creationId xmlns:p14="http://schemas.microsoft.com/office/powerpoint/2010/main" val="3916028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3380510" cy="5980257"/>
          </a:xfrm>
        </p:spPr>
        <p:txBody>
          <a:bodyPr anchor="t">
            <a:normAutofit/>
          </a:bodyPr>
          <a:lstStyle/>
          <a:p>
            <a:endParaRPr lang="es-ES" sz="2400" dirty="0"/>
          </a:p>
        </p:txBody>
      </p:sp>
    </p:spTree>
    <p:extLst>
      <p:ext uri="{BB962C8B-B14F-4D97-AF65-F5344CB8AC3E}">
        <p14:creationId xmlns:p14="http://schemas.microsoft.com/office/powerpoint/2010/main" val="1060641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498E0A2-3C40-4DC8-AB8C-C9F1E74AD05B}"/>
              </a:ext>
            </a:extLst>
          </p:cNvPr>
          <p:cNvSpPr>
            <a:spLocks noGrp="1"/>
          </p:cNvSpPr>
          <p:nvPr>
            <p:ph type="title"/>
          </p:nvPr>
        </p:nvSpPr>
        <p:spPr/>
        <p:txBody>
          <a:bodyPr>
            <a:normAutofit fontScale="90000"/>
          </a:bodyPr>
          <a:lstStyle/>
          <a:p>
            <a:pPr algn="ctr"/>
            <a:r>
              <a:rPr lang="es-ES" b="0" i="0" dirty="0">
                <a:solidFill>
                  <a:srgbClr val="000000"/>
                </a:solidFill>
                <a:effectLst/>
                <a:latin typeface="Roboto"/>
              </a:rPr>
              <a:t>1476 – 1484. </a:t>
            </a:r>
            <a:r>
              <a:rPr lang="es-ES" b="0" i="0" dirty="0" err="1">
                <a:solidFill>
                  <a:srgbClr val="000000"/>
                </a:solidFill>
                <a:effectLst/>
                <a:latin typeface="Roboto"/>
              </a:rPr>
              <a:t>Cosmè</a:t>
            </a:r>
            <a:r>
              <a:rPr lang="es-ES" b="0" i="0" dirty="0">
                <a:solidFill>
                  <a:srgbClr val="000000"/>
                </a:solidFill>
                <a:effectLst/>
                <a:latin typeface="Roboto"/>
              </a:rPr>
              <a:t> TURA. </a:t>
            </a:r>
            <a:br>
              <a:rPr lang="es-ES" b="0" i="0" dirty="0">
                <a:solidFill>
                  <a:srgbClr val="000000"/>
                </a:solidFill>
                <a:effectLst/>
                <a:latin typeface="Roboto"/>
              </a:rPr>
            </a:br>
            <a:r>
              <a:rPr lang="es-ES" b="0" i="0" dirty="0">
                <a:solidFill>
                  <a:srgbClr val="000000"/>
                </a:solidFill>
                <a:effectLst/>
                <a:latin typeface="Roboto"/>
              </a:rPr>
              <a:t>Frescos en el Palazzo </a:t>
            </a:r>
            <a:r>
              <a:rPr lang="es-ES" b="0" i="0" dirty="0" err="1">
                <a:solidFill>
                  <a:srgbClr val="000000"/>
                </a:solidFill>
                <a:effectLst/>
                <a:latin typeface="Roboto"/>
              </a:rPr>
              <a:t>Schifanoia</a:t>
            </a:r>
            <a:r>
              <a:rPr lang="es-ES" b="0" i="0" dirty="0">
                <a:solidFill>
                  <a:srgbClr val="000000"/>
                </a:solidFill>
                <a:effectLst/>
                <a:latin typeface="Roboto"/>
              </a:rPr>
              <a:t> de Ferrara.</a:t>
            </a:r>
            <a:endParaRPr lang="es-ES" dirty="0"/>
          </a:p>
        </p:txBody>
      </p:sp>
      <p:sp>
        <p:nvSpPr>
          <p:cNvPr id="6" name="Marcador de contenido 5">
            <a:extLst>
              <a:ext uri="{FF2B5EF4-FFF2-40B4-BE49-F238E27FC236}">
                <a16:creationId xmlns:a16="http://schemas.microsoft.com/office/drawing/2014/main" id="{0FBDD387-5AED-43FC-A6D6-0A9162B98FBD}"/>
              </a:ext>
            </a:extLst>
          </p:cNvPr>
          <p:cNvSpPr>
            <a:spLocks noGrp="1"/>
          </p:cNvSpPr>
          <p:nvPr>
            <p:ph idx="1"/>
          </p:nvPr>
        </p:nvSpPr>
        <p:spPr/>
        <p:txBody>
          <a:bodyPr>
            <a:normAutofit fontScale="77500" lnSpcReduction="20000"/>
          </a:bodyPr>
          <a:lstStyle/>
          <a:p>
            <a:r>
              <a:rPr lang="es-ES" b="0" i="0" dirty="0">
                <a:solidFill>
                  <a:srgbClr val="000000"/>
                </a:solidFill>
                <a:effectLst/>
                <a:latin typeface="Roboto"/>
              </a:rPr>
              <a:t>El proyecto sobreviviente más notable de artistas ferrareses en el Quattrocento es el ciclo de frescos que recubre el </a:t>
            </a:r>
            <a:r>
              <a:rPr lang="es-ES" b="0" i="0" dirty="0" err="1">
                <a:solidFill>
                  <a:srgbClr val="000000"/>
                </a:solidFill>
                <a:effectLst/>
                <a:latin typeface="Roboto"/>
              </a:rPr>
              <a:t>Salone</a:t>
            </a:r>
            <a:r>
              <a:rPr lang="es-ES" b="0" i="0" dirty="0">
                <a:solidFill>
                  <a:srgbClr val="000000"/>
                </a:solidFill>
                <a:effectLst/>
                <a:latin typeface="Roboto"/>
              </a:rPr>
              <a:t> </a:t>
            </a:r>
            <a:r>
              <a:rPr lang="es-ES" b="0" i="0" dirty="0" err="1">
                <a:solidFill>
                  <a:srgbClr val="000000"/>
                </a:solidFill>
                <a:effectLst/>
                <a:latin typeface="Roboto"/>
              </a:rPr>
              <a:t>dei</a:t>
            </a:r>
            <a:r>
              <a:rPr lang="es-ES" b="0" i="0" dirty="0">
                <a:solidFill>
                  <a:srgbClr val="000000"/>
                </a:solidFill>
                <a:effectLst/>
                <a:latin typeface="Roboto"/>
              </a:rPr>
              <a:t> </a:t>
            </a:r>
            <a:r>
              <a:rPr lang="es-ES" b="0" i="0" dirty="0" err="1">
                <a:solidFill>
                  <a:srgbClr val="000000"/>
                </a:solidFill>
                <a:effectLst/>
                <a:latin typeface="Roboto"/>
              </a:rPr>
              <a:t>Mesi</a:t>
            </a:r>
            <a:r>
              <a:rPr lang="es-ES" b="0" i="0" dirty="0">
                <a:solidFill>
                  <a:srgbClr val="000000"/>
                </a:solidFill>
                <a:effectLst/>
                <a:latin typeface="Roboto"/>
              </a:rPr>
              <a:t> (Sala de los meses), la sala principal del Palazzo </a:t>
            </a:r>
            <a:r>
              <a:rPr lang="es-ES" b="0" i="0" dirty="0" err="1">
                <a:solidFill>
                  <a:srgbClr val="000000"/>
                </a:solidFill>
                <a:effectLst/>
                <a:latin typeface="Roboto"/>
              </a:rPr>
              <a:t>Schifanoia</a:t>
            </a:r>
            <a:r>
              <a:rPr lang="es-ES" b="0" i="0" dirty="0">
                <a:solidFill>
                  <a:srgbClr val="000000"/>
                </a:solidFill>
                <a:effectLst/>
                <a:latin typeface="Roboto"/>
              </a:rPr>
              <a:t> en Ferrara, un pabellón de caza ampliado por el duque </a:t>
            </a:r>
            <a:r>
              <a:rPr lang="es-ES" b="0" i="0" dirty="0" err="1">
                <a:solidFill>
                  <a:srgbClr val="000000"/>
                </a:solidFill>
                <a:effectLst/>
                <a:latin typeface="Roboto"/>
              </a:rPr>
              <a:t>Borso</a:t>
            </a:r>
            <a:r>
              <a:rPr lang="es-ES" b="0" i="0" dirty="0">
                <a:solidFill>
                  <a:srgbClr val="000000"/>
                </a:solidFill>
                <a:effectLst/>
                <a:latin typeface="Roboto"/>
              </a:rPr>
              <a:t> </a:t>
            </a:r>
            <a:r>
              <a:rPr lang="es-ES" b="0" i="0" dirty="0" err="1">
                <a:solidFill>
                  <a:srgbClr val="000000"/>
                </a:solidFill>
                <a:effectLst/>
                <a:latin typeface="Roboto"/>
              </a:rPr>
              <a:t>d'Este</a:t>
            </a:r>
            <a:r>
              <a:rPr lang="es-ES" b="0" i="0" dirty="0">
                <a:solidFill>
                  <a:srgbClr val="000000"/>
                </a:solidFill>
                <a:effectLst/>
                <a:latin typeface="Roboto"/>
              </a:rPr>
              <a:t> a partir de 1465. Los frescos están relacionados con las ilustraciones del calendario que aparecen con frecuencia en los manuscritos del norte de Europa, pero aquí hay un énfasis especial en </a:t>
            </a:r>
            <a:r>
              <a:rPr lang="es-ES" b="0" i="0" dirty="0" err="1">
                <a:solidFill>
                  <a:srgbClr val="000000"/>
                </a:solidFill>
                <a:effectLst/>
                <a:latin typeface="Roboto"/>
              </a:rPr>
              <a:t>Borso</a:t>
            </a:r>
            <a:r>
              <a:rPr lang="es-ES" b="0" i="0" dirty="0">
                <a:solidFill>
                  <a:srgbClr val="000000"/>
                </a:solidFill>
                <a:effectLst/>
                <a:latin typeface="Roboto"/>
              </a:rPr>
              <a:t> </a:t>
            </a:r>
            <a:r>
              <a:rPr lang="es-ES" b="0" i="0" dirty="0" err="1">
                <a:solidFill>
                  <a:srgbClr val="000000"/>
                </a:solidFill>
                <a:effectLst/>
                <a:latin typeface="Roboto"/>
              </a:rPr>
              <a:t>d'Este</a:t>
            </a:r>
            <a:r>
              <a:rPr lang="es-ES" b="0" i="0" dirty="0">
                <a:solidFill>
                  <a:srgbClr val="000000"/>
                </a:solidFill>
                <a:effectLst/>
                <a:latin typeface="Roboto"/>
              </a:rPr>
              <a:t> como gobernante sabio. El programa, ideado por un humanista aún no identificado, es complejo. Cada mes está representado en el registro superior por el carro triunfal de la antigua deidad que presidió ese mes, con los signos del zodíaco relacionado en la zona media y las actividades cortesanas y labores prácticas apropiadas para ese mes en la parte inferior. Los retratos de </a:t>
            </a:r>
            <a:r>
              <a:rPr lang="es-ES" b="0" i="0" dirty="0" err="1">
                <a:solidFill>
                  <a:srgbClr val="000000"/>
                </a:solidFill>
                <a:effectLst/>
                <a:latin typeface="Roboto"/>
              </a:rPr>
              <a:t>Borso</a:t>
            </a:r>
            <a:r>
              <a:rPr lang="es-ES" b="0" i="0" dirty="0">
                <a:solidFill>
                  <a:srgbClr val="000000"/>
                </a:solidFill>
                <a:effectLst/>
                <a:latin typeface="Roboto"/>
              </a:rPr>
              <a:t> y sus cortesanos aparecen en varias escenas en el nivel inferior. Los frescos demuestran la brillantez del colorido de </a:t>
            </a:r>
            <a:r>
              <a:rPr lang="es-ES" b="0" i="0" dirty="0" err="1">
                <a:solidFill>
                  <a:srgbClr val="000000"/>
                </a:solidFill>
                <a:effectLst/>
                <a:latin typeface="Roboto"/>
              </a:rPr>
              <a:t>Ferrarese</a:t>
            </a:r>
            <a:r>
              <a:rPr lang="es-ES" b="0" i="0" dirty="0">
                <a:solidFill>
                  <a:srgbClr val="000000"/>
                </a:solidFill>
                <a:effectLst/>
                <a:latin typeface="Roboto"/>
              </a:rPr>
              <a:t> y la inventiva de los pintores de </a:t>
            </a:r>
            <a:r>
              <a:rPr lang="es-ES" b="0" i="0" dirty="0" err="1">
                <a:solidFill>
                  <a:srgbClr val="000000"/>
                </a:solidFill>
                <a:effectLst/>
                <a:latin typeface="Roboto"/>
              </a:rPr>
              <a:t>Ferrarese</a:t>
            </a:r>
            <a:r>
              <a:rPr lang="es-ES" b="0" i="0" dirty="0">
                <a:solidFill>
                  <a:srgbClr val="000000"/>
                </a:solidFill>
                <a:effectLst/>
                <a:latin typeface="Roboto"/>
              </a:rPr>
              <a:t> en su interpretación de los temas. Los principales maestros fueron aparentemente Francesco del </a:t>
            </a:r>
            <a:r>
              <a:rPr lang="es-ES" b="0" i="0" dirty="0" err="1">
                <a:solidFill>
                  <a:srgbClr val="000000"/>
                </a:solidFill>
                <a:effectLst/>
                <a:latin typeface="Roboto"/>
              </a:rPr>
              <a:t>Cossa</a:t>
            </a:r>
            <a:r>
              <a:rPr lang="es-ES" b="0" i="0" dirty="0">
                <a:solidFill>
                  <a:srgbClr val="000000"/>
                </a:solidFill>
                <a:effectLst/>
                <a:latin typeface="Roboto"/>
              </a:rPr>
              <a:t> y Cosme Tura, con una participación limitada de </a:t>
            </a:r>
            <a:r>
              <a:rPr lang="es-ES" b="0" i="0" dirty="0" err="1">
                <a:solidFill>
                  <a:srgbClr val="000000"/>
                </a:solidFill>
                <a:effectLst/>
                <a:latin typeface="Roboto"/>
              </a:rPr>
              <a:t>Ercole</a:t>
            </a:r>
            <a:r>
              <a:rPr lang="es-ES" b="0" i="0" dirty="0">
                <a:solidFill>
                  <a:srgbClr val="000000"/>
                </a:solidFill>
                <a:effectLst/>
                <a:latin typeface="Roboto"/>
              </a:rPr>
              <a:t> de '</a:t>
            </a:r>
            <a:r>
              <a:rPr lang="es-ES" b="0" i="0" dirty="0" err="1">
                <a:solidFill>
                  <a:srgbClr val="000000"/>
                </a:solidFill>
                <a:effectLst/>
                <a:latin typeface="Roboto"/>
              </a:rPr>
              <a:t>Roberti</a:t>
            </a:r>
            <a:r>
              <a:rPr lang="es-ES" b="0" i="0" dirty="0">
                <a:solidFill>
                  <a:srgbClr val="000000"/>
                </a:solidFill>
                <a:effectLst/>
                <a:latin typeface="Roboto"/>
              </a:rPr>
              <a:t> y otros artistas anónimos. </a:t>
            </a:r>
            <a:endParaRPr lang="es-ES" dirty="0"/>
          </a:p>
        </p:txBody>
      </p:sp>
    </p:spTree>
    <p:extLst>
      <p:ext uri="{BB962C8B-B14F-4D97-AF65-F5344CB8AC3E}">
        <p14:creationId xmlns:p14="http://schemas.microsoft.com/office/powerpoint/2010/main" val="2958387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11263745" cy="1865457"/>
          </a:xfrm>
        </p:spPr>
        <p:txBody>
          <a:bodyPr anchor="t">
            <a:normAutofit/>
          </a:bodyPr>
          <a:lstStyle/>
          <a:p>
            <a:pPr algn="ctr"/>
            <a:r>
              <a:rPr lang="it-IT" sz="2400" dirty="0"/>
              <a:t>1476 - 1484. Cosme Tura. Salone dei Mesi. Palazzo Schifanoia, Ferrara.</a:t>
            </a:r>
            <a:endParaRPr lang="es-ES" sz="2400" dirty="0"/>
          </a:p>
        </p:txBody>
      </p:sp>
      <p:pic>
        <p:nvPicPr>
          <p:cNvPr id="3" name="Imagen 2">
            <a:extLst>
              <a:ext uri="{FF2B5EF4-FFF2-40B4-BE49-F238E27FC236}">
                <a16:creationId xmlns:a16="http://schemas.microsoft.com/office/drawing/2014/main" id="{D946BFBD-9833-4BCB-93A3-C941BF89F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0582"/>
            <a:ext cx="12203162" cy="4627418"/>
          </a:xfrm>
          <a:prstGeom prst="rect">
            <a:avLst/>
          </a:prstGeom>
        </p:spPr>
      </p:pic>
    </p:spTree>
    <p:extLst>
      <p:ext uri="{BB962C8B-B14F-4D97-AF65-F5344CB8AC3E}">
        <p14:creationId xmlns:p14="http://schemas.microsoft.com/office/powerpoint/2010/main" val="2227621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a:extLst>
              <a:ext uri="{FF2B5EF4-FFF2-40B4-BE49-F238E27FC236}">
                <a16:creationId xmlns:a16="http://schemas.microsoft.com/office/drawing/2014/main" id="{AB6241DA-EF82-4DD2-9DCF-7374542B8EE2}"/>
              </a:ext>
            </a:extLst>
          </p:cNvPr>
          <p:cNvSpPr>
            <a:spLocks noChangeArrowheads="1"/>
          </p:cNvSpPr>
          <p:nvPr/>
        </p:nvSpPr>
        <p:spPr bwMode="auto">
          <a:xfrm>
            <a:off x="1778000" y="1062567"/>
            <a:ext cx="2372784" cy="4595284"/>
          </a:xfrm>
          <a:prstGeom prst="rect">
            <a:avLst/>
          </a:prstGeom>
          <a:noFill/>
          <a:ln>
            <a:noFill/>
          </a:ln>
          <a:effectLst/>
        </p:spPr>
        <p:txBody>
          <a:bodyPr wrap="none" anchor="ctr"/>
          <a:lstStyle/>
          <a:p>
            <a:pPr>
              <a:defRPr/>
            </a:pPr>
            <a:endParaRPr lang="es-ES" sz="2399"/>
          </a:p>
        </p:txBody>
      </p:sp>
      <p:sp>
        <p:nvSpPr>
          <p:cNvPr id="54274" name="Text Box 2">
            <a:extLst>
              <a:ext uri="{FF2B5EF4-FFF2-40B4-BE49-F238E27FC236}">
                <a16:creationId xmlns:a16="http://schemas.microsoft.com/office/drawing/2014/main" id="{5FA7B390-FFA9-4C1C-ADDF-84C12B3DA72C}"/>
              </a:ext>
            </a:extLst>
          </p:cNvPr>
          <p:cNvSpPr txBox="1">
            <a:spLocks noChangeArrowheads="1"/>
          </p:cNvSpPr>
          <p:nvPr/>
        </p:nvSpPr>
        <p:spPr bwMode="auto">
          <a:xfrm>
            <a:off x="393701" y="273051"/>
            <a:ext cx="7270751" cy="6028267"/>
          </a:xfrm>
          <a:prstGeom prst="rect">
            <a:avLst/>
          </a:prstGeom>
          <a:noFill/>
          <a:ln>
            <a:noFill/>
          </a:ln>
          <a:effectLst/>
        </p:spPr>
        <p:txBody>
          <a:bodyPr lIns="0" tIns="0" rIns="0" bIns="0"/>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9pPr>
          </a:lstStyle>
          <a:p>
            <a:pPr>
              <a:lnSpc>
                <a:spcPct val="90000"/>
              </a:lnSpc>
              <a:defRPr/>
            </a:pPr>
            <a:r>
              <a:rPr lang="es-ES" altLang="es-ES" sz="3199" b="1"/>
              <a:t>Marzo.</a:t>
            </a:r>
            <a:br>
              <a:rPr lang="es-ES" altLang="es-ES" sz="3199" b="1"/>
            </a:br>
            <a:r>
              <a:rPr lang="es-ES" altLang="es-ES" sz="3199"/>
              <a:t>Al igual que los demás meses, marzo también se divide en tres franjas horizontales: </a:t>
            </a:r>
            <a:br>
              <a:rPr lang="es-ES" altLang="es-ES" sz="3199"/>
            </a:br>
            <a:r>
              <a:rPr lang="es-ES" altLang="es-ES" sz="3199"/>
              <a:t>una superior con el triunfo de la deidad protectora del mes, en este caso Minerva, </a:t>
            </a:r>
            <a:br>
              <a:rPr lang="es-ES" altLang="es-ES" sz="3199"/>
            </a:br>
            <a:r>
              <a:rPr lang="es-ES" altLang="es-ES" sz="3199"/>
              <a:t>una central con el signo del zodíaco (Aries) y los tres "decanatos", </a:t>
            </a:r>
            <a:br>
              <a:rPr lang="es-ES" altLang="es-ES" sz="3199"/>
            </a:br>
            <a:r>
              <a:rPr lang="es-ES" altLang="es-ES" sz="3199"/>
              <a:t>y una inferior con escenas del gobierno de Borso d'Este. </a:t>
            </a:r>
            <a:br>
              <a:rPr lang="es-ES" altLang="es-ES" sz="1067"/>
            </a:br>
            <a:br>
              <a:rPr lang="es-ES" altLang="es-ES" sz="1067"/>
            </a:br>
            <a:endParaRPr lang="es-ES" altLang="es-ES" sz="1067"/>
          </a:p>
        </p:txBody>
      </p:sp>
      <p:pic>
        <p:nvPicPr>
          <p:cNvPr id="60420" name="Picture 3">
            <a:extLst>
              <a:ext uri="{FF2B5EF4-FFF2-40B4-BE49-F238E27FC236}">
                <a16:creationId xmlns:a16="http://schemas.microsoft.com/office/drawing/2014/main" id="{8FAB2F00-B090-46C6-A3B7-819CDE492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2985" y="1"/>
            <a:ext cx="4406900" cy="68368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D9E618D8-AA32-4856-AFE9-8605B679BCA9}"/>
              </a:ext>
            </a:extLst>
          </p:cNvPr>
          <p:cNvSpPr>
            <a:spLocks noChangeArrowheads="1"/>
          </p:cNvSpPr>
          <p:nvPr/>
        </p:nvSpPr>
        <p:spPr bwMode="auto">
          <a:xfrm>
            <a:off x="1778000" y="1062567"/>
            <a:ext cx="2372784" cy="4595284"/>
          </a:xfrm>
          <a:prstGeom prst="rect">
            <a:avLst/>
          </a:prstGeom>
          <a:noFill/>
          <a:ln>
            <a:noFill/>
          </a:ln>
          <a:effectLst/>
        </p:spPr>
        <p:txBody>
          <a:bodyPr wrap="none" anchor="ctr"/>
          <a:lstStyle/>
          <a:p>
            <a:pPr>
              <a:defRPr/>
            </a:pPr>
            <a:endParaRPr lang="es-ES" sz="2399"/>
          </a:p>
        </p:txBody>
      </p:sp>
      <p:sp>
        <p:nvSpPr>
          <p:cNvPr id="62467" name="Text Box 2">
            <a:extLst>
              <a:ext uri="{FF2B5EF4-FFF2-40B4-BE49-F238E27FC236}">
                <a16:creationId xmlns:a16="http://schemas.microsoft.com/office/drawing/2014/main" id="{3D6994DC-2FED-4CA7-893B-B8B9242554F9}"/>
              </a:ext>
            </a:extLst>
          </p:cNvPr>
          <p:cNvSpPr txBox="1">
            <a:spLocks noChangeArrowheads="1"/>
          </p:cNvSpPr>
          <p:nvPr/>
        </p:nvSpPr>
        <p:spPr bwMode="auto">
          <a:xfrm>
            <a:off x="393700" y="273051"/>
            <a:ext cx="3742267" cy="6028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1pPr>
            <a:lvl2pPr marL="742950" indent="-28575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2pPr>
            <a:lvl3pPr marL="11430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3pPr>
            <a:lvl4pPr marL="16002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4pPr>
            <a:lvl5pPr marL="20574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5pPr>
            <a:lvl6pPr marL="25146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6pPr>
            <a:lvl7pPr marL="29718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7pPr>
            <a:lvl8pPr marL="34290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8pPr>
            <a:lvl9pPr marL="38862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9pPr>
          </a:lstStyle>
          <a:p>
            <a:pPr eaLnBrk="1" hangingPunct="1">
              <a:lnSpc>
                <a:spcPct val="90000"/>
              </a:lnSpc>
            </a:pPr>
            <a:r>
              <a:rPr lang="es-ES" altLang="es-ES" sz="1600">
                <a:solidFill>
                  <a:srgbClr val="000000"/>
                </a:solidFill>
              </a:rPr>
              <a:t>Marzo.</a:t>
            </a:r>
            <a:br>
              <a:rPr lang="es-ES" altLang="es-ES" sz="1600">
                <a:solidFill>
                  <a:srgbClr val="000000"/>
                </a:solidFill>
              </a:rPr>
            </a:br>
            <a:br>
              <a:rPr lang="es-ES" altLang="es-ES" sz="1600">
                <a:solidFill>
                  <a:srgbClr val="000000"/>
                </a:solidFill>
              </a:rPr>
            </a:br>
            <a:r>
              <a:rPr lang="es-ES" altLang="es-ES" sz="1600">
                <a:solidFill>
                  <a:srgbClr val="000000"/>
                </a:solidFill>
              </a:rPr>
              <a:t>El triunfo de Minerva muestra a la diosa sentada avanzando sobre un carro festivamente decorado tirado por dos delgados unicornios blancos, con largos cuernos vueltos hacia abajo. </a:t>
            </a:r>
            <a:br>
              <a:rPr lang="es-ES" altLang="es-ES" sz="1600">
                <a:solidFill>
                  <a:srgbClr val="000000"/>
                </a:solidFill>
              </a:rPr>
            </a:br>
            <a:br>
              <a:rPr lang="es-ES" altLang="es-ES" sz="1600">
                <a:solidFill>
                  <a:srgbClr val="000000"/>
                </a:solidFill>
              </a:rPr>
            </a:br>
            <a:r>
              <a:rPr lang="es-ES" altLang="es-ES" sz="1600">
                <a:solidFill>
                  <a:srgbClr val="000000"/>
                </a:solidFill>
              </a:rPr>
              <a:t>A los lados del vagón hay a la izquierda un grupo de sabios y médicos de aspecto serio que leen y discuten, mientras que a la derecha hay un gran grupo de mujeres en el telar; en primer plano se encuentra un grupo de tres mujeres que recuerdan los legendarios tres parques, empeñadas en hilar, tejer y cortar el hilo de la vida humana.</a:t>
            </a:r>
          </a:p>
        </p:txBody>
      </p:sp>
      <p:pic>
        <p:nvPicPr>
          <p:cNvPr id="62468" name="Picture 3">
            <a:extLst>
              <a:ext uri="{FF2B5EF4-FFF2-40B4-BE49-F238E27FC236}">
                <a16:creationId xmlns:a16="http://schemas.microsoft.com/office/drawing/2014/main" id="{5E042BFC-298E-4C8A-A7CD-4A955C402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3551" y="1468967"/>
            <a:ext cx="7916333" cy="391795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BE47509B-4000-476A-A808-92A277CB2932}"/>
              </a:ext>
            </a:extLst>
          </p:cNvPr>
          <p:cNvSpPr>
            <a:spLocks noChangeArrowheads="1"/>
          </p:cNvSpPr>
          <p:nvPr/>
        </p:nvSpPr>
        <p:spPr bwMode="auto">
          <a:xfrm>
            <a:off x="1778000" y="1062567"/>
            <a:ext cx="2372784" cy="4595284"/>
          </a:xfrm>
          <a:prstGeom prst="rect">
            <a:avLst/>
          </a:prstGeom>
          <a:noFill/>
          <a:ln>
            <a:noFill/>
          </a:ln>
          <a:effectLst/>
        </p:spPr>
        <p:txBody>
          <a:bodyPr wrap="none" anchor="ctr"/>
          <a:lstStyle/>
          <a:p>
            <a:pPr>
              <a:defRPr/>
            </a:pPr>
            <a:endParaRPr lang="es-ES" sz="2399"/>
          </a:p>
        </p:txBody>
      </p:sp>
      <p:sp>
        <p:nvSpPr>
          <p:cNvPr id="56322" name="Text Box 2">
            <a:extLst>
              <a:ext uri="{FF2B5EF4-FFF2-40B4-BE49-F238E27FC236}">
                <a16:creationId xmlns:a16="http://schemas.microsoft.com/office/drawing/2014/main" id="{F9AFEBA4-1682-4466-B35F-3AC3FFF93D6A}"/>
              </a:ext>
            </a:extLst>
          </p:cNvPr>
          <p:cNvSpPr txBox="1">
            <a:spLocks noChangeArrowheads="1"/>
          </p:cNvSpPr>
          <p:nvPr/>
        </p:nvSpPr>
        <p:spPr bwMode="auto">
          <a:xfrm>
            <a:off x="393701" y="273051"/>
            <a:ext cx="11518900" cy="2552700"/>
          </a:xfrm>
          <a:prstGeom prst="rect">
            <a:avLst/>
          </a:prstGeom>
          <a:noFill/>
          <a:ln>
            <a:noFill/>
          </a:ln>
          <a:effectLst/>
        </p:spPr>
        <p:txBody>
          <a:bodyPr lIns="0" tIns="0" rIns="0" bIns="0"/>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rgbClr val="000000"/>
                </a:solidFill>
                <a:latin typeface="Arial" panose="020B0604020202020204" pitchFamily="34" charset="0"/>
                <a:cs typeface="DejaVu Sans" pitchFamily="32" charset="0"/>
              </a:defRPr>
            </a:lvl9pPr>
          </a:lstStyle>
          <a:p>
            <a:pPr>
              <a:lnSpc>
                <a:spcPct val="90000"/>
              </a:lnSpc>
              <a:defRPr/>
            </a:pPr>
            <a:r>
              <a:rPr lang="es-ES" altLang="es-ES" sz="2667" dirty="0">
                <a:latin typeface="+mj-lt"/>
              </a:rPr>
              <a:t>Marzo.</a:t>
            </a:r>
            <a:br>
              <a:rPr lang="es-ES" altLang="es-ES" sz="2667" dirty="0">
                <a:latin typeface="+mj-lt"/>
              </a:rPr>
            </a:br>
            <a:r>
              <a:rPr lang="es-ES" altLang="es-ES" sz="2667" dirty="0">
                <a:latin typeface="+mj-lt"/>
              </a:rPr>
              <a:t>La banda central muestra las tres figuras de los "decanatos", es decir, los protectores de las tres décadas del mes, representados según el sistema astrológico egipcio que fue transcrito por Teucro babilónico en el siglo I a.C., luego retomado en la Astronomía de </a:t>
            </a:r>
            <a:r>
              <a:rPr lang="es-ES" altLang="es-ES" sz="2667" dirty="0" err="1">
                <a:latin typeface="+mj-lt"/>
              </a:rPr>
              <a:t>Manilio</a:t>
            </a:r>
            <a:r>
              <a:rPr lang="es-ES" altLang="es-ES" sz="2667" dirty="0">
                <a:latin typeface="+mj-lt"/>
              </a:rPr>
              <a:t> en la época imperial y luego de Pietro </a:t>
            </a:r>
            <a:r>
              <a:rPr lang="es-ES" altLang="es-ES" sz="2667" dirty="0" err="1">
                <a:latin typeface="+mj-lt"/>
              </a:rPr>
              <a:t>d'Abano</a:t>
            </a:r>
            <a:r>
              <a:rPr lang="es-ES" altLang="es-ES" sz="2667" dirty="0">
                <a:latin typeface="+mj-lt"/>
              </a:rPr>
              <a:t> en la Edad Media (</a:t>
            </a:r>
            <a:r>
              <a:rPr lang="es-ES" altLang="es-ES" sz="2667" dirty="0" err="1">
                <a:latin typeface="+mj-lt"/>
              </a:rPr>
              <a:t>Astolabium</a:t>
            </a:r>
            <a:r>
              <a:rPr lang="es-ES" altLang="es-ES" sz="2667" dirty="0">
                <a:latin typeface="+mj-lt"/>
              </a:rPr>
              <a:t> </a:t>
            </a:r>
            <a:r>
              <a:rPr lang="es-ES" altLang="es-ES" sz="2667" dirty="0" err="1">
                <a:latin typeface="+mj-lt"/>
              </a:rPr>
              <a:t>planum</a:t>
            </a:r>
            <a:r>
              <a:rPr lang="es-ES" altLang="es-ES" sz="2667" dirty="0">
                <a:latin typeface="+mj-lt"/>
              </a:rPr>
              <a:t>), a partir de textos árabes, como </a:t>
            </a:r>
            <a:r>
              <a:rPr lang="es-ES" altLang="es-ES" sz="2667" dirty="0" err="1">
                <a:latin typeface="+mj-lt"/>
              </a:rPr>
              <a:t>Albumasar</a:t>
            </a:r>
            <a:r>
              <a:rPr lang="es-ES" altLang="es-ES" sz="2667" dirty="0">
                <a:latin typeface="+mj-lt"/>
              </a:rPr>
              <a:t> (siglo IX). </a:t>
            </a:r>
            <a:br>
              <a:rPr lang="es-ES" altLang="es-ES" sz="2667" dirty="0"/>
            </a:br>
            <a:endParaRPr lang="es-ES" altLang="es-ES" sz="2667" dirty="0"/>
          </a:p>
        </p:txBody>
      </p:sp>
      <p:pic>
        <p:nvPicPr>
          <p:cNvPr id="64516" name="Picture 3">
            <a:extLst>
              <a:ext uri="{FF2B5EF4-FFF2-40B4-BE49-F238E27FC236}">
                <a16:creationId xmlns:a16="http://schemas.microsoft.com/office/drawing/2014/main" id="{8DA161F3-1811-43CF-88A5-CC1C53F1F2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1392" b="47290"/>
          <a:stretch>
            <a:fillRect/>
          </a:stretch>
        </p:blipFill>
        <p:spPr bwMode="auto">
          <a:xfrm>
            <a:off x="0" y="2825752"/>
            <a:ext cx="12192000" cy="4032249"/>
          </a:xfrm>
          <a:prstGeom prst="rect">
            <a:avLst/>
          </a:prstGeom>
          <a:noFill/>
          <a:ln>
            <a:noFill/>
          </a:ln>
          <a:effectLst/>
          <a:extLst>
            <a:ext uri="{909E8E84-426E-40DD-AFC4-6F175D3DCCD1}">
              <a14:hiddenFill xmlns:a14="http://schemas.microsoft.com/office/drawing/2010/main">
                <a:blipFill dpi="0" rotWithShape="0">
                  <a:blip/>
                  <a:srcRect t="31392" b="47290"/>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4E01ED94-6BEE-471B-B177-F1F4FA8FBC2E}"/>
              </a:ext>
            </a:extLst>
          </p:cNvPr>
          <p:cNvSpPr>
            <a:spLocks noChangeArrowheads="1"/>
          </p:cNvSpPr>
          <p:nvPr/>
        </p:nvSpPr>
        <p:spPr bwMode="auto">
          <a:xfrm>
            <a:off x="1778000" y="1062567"/>
            <a:ext cx="2372784" cy="4595284"/>
          </a:xfrm>
          <a:prstGeom prst="rect">
            <a:avLst/>
          </a:prstGeom>
          <a:noFill/>
          <a:ln>
            <a:noFill/>
          </a:ln>
          <a:effectLst/>
        </p:spPr>
        <p:txBody>
          <a:bodyPr wrap="none" anchor="ctr"/>
          <a:lstStyle/>
          <a:p>
            <a:pPr>
              <a:defRPr/>
            </a:pPr>
            <a:endParaRPr lang="es-ES" sz="2399"/>
          </a:p>
        </p:txBody>
      </p:sp>
      <p:sp>
        <p:nvSpPr>
          <p:cNvPr id="66563" name="Text Box 2">
            <a:extLst>
              <a:ext uri="{FF2B5EF4-FFF2-40B4-BE49-F238E27FC236}">
                <a16:creationId xmlns:a16="http://schemas.microsoft.com/office/drawing/2014/main" id="{181673A2-D45F-4865-A306-CDB239BEA03E}"/>
              </a:ext>
            </a:extLst>
          </p:cNvPr>
          <p:cNvSpPr txBox="1">
            <a:spLocks noChangeArrowheads="1"/>
          </p:cNvSpPr>
          <p:nvPr/>
        </p:nvSpPr>
        <p:spPr bwMode="auto">
          <a:xfrm>
            <a:off x="393701" y="273051"/>
            <a:ext cx="6515100" cy="6028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1pPr>
            <a:lvl2pPr marL="742950" indent="-28575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2pPr>
            <a:lvl3pPr marL="11430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3pPr>
            <a:lvl4pPr marL="16002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4pPr>
            <a:lvl5pPr marL="20574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5pPr>
            <a:lvl6pPr marL="25146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6pPr>
            <a:lvl7pPr marL="29718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7pPr>
            <a:lvl8pPr marL="34290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8pPr>
            <a:lvl9pPr marL="38862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9pPr>
          </a:lstStyle>
          <a:p>
            <a:pPr eaLnBrk="1" hangingPunct="1">
              <a:lnSpc>
                <a:spcPct val="90000"/>
              </a:lnSpc>
            </a:pPr>
            <a:r>
              <a:rPr lang="es-ES" altLang="es-ES" sz="2667">
                <a:solidFill>
                  <a:srgbClr val="000000"/>
                </a:solidFill>
              </a:rPr>
              <a:t>Marzo.</a:t>
            </a:r>
            <a:br>
              <a:rPr lang="es-ES" altLang="es-ES" sz="2667">
                <a:solidFill>
                  <a:srgbClr val="000000"/>
                </a:solidFill>
              </a:rPr>
            </a:br>
            <a:r>
              <a:rPr lang="es-ES" altLang="es-ES" sz="2667">
                <a:solidFill>
                  <a:srgbClr val="000000"/>
                </a:solidFill>
              </a:rPr>
              <a:t>El primer decano, a quien Aby Warburg llamó Vir niger y otros como Laziness, es un hombre de piel oscura, ojos enojados y ojos rojos que viste un traje blanco andrajoso, con una cuerda larga alrededor de sus caderas: su aspecto amenazante expresa la función de "guardián" del signo de Aries. </a:t>
            </a:r>
            <a:br>
              <a:rPr lang="es-ES" altLang="es-ES" sz="1067">
                <a:solidFill>
                  <a:srgbClr val="000000"/>
                </a:solidFill>
              </a:rPr>
            </a:br>
            <a:br>
              <a:rPr lang="es-ES" altLang="es-ES" sz="1067">
                <a:solidFill>
                  <a:srgbClr val="000000"/>
                </a:solidFill>
              </a:rPr>
            </a:br>
            <a:endParaRPr lang="es-ES" altLang="es-ES" sz="1067">
              <a:solidFill>
                <a:srgbClr val="000000"/>
              </a:solidFill>
            </a:endParaRPr>
          </a:p>
        </p:txBody>
      </p:sp>
      <p:pic>
        <p:nvPicPr>
          <p:cNvPr id="66564" name="Picture 3">
            <a:extLst>
              <a:ext uri="{FF2B5EF4-FFF2-40B4-BE49-F238E27FC236}">
                <a16:creationId xmlns:a16="http://schemas.microsoft.com/office/drawing/2014/main" id="{1364C9BF-7E7C-40BF-8B7C-3E3B63336C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800" y="6352"/>
            <a:ext cx="5283200" cy="685164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BE8E5DDF-9B3B-4F16-A5A2-28DF77D53D6F}"/>
              </a:ext>
            </a:extLst>
          </p:cNvPr>
          <p:cNvSpPr>
            <a:spLocks noChangeArrowheads="1"/>
          </p:cNvSpPr>
          <p:nvPr/>
        </p:nvSpPr>
        <p:spPr bwMode="auto">
          <a:xfrm>
            <a:off x="1778000" y="1062567"/>
            <a:ext cx="2372784" cy="4595284"/>
          </a:xfrm>
          <a:prstGeom prst="rect">
            <a:avLst/>
          </a:prstGeom>
          <a:noFill/>
          <a:ln>
            <a:noFill/>
          </a:ln>
          <a:effectLst/>
        </p:spPr>
        <p:txBody>
          <a:bodyPr wrap="none" anchor="ctr"/>
          <a:lstStyle/>
          <a:p>
            <a:pPr>
              <a:defRPr/>
            </a:pPr>
            <a:endParaRPr lang="es-ES" sz="2399"/>
          </a:p>
        </p:txBody>
      </p:sp>
      <p:sp>
        <p:nvSpPr>
          <p:cNvPr id="68611" name="Text Box 2">
            <a:extLst>
              <a:ext uri="{FF2B5EF4-FFF2-40B4-BE49-F238E27FC236}">
                <a16:creationId xmlns:a16="http://schemas.microsoft.com/office/drawing/2014/main" id="{A976E87D-D87D-4E14-8861-95AA78A109DC}"/>
              </a:ext>
            </a:extLst>
          </p:cNvPr>
          <p:cNvSpPr txBox="1">
            <a:spLocks noChangeArrowheads="1"/>
          </p:cNvSpPr>
          <p:nvPr/>
        </p:nvSpPr>
        <p:spPr bwMode="auto">
          <a:xfrm>
            <a:off x="393700" y="273051"/>
            <a:ext cx="2717800" cy="6028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1pPr>
            <a:lvl2pPr marL="742950" indent="-28575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2pPr>
            <a:lvl3pPr marL="11430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3pPr>
            <a:lvl4pPr marL="16002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4pPr>
            <a:lvl5pPr marL="20574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5pPr>
            <a:lvl6pPr marL="25146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6pPr>
            <a:lvl7pPr marL="29718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7pPr>
            <a:lvl8pPr marL="34290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8pPr>
            <a:lvl9pPr marL="38862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9pPr>
          </a:lstStyle>
          <a:p>
            <a:pPr eaLnBrk="1" hangingPunct="1">
              <a:lnSpc>
                <a:spcPct val="90000"/>
              </a:lnSpc>
            </a:pPr>
            <a:r>
              <a:rPr lang="es-ES" altLang="es-ES" sz="2667">
                <a:solidFill>
                  <a:srgbClr val="000000"/>
                </a:solidFill>
              </a:rPr>
              <a:t>Marzo.</a:t>
            </a:r>
            <a:br>
              <a:rPr lang="es-ES" altLang="es-ES" sz="2667">
                <a:solidFill>
                  <a:srgbClr val="000000"/>
                </a:solidFill>
              </a:rPr>
            </a:br>
            <a:r>
              <a:rPr lang="es-ES" altLang="es-ES" sz="2667">
                <a:solidFill>
                  <a:srgbClr val="000000"/>
                </a:solidFill>
              </a:rPr>
              <a:t>La segunda es una mujer joven que lleva una túnica púrpura y flota sobre Aries. Ya interpretado como Primavera o Sabiduría, es más probable Casiopea y también alude a la diosa egipcia del Nilo del pie zambo, Thueris. </a:t>
            </a:r>
            <a:br>
              <a:rPr lang="es-ES" altLang="es-ES" sz="1067">
                <a:solidFill>
                  <a:srgbClr val="000000"/>
                </a:solidFill>
              </a:rPr>
            </a:br>
            <a:br>
              <a:rPr lang="es-ES" altLang="es-ES" sz="1067">
                <a:solidFill>
                  <a:srgbClr val="000000"/>
                </a:solidFill>
              </a:rPr>
            </a:br>
            <a:endParaRPr lang="es-ES" altLang="es-ES" sz="1067">
              <a:solidFill>
                <a:srgbClr val="000000"/>
              </a:solidFill>
            </a:endParaRPr>
          </a:p>
        </p:txBody>
      </p:sp>
      <p:pic>
        <p:nvPicPr>
          <p:cNvPr id="68612" name="Picture 5">
            <a:extLst>
              <a:ext uri="{FF2B5EF4-FFF2-40B4-BE49-F238E27FC236}">
                <a16:creationId xmlns:a16="http://schemas.microsoft.com/office/drawing/2014/main" id="{6FA30335-1CBA-4A63-B9B9-70CEC4D054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6384" y="347134"/>
            <a:ext cx="8955616" cy="62695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B5B39403-821F-4105-8ABC-B96CA4E9FF6D}"/>
              </a:ext>
            </a:extLst>
          </p:cNvPr>
          <p:cNvSpPr>
            <a:spLocks noChangeArrowheads="1"/>
          </p:cNvSpPr>
          <p:nvPr/>
        </p:nvSpPr>
        <p:spPr bwMode="auto">
          <a:xfrm>
            <a:off x="1778000" y="1062567"/>
            <a:ext cx="2372784" cy="4595284"/>
          </a:xfrm>
          <a:prstGeom prst="rect">
            <a:avLst/>
          </a:prstGeom>
          <a:noFill/>
          <a:ln>
            <a:noFill/>
          </a:ln>
          <a:effectLst/>
        </p:spPr>
        <p:txBody>
          <a:bodyPr wrap="none" anchor="ctr"/>
          <a:lstStyle/>
          <a:p>
            <a:pPr>
              <a:defRPr/>
            </a:pPr>
            <a:endParaRPr lang="es-ES" sz="2399"/>
          </a:p>
        </p:txBody>
      </p:sp>
      <p:sp>
        <p:nvSpPr>
          <p:cNvPr id="70659" name="Text Box 2">
            <a:extLst>
              <a:ext uri="{FF2B5EF4-FFF2-40B4-BE49-F238E27FC236}">
                <a16:creationId xmlns:a16="http://schemas.microsoft.com/office/drawing/2014/main" id="{6E5A312D-8EEF-4109-817C-CC9D8E18A049}"/>
              </a:ext>
            </a:extLst>
          </p:cNvPr>
          <p:cNvSpPr txBox="1">
            <a:spLocks noChangeArrowheads="1"/>
          </p:cNvSpPr>
          <p:nvPr/>
        </p:nvSpPr>
        <p:spPr bwMode="auto">
          <a:xfrm>
            <a:off x="393700" y="273051"/>
            <a:ext cx="6445251" cy="6028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1pPr>
            <a:lvl2pPr marL="742950" indent="-28575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2pPr>
            <a:lvl3pPr marL="11430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3pPr>
            <a:lvl4pPr marL="16002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4pPr>
            <a:lvl5pPr marL="20574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5pPr>
            <a:lvl6pPr marL="25146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6pPr>
            <a:lvl7pPr marL="29718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7pPr>
            <a:lvl8pPr marL="34290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8pPr>
            <a:lvl9pPr marL="38862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9pPr>
          </a:lstStyle>
          <a:p>
            <a:pPr eaLnBrk="1" hangingPunct="1">
              <a:lnSpc>
                <a:spcPct val="90000"/>
              </a:lnSpc>
            </a:pPr>
            <a:r>
              <a:rPr lang="es-ES" altLang="es-ES" sz="2667">
                <a:solidFill>
                  <a:srgbClr val="000000"/>
                </a:solidFill>
              </a:rPr>
              <a:t>Marzo.</a:t>
            </a:r>
            <a:br>
              <a:rPr lang="es-ES" altLang="es-ES" sz="2667">
                <a:solidFill>
                  <a:srgbClr val="000000"/>
                </a:solidFill>
              </a:rPr>
            </a:br>
            <a:br>
              <a:rPr lang="es-ES" altLang="es-ES" sz="2667">
                <a:solidFill>
                  <a:srgbClr val="000000"/>
                </a:solidFill>
              </a:rPr>
            </a:br>
            <a:r>
              <a:rPr lang="es-ES" altLang="es-ES" sz="2667">
                <a:solidFill>
                  <a:srgbClr val="000000"/>
                </a:solidFill>
              </a:rPr>
              <a:t>Finalmente, a la derecha, un joven elegante que lleva un rico cinturón con un medallón en la cadera y sostiene un círculo en una mano y una flecha en la otra: ya explicado como una alegoría de la Actividad, tiene un atributo de Marte (la flecha), uno que alude a la Vía Láctea (el circulus lacteus, es decir, el círculo) y otro que alude a la constelación de Auriga (los cordones).</a:t>
            </a:r>
            <a:br>
              <a:rPr lang="es-ES" altLang="es-ES" sz="2667">
                <a:solidFill>
                  <a:srgbClr val="000000"/>
                </a:solidFill>
              </a:rPr>
            </a:br>
            <a:endParaRPr lang="es-ES" altLang="es-ES" sz="2667">
              <a:solidFill>
                <a:srgbClr val="000000"/>
              </a:solidFill>
            </a:endParaRPr>
          </a:p>
        </p:txBody>
      </p:sp>
      <p:pic>
        <p:nvPicPr>
          <p:cNvPr id="70660" name="Picture 4">
            <a:extLst>
              <a:ext uri="{FF2B5EF4-FFF2-40B4-BE49-F238E27FC236}">
                <a16:creationId xmlns:a16="http://schemas.microsoft.com/office/drawing/2014/main" id="{BAE1284F-F498-485A-88E6-A496B93259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951" y="-33866"/>
            <a:ext cx="5350933" cy="688975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B9B534B4-1D9E-4CD7-BC8D-65933B3CBB55}"/>
              </a:ext>
            </a:extLst>
          </p:cNvPr>
          <p:cNvSpPr>
            <a:spLocks noChangeArrowheads="1"/>
          </p:cNvSpPr>
          <p:nvPr/>
        </p:nvSpPr>
        <p:spPr bwMode="auto">
          <a:xfrm>
            <a:off x="1778000" y="1062567"/>
            <a:ext cx="2372784" cy="4595284"/>
          </a:xfrm>
          <a:prstGeom prst="rect">
            <a:avLst/>
          </a:prstGeom>
          <a:noFill/>
          <a:ln>
            <a:noFill/>
          </a:ln>
          <a:effectLst/>
        </p:spPr>
        <p:txBody>
          <a:bodyPr wrap="none" anchor="ctr"/>
          <a:lstStyle/>
          <a:p>
            <a:pPr>
              <a:defRPr/>
            </a:pPr>
            <a:endParaRPr lang="es-ES" sz="2399"/>
          </a:p>
        </p:txBody>
      </p:sp>
      <p:sp>
        <p:nvSpPr>
          <p:cNvPr id="72707" name="Text Box 2">
            <a:extLst>
              <a:ext uri="{FF2B5EF4-FFF2-40B4-BE49-F238E27FC236}">
                <a16:creationId xmlns:a16="http://schemas.microsoft.com/office/drawing/2014/main" id="{4C110DE9-92CD-4CA9-B282-932A0F5349A5}"/>
              </a:ext>
            </a:extLst>
          </p:cNvPr>
          <p:cNvSpPr txBox="1">
            <a:spLocks noChangeArrowheads="1"/>
          </p:cNvSpPr>
          <p:nvPr/>
        </p:nvSpPr>
        <p:spPr bwMode="auto">
          <a:xfrm>
            <a:off x="393701" y="273051"/>
            <a:ext cx="2603500" cy="6028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1pPr>
            <a:lvl2pPr marL="742950" indent="-28575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2pPr>
            <a:lvl3pPr marL="11430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3pPr>
            <a:lvl4pPr marL="16002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4pPr>
            <a:lvl5pPr marL="20574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5pPr>
            <a:lvl6pPr marL="25146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6pPr>
            <a:lvl7pPr marL="29718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7pPr>
            <a:lvl8pPr marL="34290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8pPr>
            <a:lvl9pPr marL="38862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9pPr>
          </a:lstStyle>
          <a:p>
            <a:pPr eaLnBrk="1" hangingPunct="1">
              <a:lnSpc>
                <a:spcPct val="90000"/>
              </a:lnSpc>
            </a:pPr>
            <a:r>
              <a:rPr lang="es-ES" altLang="es-ES" sz="1867">
                <a:solidFill>
                  <a:srgbClr val="000000"/>
                </a:solidFill>
              </a:rPr>
              <a:t>Marzo.</a:t>
            </a:r>
            <a:br>
              <a:rPr lang="es-ES" altLang="es-ES" sz="1867">
                <a:solidFill>
                  <a:srgbClr val="000000"/>
                </a:solidFill>
              </a:rPr>
            </a:br>
            <a:r>
              <a:rPr lang="es-ES" altLang="es-ES" sz="1867">
                <a:solidFill>
                  <a:srgbClr val="000000"/>
                </a:solidFill>
              </a:rPr>
              <a:t>En la banda inferior, Duke Borso administra justicia. </a:t>
            </a:r>
            <a:br>
              <a:rPr lang="es-ES" altLang="es-ES" sz="1867">
                <a:solidFill>
                  <a:srgbClr val="000000"/>
                </a:solidFill>
              </a:rPr>
            </a:br>
            <a:r>
              <a:rPr lang="es-ES" altLang="es-ES" sz="1867">
                <a:solidFill>
                  <a:srgbClr val="000000"/>
                </a:solidFill>
              </a:rPr>
              <a:t>A la derecha, frente a un elegante edificio con escudos, querubines y medallones, se le puede ver rodeado de varios caballeros. </a:t>
            </a:r>
            <a:br>
              <a:rPr lang="es-ES" altLang="es-ES" sz="1867">
                <a:solidFill>
                  <a:srgbClr val="000000"/>
                </a:solidFill>
              </a:rPr>
            </a:br>
            <a:r>
              <a:rPr lang="es-ES" altLang="es-ES" sz="1867">
                <a:solidFill>
                  <a:srgbClr val="000000"/>
                </a:solidFill>
              </a:rPr>
              <a:t>A la izquierda vemos de nuevo al duque, esta vez decidido a salir a cazar entre caballos, perros y halcones pisoteados. </a:t>
            </a:r>
            <a:br>
              <a:rPr lang="es-ES" altLang="es-ES" sz="1867">
                <a:solidFill>
                  <a:srgbClr val="000000"/>
                </a:solidFill>
              </a:rPr>
            </a:br>
            <a:r>
              <a:rPr lang="es-ES" altLang="es-ES" sz="1867">
                <a:solidFill>
                  <a:srgbClr val="000000"/>
                </a:solidFill>
              </a:rPr>
              <a:t>En el paisaje de fondo se puede apreciar un sugerente trozo de vida rural, con un grupo de cinco agricultores dedicados a la poda.</a:t>
            </a:r>
            <a:br>
              <a:rPr lang="es-ES" altLang="es-ES" sz="1067">
                <a:solidFill>
                  <a:srgbClr val="000000"/>
                </a:solidFill>
              </a:rPr>
            </a:br>
            <a:endParaRPr lang="es-ES" altLang="es-ES" sz="1067">
              <a:solidFill>
                <a:srgbClr val="000000"/>
              </a:solidFill>
            </a:endParaRPr>
          </a:p>
        </p:txBody>
      </p:sp>
      <p:pic>
        <p:nvPicPr>
          <p:cNvPr id="72708" name="Picture 3">
            <a:extLst>
              <a:ext uri="{FF2B5EF4-FFF2-40B4-BE49-F238E27FC236}">
                <a16:creationId xmlns:a16="http://schemas.microsoft.com/office/drawing/2014/main" id="{DB026C82-415B-48FD-90AF-6A63967303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2576"/>
          <a:stretch>
            <a:fillRect/>
          </a:stretch>
        </p:blipFill>
        <p:spPr bwMode="auto">
          <a:xfrm>
            <a:off x="2997200" y="0"/>
            <a:ext cx="9262533" cy="6817784"/>
          </a:xfrm>
          <a:prstGeom prst="rect">
            <a:avLst/>
          </a:prstGeom>
          <a:noFill/>
          <a:ln>
            <a:noFill/>
          </a:ln>
          <a:effectLst/>
          <a:extLst>
            <a:ext uri="{909E8E84-426E-40DD-AFC4-6F175D3DCCD1}">
              <a14:hiddenFill xmlns:a14="http://schemas.microsoft.com/office/drawing/2010/main">
                <a:blipFill dpi="0" rotWithShape="0">
                  <a:blip/>
                  <a:srcRect t="52576"/>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D5EC496B-ED89-4020-8E27-C266D7D3903B}"/>
              </a:ext>
            </a:extLst>
          </p:cNvPr>
          <p:cNvSpPr>
            <a:spLocks noChangeArrowheads="1"/>
          </p:cNvSpPr>
          <p:nvPr/>
        </p:nvSpPr>
        <p:spPr bwMode="auto">
          <a:xfrm>
            <a:off x="1778000" y="1062567"/>
            <a:ext cx="2372784" cy="4595284"/>
          </a:xfrm>
          <a:prstGeom prst="rect">
            <a:avLst/>
          </a:prstGeom>
          <a:noFill/>
          <a:ln>
            <a:noFill/>
          </a:ln>
          <a:effectLst/>
        </p:spPr>
        <p:txBody>
          <a:bodyPr wrap="none" anchor="ctr"/>
          <a:lstStyle/>
          <a:p>
            <a:pPr>
              <a:defRPr/>
            </a:pPr>
            <a:endParaRPr lang="es-ES" sz="2399"/>
          </a:p>
        </p:txBody>
      </p:sp>
      <p:sp>
        <p:nvSpPr>
          <p:cNvPr id="74755" name="Text Box 2">
            <a:extLst>
              <a:ext uri="{FF2B5EF4-FFF2-40B4-BE49-F238E27FC236}">
                <a16:creationId xmlns:a16="http://schemas.microsoft.com/office/drawing/2014/main" id="{A78B87AB-025C-49ED-97EA-EF8E4E32E91E}"/>
              </a:ext>
            </a:extLst>
          </p:cNvPr>
          <p:cNvSpPr txBox="1">
            <a:spLocks noChangeArrowheads="1"/>
          </p:cNvSpPr>
          <p:nvPr/>
        </p:nvSpPr>
        <p:spPr bwMode="auto">
          <a:xfrm>
            <a:off x="393701" y="273051"/>
            <a:ext cx="2603500" cy="6028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1pPr>
            <a:lvl2pPr marL="742950" indent="-28575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2pPr>
            <a:lvl3pPr marL="11430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3pPr>
            <a:lvl4pPr marL="16002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4pPr>
            <a:lvl5pPr marL="2057400" indent="-228600">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5pPr>
            <a:lvl6pPr marL="25146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6pPr>
            <a:lvl7pPr marL="29718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7pPr>
            <a:lvl8pPr marL="34290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8pPr>
            <a:lvl9pPr marL="3886200" indent="-228600" eaLnBrk="0" fontAlgn="base" hangingPunct="0">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defRPr>
                <a:solidFill>
                  <a:schemeClr val="tx1"/>
                </a:solidFill>
                <a:latin typeface="Arial" panose="020B0604020202020204" pitchFamily="34" charset="0"/>
                <a:ea typeface="DejaVu Sans"/>
                <a:cs typeface="DejaVu Sans"/>
              </a:defRPr>
            </a:lvl9pPr>
          </a:lstStyle>
          <a:p>
            <a:pPr eaLnBrk="1" hangingPunct="1">
              <a:lnSpc>
                <a:spcPct val="90000"/>
              </a:lnSpc>
            </a:pPr>
            <a:r>
              <a:rPr lang="es-ES" altLang="es-ES" sz="1867">
                <a:solidFill>
                  <a:srgbClr val="000000"/>
                </a:solidFill>
              </a:rPr>
              <a:t>Marzo.</a:t>
            </a:r>
            <a:br>
              <a:rPr lang="es-ES" altLang="es-ES" sz="1867">
                <a:solidFill>
                  <a:srgbClr val="000000"/>
                </a:solidFill>
              </a:rPr>
            </a:br>
            <a:r>
              <a:rPr lang="es-ES" altLang="es-ES" sz="1867">
                <a:solidFill>
                  <a:srgbClr val="000000"/>
                </a:solidFill>
              </a:rPr>
              <a:t>En la banda inferior, Duke Borso administra justicia. </a:t>
            </a:r>
            <a:br>
              <a:rPr lang="es-ES" altLang="es-ES" sz="1867">
                <a:solidFill>
                  <a:srgbClr val="000000"/>
                </a:solidFill>
              </a:rPr>
            </a:br>
            <a:r>
              <a:rPr lang="es-ES" altLang="es-ES" sz="1867">
                <a:solidFill>
                  <a:srgbClr val="000000"/>
                </a:solidFill>
              </a:rPr>
              <a:t>A la derecha, frente a un elegante edificio con escudos, querubines y medallones, se le puede ver rodeado de varios caballeros. </a:t>
            </a:r>
            <a:br>
              <a:rPr lang="es-ES" altLang="es-ES" sz="1867">
                <a:solidFill>
                  <a:srgbClr val="000000"/>
                </a:solidFill>
              </a:rPr>
            </a:br>
            <a:r>
              <a:rPr lang="es-ES" altLang="es-ES" sz="1867">
                <a:solidFill>
                  <a:srgbClr val="000000"/>
                </a:solidFill>
              </a:rPr>
              <a:t>A la izquierda vemos de nuevo al duque, esta vez decidido a salir a cazar entre caballos, perros y halcones pisoteados. </a:t>
            </a:r>
            <a:br>
              <a:rPr lang="es-ES" altLang="es-ES" sz="1867">
                <a:solidFill>
                  <a:srgbClr val="000000"/>
                </a:solidFill>
              </a:rPr>
            </a:br>
            <a:r>
              <a:rPr lang="es-ES" altLang="es-ES" sz="1867">
                <a:solidFill>
                  <a:srgbClr val="000000"/>
                </a:solidFill>
              </a:rPr>
              <a:t>En el paisaje de fondo se puede apreciar un sugerente trozo de vida rural, con un grupo de cinco agricultores dedicados a la poda.</a:t>
            </a:r>
            <a:br>
              <a:rPr lang="es-ES" altLang="es-ES" sz="1067">
                <a:solidFill>
                  <a:srgbClr val="000000"/>
                </a:solidFill>
              </a:rPr>
            </a:br>
            <a:endParaRPr lang="es-ES" altLang="es-ES" sz="1067">
              <a:solidFill>
                <a:srgbClr val="000000"/>
              </a:solidFill>
            </a:endParaRPr>
          </a:p>
        </p:txBody>
      </p:sp>
      <p:pic>
        <p:nvPicPr>
          <p:cNvPr id="74756" name="Imagen 2">
            <a:extLst>
              <a:ext uri="{FF2B5EF4-FFF2-40B4-BE49-F238E27FC236}">
                <a16:creationId xmlns:a16="http://schemas.microsoft.com/office/drawing/2014/main" id="{479BA035-1BFA-4AD3-8A71-003FDC0ECF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1901" y="0"/>
            <a:ext cx="842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a:extLst>
              <a:ext uri="{FF2B5EF4-FFF2-40B4-BE49-F238E27FC236}">
                <a16:creationId xmlns:a16="http://schemas.microsoft.com/office/drawing/2014/main" id="{250B8336-3CDF-4EA2-8DED-7298929E314A}"/>
              </a:ext>
            </a:extLst>
          </p:cNvPr>
          <p:cNvSpPr>
            <a:spLocks noGrp="1" noChangeArrowheads="1"/>
          </p:cNvSpPr>
          <p:nvPr>
            <p:ph type="title"/>
          </p:nvPr>
        </p:nvSpPr>
        <p:spPr>
          <a:xfrm>
            <a:off x="673101" y="279400"/>
            <a:ext cx="6889751" cy="6138333"/>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3200">
                <a:latin typeface="Times New Roman" panose="02020603050405020304" pitchFamily="18" charset="0"/>
              </a:rPr>
              <a:t>4. Abril.</a:t>
            </a:r>
            <a:br>
              <a:rPr lang="es-ES" altLang="es-ES" sz="3200">
                <a:latin typeface="Times New Roman" panose="02020603050405020304" pitchFamily="18" charset="0"/>
              </a:rPr>
            </a:br>
            <a:r>
              <a:rPr lang="es-ES" altLang="es-ES" sz="3200">
                <a:latin typeface="Times New Roman" panose="02020603050405020304" pitchFamily="18" charset="0"/>
              </a:rPr>
              <a:t>Al igual que los demás meses, abril también se divide en tres franjas horizontales: una superior con el triunfo de la deidad protectora del mes, en este caso Venus, una central con el signo del zodíaco (Tauro) y los tres "decanatos", y una inferior con escenas. del gobierno de Borso d'Este. </a:t>
            </a:r>
            <a:br>
              <a:rPr lang="es-ES" altLang="es-ES" sz="1200">
                <a:latin typeface="Times New Roman" panose="02020603050405020304" pitchFamily="18" charset="0"/>
              </a:rPr>
            </a:br>
            <a:endParaRPr lang="es-ES" altLang="es-ES" sz="1200">
              <a:latin typeface="Times New Roman" panose="02020603050405020304" pitchFamily="18" charset="0"/>
            </a:endParaRPr>
          </a:p>
        </p:txBody>
      </p:sp>
      <p:pic>
        <p:nvPicPr>
          <p:cNvPr id="76803" name="Picture 2">
            <a:extLst>
              <a:ext uri="{FF2B5EF4-FFF2-40B4-BE49-F238E27FC236}">
                <a16:creationId xmlns:a16="http://schemas.microsoft.com/office/drawing/2014/main" id="{AEB6EEBC-FD1D-442D-A1DC-606A918B68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2852" y="1"/>
            <a:ext cx="4627033" cy="68558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a:extLst>
              <a:ext uri="{FF2B5EF4-FFF2-40B4-BE49-F238E27FC236}">
                <a16:creationId xmlns:a16="http://schemas.microsoft.com/office/drawing/2014/main" id="{051BA4B0-9BB9-40DB-AE5F-16FE242AD1D6}"/>
              </a:ext>
            </a:extLst>
          </p:cNvPr>
          <p:cNvSpPr>
            <a:spLocks noGrp="1" noChangeArrowheads="1"/>
          </p:cNvSpPr>
          <p:nvPr>
            <p:ph type="title"/>
          </p:nvPr>
        </p:nvSpPr>
        <p:spPr>
          <a:xfrm>
            <a:off x="251884" y="279400"/>
            <a:ext cx="11700933" cy="6138333"/>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1867">
                <a:latin typeface="Times New Roman" panose="02020603050405020304" pitchFamily="18" charset="0"/>
              </a:rPr>
              <a:t>4. Abril.</a:t>
            </a:r>
            <a:br>
              <a:rPr lang="es-ES" altLang="es-ES" sz="1867">
                <a:latin typeface="Times New Roman" panose="02020603050405020304" pitchFamily="18" charset="0"/>
              </a:rPr>
            </a:br>
            <a:r>
              <a:rPr lang="es-ES" altLang="es-ES" sz="1867">
                <a:latin typeface="Times New Roman" panose="02020603050405020304" pitchFamily="18" charset="0"/>
              </a:rPr>
              <a:t>El triunfo de Venus muestra a la diosa avanzando sobre un carro festivamente decorado, tirado por dos cisnes blancos (iconografía tomada de los Triunfos de Petrarca), que se desplaza deslizándose sobre las aguas de un río. En él, la diosa del amor celebra su victoria sobre Marte, representada con su armadura de caballero medieval, encadenada y arrodillada frente a la diosa. Su presencia simboliza la retirada de los instintos bélicos frente al amor. Al fondo, en un paisaje de rocas fantásticas, se pueden ver las tres Gracias, mientras que en el prado junto al río se mueven conejos blancos, símbolo de la fertilidad. Los setos de rosas en la mitad izquierda aluden al mito de la muerte de Adonis. Alrededor del carro, grupos de jóvenes elegantes tocan música y hablan de amor: algunos se entregan a abrazos tiernos o gestos más atrevidos</a:t>
            </a:r>
          </a:p>
        </p:txBody>
      </p:sp>
      <p:pic>
        <p:nvPicPr>
          <p:cNvPr id="78851" name="Picture 2">
            <a:extLst>
              <a:ext uri="{FF2B5EF4-FFF2-40B4-BE49-F238E27FC236}">
                <a16:creationId xmlns:a16="http://schemas.microsoft.com/office/drawing/2014/main" id="{CAA27810-FE73-41DD-889B-CD9839DDA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651" y="2493434"/>
            <a:ext cx="8625416" cy="43645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a:extLst>
              <a:ext uri="{FF2B5EF4-FFF2-40B4-BE49-F238E27FC236}">
                <a16:creationId xmlns:a16="http://schemas.microsoft.com/office/drawing/2014/main" id="{C31E4328-78D9-438B-B47D-D7FF3EDF68AE}"/>
              </a:ext>
            </a:extLst>
          </p:cNvPr>
          <p:cNvSpPr>
            <a:spLocks noGrp="1" noChangeArrowheads="1"/>
          </p:cNvSpPr>
          <p:nvPr>
            <p:ph type="title"/>
          </p:nvPr>
        </p:nvSpPr>
        <p:spPr>
          <a:xfrm>
            <a:off x="351367" y="378884"/>
            <a:ext cx="11601451" cy="2396067"/>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4. Abril.</a:t>
            </a:r>
            <a:br>
              <a:rPr lang="es-ES" altLang="es-ES" sz="2667">
                <a:latin typeface="Times New Roman" panose="02020603050405020304" pitchFamily="18" charset="0"/>
              </a:rPr>
            </a:br>
            <a:r>
              <a:rPr lang="es-ES" altLang="es-ES" sz="2667">
                <a:latin typeface="Times New Roman" panose="02020603050405020304" pitchFamily="18" charset="0"/>
              </a:rPr>
              <a:t>La banda central muestra las tres figuras de los "decanatos", es decir, los protectores de las tres décadas del mes, representados según el sistema astrológico egipcio que fue transcrito por Teucro babilónico en el siglo I a.C., luego retomado en la Astronomía de Manilio en la época imperial y luego de Pietro d'Abano en la Edad Media (Astolabium planum), a partir de textos árabes, como Albumasar (siglo IX).</a:t>
            </a:r>
          </a:p>
        </p:txBody>
      </p:sp>
      <p:pic>
        <p:nvPicPr>
          <p:cNvPr id="80899" name="Imagen 2">
            <a:extLst>
              <a:ext uri="{FF2B5EF4-FFF2-40B4-BE49-F238E27FC236}">
                <a16:creationId xmlns:a16="http://schemas.microsoft.com/office/drawing/2014/main" id="{C29C1A6B-593F-4CB5-A72E-0512A2383C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72317"/>
            <a:ext cx="12200467" cy="3985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a:extLst>
              <a:ext uri="{FF2B5EF4-FFF2-40B4-BE49-F238E27FC236}">
                <a16:creationId xmlns:a16="http://schemas.microsoft.com/office/drawing/2014/main" id="{75E9924F-47DE-4D48-BB9A-EB51F603E0D4}"/>
              </a:ext>
            </a:extLst>
          </p:cNvPr>
          <p:cNvSpPr>
            <a:spLocks noGrp="1" noChangeArrowheads="1"/>
          </p:cNvSpPr>
          <p:nvPr>
            <p:ph type="title"/>
          </p:nvPr>
        </p:nvSpPr>
        <p:spPr>
          <a:xfrm>
            <a:off x="351367" y="378884"/>
            <a:ext cx="5226051" cy="6305549"/>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4. Abril.</a:t>
            </a:r>
            <a:br>
              <a:rPr lang="es-ES" altLang="es-ES" sz="2667">
                <a:latin typeface="Times New Roman" panose="02020603050405020304" pitchFamily="18" charset="0"/>
              </a:rPr>
            </a:br>
            <a:r>
              <a:rPr lang="es-ES" altLang="es-ES" sz="2667">
                <a:latin typeface="Times New Roman" panose="02020603050405020304" pitchFamily="18" charset="0"/>
              </a:rPr>
              <a:t>Desde la izquierda nos encontramos con una mujer vestida de rojo con un niño, ya identificada como felicidad materna y más probablemente una alusión al mito de las Pléyades (por el pelo largo y por el vestido desbocado que alude a su progresiva pérdida de visibilidad en el cielo). y un niño por detrás que podría ser Eros o la estrella Aldebarán, ojo del Toro, citado por Manilio. </a:t>
            </a:r>
          </a:p>
        </p:txBody>
      </p:sp>
      <p:pic>
        <p:nvPicPr>
          <p:cNvPr id="82947" name="Picture 2">
            <a:extLst>
              <a:ext uri="{FF2B5EF4-FFF2-40B4-BE49-F238E27FC236}">
                <a16:creationId xmlns:a16="http://schemas.microsoft.com/office/drawing/2014/main" id="{4932D9C3-890B-4215-BB28-8B8DB4F92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09" t="32706" r="67889" b="47467"/>
          <a:stretch>
            <a:fillRect/>
          </a:stretch>
        </p:blipFill>
        <p:spPr bwMode="auto">
          <a:xfrm>
            <a:off x="5577418" y="-6350"/>
            <a:ext cx="6614583" cy="6864351"/>
          </a:xfrm>
          <a:prstGeom prst="rect">
            <a:avLst/>
          </a:prstGeom>
          <a:noFill/>
          <a:ln>
            <a:noFill/>
          </a:ln>
          <a:effectLst/>
          <a:extLst>
            <a:ext uri="{909E8E84-426E-40DD-AFC4-6F175D3DCCD1}">
              <a14:hiddenFill xmlns:a14="http://schemas.microsoft.com/office/drawing/2010/main">
                <a:blipFill dpi="0" rotWithShape="0">
                  <a:blip/>
                  <a:srcRect l="3809" t="32706" r="67889" b="47467"/>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a:extLst>
              <a:ext uri="{FF2B5EF4-FFF2-40B4-BE49-F238E27FC236}">
                <a16:creationId xmlns:a16="http://schemas.microsoft.com/office/drawing/2014/main" id="{D1E5A792-27E6-49DC-A112-983D40D25FB7}"/>
              </a:ext>
            </a:extLst>
          </p:cNvPr>
          <p:cNvSpPr>
            <a:spLocks noGrp="1" noChangeArrowheads="1"/>
          </p:cNvSpPr>
          <p:nvPr>
            <p:ph type="title"/>
          </p:nvPr>
        </p:nvSpPr>
        <p:spPr>
          <a:xfrm>
            <a:off x="351367" y="378884"/>
            <a:ext cx="2787651" cy="6305549"/>
          </a:xfrm>
        </p:spPr>
        <p:txBody>
          <a:bodyPr anchor="t">
            <a:normAutofit fontScale="90000"/>
          </a:bodyPr>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400">
                <a:latin typeface="Times New Roman" panose="02020603050405020304" pitchFamily="18" charset="0"/>
              </a:rPr>
              <a:t>4. Abril.</a:t>
            </a:r>
            <a:br>
              <a:rPr lang="es-ES" altLang="es-ES" sz="2400">
                <a:latin typeface="Times New Roman" panose="02020603050405020304" pitchFamily="18" charset="0"/>
              </a:rPr>
            </a:br>
            <a:r>
              <a:rPr lang="es-ES" altLang="es-ES" sz="2400">
                <a:latin typeface="Times New Roman" panose="02020603050405020304" pitchFamily="18" charset="0"/>
              </a:rPr>
              <a:t>La segunda figura es un joven sentado, vestido con botas, brachette y turbante, sosteniendo una gran llave en la mano, que sería una transposición del dios cynocephalus Anubis, superpuesto a la figura de Sirius. La llave, ya explicada como un medio para "abrir" el manantial, sería por tanto un símbolo de la custodia de Dios sobre las aguas del Nilo. </a:t>
            </a:r>
          </a:p>
        </p:txBody>
      </p:sp>
      <p:pic>
        <p:nvPicPr>
          <p:cNvPr id="84995" name="Imagen 2">
            <a:extLst>
              <a:ext uri="{FF2B5EF4-FFF2-40B4-BE49-F238E27FC236}">
                <a16:creationId xmlns:a16="http://schemas.microsoft.com/office/drawing/2014/main" id="{D26AA53D-97B5-4509-983D-560B55CA14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0618" y="0"/>
            <a:ext cx="895138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
            <a:extLst>
              <a:ext uri="{FF2B5EF4-FFF2-40B4-BE49-F238E27FC236}">
                <a16:creationId xmlns:a16="http://schemas.microsoft.com/office/drawing/2014/main" id="{030C9E27-3960-47CD-8764-C94DE6ABD899}"/>
              </a:ext>
            </a:extLst>
          </p:cNvPr>
          <p:cNvSpPr>
            <a:spLocks noGrp="1" noChangeArrowheads="1"/>
          </p:cNvSpPr>
          <p:nvPr>
            <p:ph type="title"/>
          </p:nvPr>
        </p:nvSpPr>
        <p:spPr>
          <a:xfrm>
            <a:off x="351367" y="378884"/>
            <a:ext cx="5046133" cy="6305549"/>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400">
                <a:latin typeface="Times New Roman" panose="02020603050405020304" pitchFamily="18" charset="0"/>
              </a:rPr>
              <a:t>4. Abril.</a:t>
            </a:r>
            <a:br>
              <a:rPr lang="es-ES" altLang="es-ES" sz="2400">
                <a:latin typeface="Times New Roman" panose="02020603050405020304" pitchFamily="18" charset="0"/>
              </a:rPr>
            </a:br>
            <a:r>
              <a:rPr lang="es-ES" altLang="es-ES" sz="2400">
                <a:latin typeface="Times New Roman" panose="02020603050405020304" pitchFamily="18" charset="0"/>
              </a:rPr>
              <a:t>La tercera figura es un demonio con colmillos de cerdo, piel rojiza y armado con una flecha, sosteniendo un dragón en su mano derecha y frente a un caballo blanco y un perrito, ya explicado como el Disoluteness, pero más probablemente Perseo y el paranatellonta más cercano ( los monstruos que gobernaron los 360 días del calendario en la astrología egipcia: el caballo blanco / Pegaso, la liebre, el perro / Orión y la serpiente enroscada / río Eridanius; los colmillos de jabalí aluden al mito de las Híades, al que Manilius llamó succulae que es cerdas.</a:t>
            </a:r>
          </a:p>
        </p:txBody>
      </p:sp>
      <p:pic>
        <p:nvPicPr>
          <p:cNvPr id="87043" name="Picture 2">
            <a:extLst>
              <a:ext uri="{FF2B5EF4-FFF2-40B4-BE49-F238E27FC236}">
                <a16:creationId xmlns:a16="http://schemas.microsoft.com/office/drawing/2014/main" id="{4A774C1A-EA05-469F-A1F3-1EF05F4E1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761" t="32706" r="5136" b="47467"/>
          <a:stretch>
            <a:fillRect/>
          </a:stretch>
        </p:blipFill>
        <p:spPr bwMode="auto">
          <a:xfrm>
            <a:off x="5397501" y="0"/>
            <a:ext cx="6794500" cy="6858000"/>
          </a:xfrm>
          <a:prstGeom prst="rect">
            <a:avLst/>
          </a:prstGeom>
          <a:noFill/>
          <a:ln>
            <a:noFill/>
          </a:ln>
          <a:effectLst/>
          <a:extLst>
            <a:ext uri="{909E8E84-426E-40DD-AFC4-6F175D3DCCD1}">
              <a14:hiddenFill xmlns:a14="http://schemas.microsoft.com/office/drawing/2010/main">
                <a:blipFill dpi="0" rotWithShape="0">
                  <a:blip/>
                  <a:srcRect l="65761" t="32706" r="5136" b="47467"/>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
            <a:extLst>
              <a:ext uri="{FF2B5EF4-FFF2-40B4-BE49-F238E27FC236}">
                <a16:creationId xmlns:a16="http://schemas.microsoft.com/office/drawing/2014/main" id="{C8816697-E04C-4549-BEA4-68F070F64A5C}"/>
              </a:ext>
            </a:extLst>
          </p:cNvPr>
          <p:cNvSpPr>
            <a:spLocks noGrp="1" noChangeArrowheads="1"/>
          </p:cNvSpPr>
          <p:nvPr>
            <p:ph type="title"/>
          </p:nvPr>
        </p:nvSpPr>
        <p:spPr>
          <a:xfrm>
            <a:off x="309034" y="421218"/>
            <a:ext cx="4806951" cy="6235700"/>
          </a:xfrm>
        </p:spPr>
        <p:txBody>
          <a:bodyPr anchor="t">
            <a:normAutofit fontScale="90000"/>
          </a:bodyPr>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400">
                <a:latin typeface="Times New Roman" panose="02020603050405020304" pitchFamily="18" charset="0"/>
              </a:rPr>
              <a:t>4. Abril.</a:t>
            </a:r>
            <a:br>
              <a:rPr lang="es-ES" altLang="es-ES" sz="2400">
                <a:latin typeface="Times New Roman" panose="02020603050405020304" pitchFamily="18" charset="0"/>
              </a:rPr>
            </a:br>
            <a:r>
              <a:rPr lang="es-ES" altLang="es-ES" sz="2400">
                <a:latin typeface="Times New Roman" panose="02020603050405020304" pitchFamily="18" charset="0"/>
              </a:rPr>
              <a:t>En la banda inferior, debajo se puede ver un trozo del irrisorio palio de San Giorgio que se regentaba en Ferrara: damas y caballeros disfrutan del palio desde las ventanas y arcadas de un edificio, para ver prostitutas, enanos y judíos en humillantes competiciones de carreras. a pie y a caballo. Al fondo vemos a la izquierda el regreso del duque de un viaje de caza, con en el centro la curiosa y cortés escena de una pelea entre una garza y ​​una paloma. A la derecha, bajo una logia renacentista, rodeado de pajes y dignatarios (incluido Nicolò II da Correggio, organizador de la fiesta), el duque ofrece sonriendo una moneda a Scocola, el bufón de la corte.</a:t>
            </a:r>
          </a:p>
        </p:txBody>
      </p:sp>
      <p:pic>
        <p:nvPicPr>
          <p:cNvPr id="89091" name="Picture 3">
            <a:extLst>
              <a:ext uri="{FF2B5EF4-FFF2-40B4-BE49-F238E27FC236}">
                <a16:creationId xmlns:a16="http://schemas.microsoft.com/office/drawing/2014/main" id="{BFA6F6FE-3D48-44E9-BC68-90AAEF4E7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851" y="4826000"/>
            <a:ext cx="6788149" cy="2032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9092" name="Picture 2">
            <a:extLst>
              <a:ext uri="{FF2B5EF4-FFF2-40B4-BE49-F238E27FC236}">
                <a16:creationId xmlns:a16="http://schemas.microsoft.com/office/drawing/2014/main" id="{49BAB736-8346-474B-AC08-05630D23DB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2737"/>
          <a:stretch>
            <a:fillRect/>
          </a:stretch>
        </p:blipFill>
        <p:spPr bwMode="auto">
          <a:xfrm>
            <a:off x="5403851" y="1"/>
            <a:ext cx="6788149" cy="4754033"/>
          </a:xfrm>
          <a:prstGeom prst="rect">
            <a:avLst/>
          </a:prstGeom>
          <a:noFill/>
          <a:ln>
            <a:noFill/>
          </a:ln>
          <a:effectLst/>
          <a:extLst>
            <a:ext uri="{909E8E84-426E-40DD-AFC4-6F175D3DCCD1}">
              <a14:hiddenFill xmlns:a14="http://schemas.microsoft.com/office/drawing/2010/main">
                <a:blipFill dpi="0" rotWithShape="0">
                  <a:blip/>
                  <a:srcRect t="52737"/>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
            <a:extLst>
              <a:ext uri="{FF2B5EF4-FFF2-40B4-BE49-F238E27FC236}">
                <a16:creationId xmlns:a16="http://schemas.microsoft.com/office/drawing/2014/main" id="{C1315B07-9BAD-4F8B-B6E2-932A6139DAA2}"/>
              </a:ext>
            </a:extLst>
          </p:cNvPr>
          <p:cNvSpPr>
            <a:spLocks noGrp="1" noChangeArrowheads="1"/>
          </p:cNvSpPr>
          <p:nvPr>
            <p:ph type="title"/>
          </p:nvPr>
        </p:nvSpPr>
        <p:spPr>
          <a:xfrm>
            <a:off x="611717" y="351367"/>
            <a:ext cx="6324600" cy="5971117"/>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5. Mayo </a:t>
            </a:r>
            <a:br>
              <a:rPr lang="es-ES" altLang="es-ES" sz="2667">
                <a:latin typeface="Times New Roman" panose="02020603050405020304" pitchFamily="18" charset="0"/>
              </a:rPr>
            </a:br>
            <a:r>
              <a:rPr lang="es-ES" altLang="es-ES" sz="2667">
                <a:latin typeface="Times New Roman" panose="02020603050405020304" pitchFamily="18" charset="0"/>
              </a:rPr>
              <a:t>Al igual que los otros meses, mayo también se divide en tres bandas horizontales: una superior con el triunfo de la deidad protectora del mes, en este caso Apolo, una central con el signo del zodíaco (Géminis) y los tres "decanatos", y una inferior con escenas del gobierno de Borso d'Este, que en este caso están muy arruinados. </a:t>
            </a:r>
          </a:p>
        </p:txBody>
      </p:sp>
      <p:pic>
        <p:nvPicPr>
          <p:cNvPr id="91139" name="Imagen 2">
            <a:extLst>
              <a:ext uri="{FF2B5EF4-FFF2-40B4-BE49-F238E27FC236}">
                <a16:creationId xmlns:a16="http://schemas.microsoft.com/office/drawing/2014/main" id="{B4D0B1F5-A8D9-4429-A4C2-5BB6FF7DB5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2218" y="0"/>
            <a:ext cx="503978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a:extLst>
              <a:ext uri="{FF2B5EF4-FFF2-40B4-BE49-F238E27FC236}">
                <a16:creationId xmlns:a16="http://schemas.microsoft.com/office/drawing/2014/main" id="{03D2CF4A-56DF-469B-A405-410717F265B1}"/>
              </a:ext>
            </a:extLst>
          </p:cNvPr>
          <p:cNvSpPr>
            <a:spLocks noGrp="1" noChangeArrowheads="1"/>
          </p:cNvSpPr>
          <p:nvPr>
            <p:ph type="title"/>
          </p:nvPr>
        </p:nvSpPr>
        <p:spPr>
          <a:xfrm>
            <a:off x="611717" y="182034"/>
            <a:ext cx="11173883" cy="1276351"/>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133">
                <a:latin typeface="Times New Roman" panose="02020603050405020304" pitchFamily="18" charset="0"/>
              </a:rPr>
              <a:t>5. Mayo </a:t>
            </a:r>
            <a:br>
              <a:rPr lang="es-ES" altLang="es-ES" sz="2133">
                <a:latin typeface="Times New Roman" panose="02020603050405020304" pitchFamily="18" charset="0"/>
              </a:rPr>
            </a:br>
            <a:r>
              <a:rPr lang="es-ES" altLang="es-ES" sz="2133">
                <a:latin typeface="Times New Roman" panose="02020603050405020304" pitchFamily="18" charset="0"/>
              </a:rPr>
              <a:t>El triunfo de Apolo muestra al dios avanzando, sosteniendo un globo y un arco, en un carro decorado tirado por cuatro caballos y dirigido por Aurora. </a:t>
            </a:r>
            <a:br>
              <a:rPr lang="es-ES" altLang="es-ES" sz="2133">
                <a:latin typeface="Times New Roman" panose="02020603050405020304" pitchFamily="18" charset="0"/>
              </a:rPr>
            </a:br>
            <a:r>
              <a:rPr lang="es-ES" altLang="es-ES" sz="2133">
                <a:latin typeface="Times New Roman" panose="02020603050405020304" pitchFamily="18" charset="0"/>
              </a:rPr>
              <a:t>A un lado hay figuras y símbolos vinculados al culto al dios</a:t>
            </a:r>
          </a:p>
        </p:txBody>
      </p:sp>
      <p:pic>
        <p:nvPicPr>
          <p:cNvPr id="93187" name="Picture 2">
            <a:extLst>
              <a:ext uri="{FF2B5EF4-FFF2-40B4-BE49-F238E27FC236}">
                <a16:creationId xmlns:a16="http://schemas.microsoft.com/office/drawing/2014/main" id="{60854DA9-1CA3-49CE-965C-841BBEF73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9703"/>
          <a:stretch>
            <a:fillRect/>
          </a:stretch>
        </p:blipFill>
        <p:spPr bwMode="auto">
          <a:xfrm>
            <a:off x="700617" y="1458384"/>
            <a:ext cx="10879667" cy="5399616"/>
          </a:xfrm>
          <a:prstGeom prst="rect">
            <a:avLst/>
          </a:prstGeom>
          <a:noFill/>
          <a:ln>
            <a:noFill/>
          </a:ln>
          <a:effectLst/>
          <a:extLst>
            <a:ext uri="{909E8E84-426E-40DD-AFC4-6F175D3DCCD1}">
              <a14:hiddenFill xmlns:a14="http://schemas.microsoft.com/office/drawing/2010/main">
                <a:blipFill dpi="0" rotWithShape="0">
                  <a:blip/>
                  <a:srcRect b="39703"/>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
            <a:extLst>
              <a:ext uri="{FF2B5EF4-FFF2-40B4-BE49-F238E27FC236}">
                <a16:creationId xmlns:a16="http://schemas.microsoft.com/office/drawing/2014/main" id="{9175FC7B-9BA9-40B5-B1CB-25D2F650B38D}"/>
              </a:ext>
            </a:extLst>
          </p:cNvPr>
          <p:cNvSpPr>
            <a:spLocks noGrp="1" noChangeArrowheads="1"/>
          </p:cNvSpPr>
          <p:nvPr>
            <p:ph type="title"/>
          </p:nvPr>
        </p:nvSpPr>
        <p:spPr>
          <a:xfrm>
            <a:off x="611718" y="448733"/>
            <a:ext cx="6366933" cy="5283200"/>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5. Mayo.</a:t>
            </a:r>
            <a:br>
              <a:rPr lang="es-ES" altLang="es-ES" sz="2667">
                <a:latin typeface="Times New Roman" panose="02020603050405020304" pitchFamily="18" charset="0"/>
              </a:rPr>
            </a:br>
            <a:r>
              <a:rPr lang="es-ES" altLang="es-ES" sz="2667">
                <a:latin typeface="Times New Roman" panose="02020603050405020304" pitchFamily="18" charset="0"/>
              </a:rPr>
              <a:t>Al fondo, las nueve Musas presencian su triunfo, junto a una fuente de la juventud, mientras que a la derecha cerca del carro, con intenciones alegóricas difíciles de interpretar, se mueve un denso grupo de infantes regordetes. </a:t>
            </a:r>
          </a:p>
        </p:txBody>
      </p:sp>
      <p:pic>
        <p:nvPicPr>
          <p:cNvPr id="95235" name="Picture 2">
            <a:extLst>
              <a:ext uri="{FF2B5EF4-FFF2-40B4-BE49-F238E27FC236}">
                <a16:creationId xmlns:a16="http://schemas.microsoft.com/office/drawing/2014/main" id="{4CB190B5-7D66-4B48-903A-E21D9DB3E3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4033" y="0"/>
            <a:ext cx="48006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
            <a:extLst>
              <a:ext uri="{FF2B5EF4-FFF2-40B4-BE49-F238E27FC236}">
                <a16:creationId xmlns:a16="http://schemas.microsoft.com/office/drawing/2014/main" id="{E3E3797A-4766-4C4A-A0B6-58457EA3A807}"/>
              </a:ext>
            </a:extLst>
          </p:cNvPr>
          <p:cNvSpPr>
            <a:spLocks noGrp="1" noChangeArrowheads="1"/>
          </p:cNvSpPr>
          <p:nvPr>
            <p:ph type="title"/>
          </p:nvPr>
        </p:nvSpPr>
        <p:spPr>
          <a:xfrm>
            <a:off x="611718" y="351367"/>
            <a:ext cx="11258549" cy="2578100"/>
          </a:xfrm>
        </p:spPr>
        <p:txBody>
          <a:bodyPr anchor="t">
            <a:normAutofit fontScale="90000"/>
          </a:bodyPr>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400">
                <a:latin typeface="Times New Roman" panose="02020603050405020304" pitchFamily="18" charset="0"/>
              </a:rPr>
              <a:t>5. Mayo.</a:t>
            </a:r>
            <a:br>
              <a:rPr lang="es-ES" altLang="es-ES" sz="2400">
                <a:latin typeface="Times New Roman" panose="02020603050405020304" pitchFamily="18" charset="0"/>
              </a:rPr>
            </a:br>
            <a:r>
              <a:rPr lang="es-ES" altLang="es-ES" sz="2400">
                <a:latin typeface="Times New Roman" panose="02020603050405020304" pitchFamily="18" charset="0"/>
              </a:rPr>
              <a:t>La banda central muestra las tres figuras de los "decanatos", es decir, los protectores de las tres décadas del mes. Estos son los protectores de las tres décadas del mes, representados según el sistema astrológico egipcio que fue transcrito por el babilónico Teucro en el siglo I a.C., luego retomado en la Astronomía de Manilius en la época imperial y luego por Pietro d'Abano en la Edad Media (Astolabium planum). , a partir de textos árabes, como Albumasar (siglo IX). </a:t>
            </a:r>
            <a:br>
              <a:rPr lang="es-ES" altLang="es-ES" sz="2400">
                <a:latin typeface="Times New Roman" panose="02020603050405020304" pitchFamily="18" charset="0"/>
              </a:rPr>
            </a:br>
            <a:endParaRPr lang="es-ES" altLang="es-ES" sz="2400">
              <a:latin typeface="Times New Roman" panose="02020603050405020304" pitchFamily="18" charset="0"/>
            </a:endParaRPr>
          </a:p>
        </p:txBody>
      </p:sp>
      <p:pic>
        <p:nvPicPr>
          <p:cNvPr id="97283" name="Picture 2">
            <a:extLst>
              <a:ext uri="{FF2B5EF4-FFF2-40B4-BE49-F238E27FC236}">
                <a16:creationId xmlns:a16="http://schemas.microsoft.com/office/drawing/2014/main" id="{A2E93387-BA83-44E2-89A7-AF5AF9320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929467"/>
            <a:ext cx="12187767" cy="39285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
            <a:extLst>
              <a:ext uri="{FF2B5EF4-FFF2-40B4-BE49-F238E27FC236}">
                <a16:creationId xmlns:a16="http://schemas.microsoft.com/office/drawing/2014/main" id="{CC2C8E73-DDB1-49BF-85E0-E84994C78E5E}"/>
              </a:ext>
            </a:extLst>
          </p:cNvPr>
          <p:cNvSpPr>
            <a:spLocks noGrp="1" noChangeArrowheads="1"/>
          </p:cNvSpPr>
          <p:nvPr>
            <p:ph type="title"/>
          </p:nvPr>
        </p:nvSpPr>
        <p:spPr>
          <a:xfrm>
            <a:off x="167217" y="167218"/>
            <a:ext cx="11885083" cy="2762249"/>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133">
                <a:latin typeface="Times New Roman" panose="02020603050405020304" pitchFamily="18" charset="0"/>
              </a:rPr>
              <a:t>5. Mayo.</a:t>
            </a:r>
            <a:br>
              <a:rPr lang="es-ES" altLang="es-ES" sz="2133">
                <a:latin typeface="Times New Roman" panose="02020603050405020304" pitchFamily="18" charset="0"/>
              </a:rPr>
            </a:br>
            <a:r>
              <a:rPr lang="es-ES" altLang="es-ES" sz="2133">
                <a:latin typeface="Times New Roman" panose="02020603050405020304" pitchFamily="18" charset="0"/>
              </a:rPr>
              <a:t>Son un caballero que recibe el homenaje de un niño más joven (quizás la instrucción de Poesía o Música), un espinillero vestido con zapatos rojos que es escuchado por un hombre vestido solo con fajín y zapatos dorados, y un arquero, mostrando flores y frutos en los pliegues de su manto. </a:t>
            </a:r>
            <a:br>
              <a:rPr lang="es-ES" altLang="es-ES" sz="2133">
                <a:latin typeface="Times New Roman" panose="02020603050405020304" pitchFamily="18" charset="0"/>
              </a:rPr>
            </a:br>
            <a:r>
              <a:rPr lang="es-ES" altLang="es-ES" sz="2133">
                <a:latin typeface="Times New Roman" panose="02020603050405020304" pitchFamily="18" charset="0"/>
              </a:rPr>
              <a:t>Las hipótesis más acreditadas son las de Aby Warburg quien, consultando varios textos antiguos incluyendo en particular la Astronómica de Manilius, explicó los decanatos como divinidades siderales egipcias de la época helenística, con un significado astrológico preciso, que presidían las formas de vida nacidas en períodos de tiempo controlados por ellos; también fueron asimilados a los planetas colocados bajo su dominio, ya los signos del zodíaco: de cada signo los decanatos representaban las tres "caras". </a:t>
            </a:r>
          </a:p>
        </p:txBody>
      </p:sp>
      <p:pic>
        <p:nvPicPr>
          <p:cNvPr id="99331" name="Picture 2">
            <a:extLst>
              <a:ext uri="{FF2B5EF4-FFF2-40B4-BE49-F238E27FC236}">
                <a16:creationId xmlns:a16="http://schemas.microsoft.com/office/drawing/2014/main" id="{1DC287AA-BE35-4722-AF95-6A6922D1F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929467"/>
            <a:ext cx="12187767" cy="39285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
            <a:extLst>
              <a:ext uri="{FF2B5EF4-FFF2-40B4-BE49-F238E27FC236}">
                <a16:creationId xmlns:a16="http://schemas.microsoft.com/office/drawing/2014/main" id="{83DBAF38-A62C-48CB-8234-67EAD5B1372F}"/>
              </a:ext>
            </a:extLst>
          </p:cNvPr>
          <p:cNvSpPr>
            <a:spLocks noGrp="1" noChangeArrowheads="1"/>
          </p:cNvSpPr>
          <p:nvPr>
            <p:ph type="title"/>
          </p:nvPr>
        </p:nvSpPr>
        <p:spPr>
          <a:xfrm>
            <a:off x="224367" y="351368"/>
            <a:ext cx="1885951" cy="6390217"/>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400">
                <a:latin typeface="Times New Roman" panose="02020603050405020304" pitchFamily="18" charset="0"/>
              </a:rPr>
              <a:t>5. Mayo.</a:t>
            </a:r>
            <a:br>
              <a:rPr lang="es-ES" altLang="es-ES" sz="2400">
                <a:latin typeface="Times New Roman" panose="02020603050405020304" pitchFamily="18" charset="0"/>
              </a:rPr>
            </a:br>
            <a:r>
              <a:rPr lang="es-ES" altLang="es-ES" sz="2400">
                <a:latin typeface="Times New Roman" panose="02020603050405020304" pitchFamily="18" charset="0"/>
              </a:rPr>
              <a:t>Abajo, lo que queda de los frescos, que sobrevivieron a la apertura de una puerta, muestran escenas de la vida rural, con una hermosa escena de la siega del campo, colocada en primer plano.</a:t>
            </a:r>
          </a:p>
        </p:txBody>
      </p:sp>
      <p:pic>
        <p:nvPicPr>
          <p:cNvPr id="101379" name="Imagen 4">
            <a:extLst>
              <a:ext uri="{FF2B5EF4-FFF2-40B4-BE49-F238E27FC236}">
                <a16:creationId xmlns:a16="http://schemas.microsoft.com/office/drawing/2014/main" id="{21FD2EA5-8B34-4450-B4DB-A6B817E2D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0000"/>
          <a:stretch>
            <a:fillRect/>
          </a:stretch>
        </p:blipFill>
        <p:spPr bwMode="auto">
          <a:xfrm>
            <a:off x="2110317" y="0"/>
            <a:ext cx="1008168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
            <a:extLst>
              <a:ext uri="{FF2B5EF4-FFF2-40B4-BE49-F238E27FC236}">
                <a16:creationId xmlns:a16="http://schemas.microsoft.com/office/drawing/2014/main" id="{58E61EC4-24BE-445F-89E7-17F8FA82BE89}"/>
              </a:ext>
            </a:extLst>
          </p:cNvPr>
          <p:cNvSpPr>
            <a:spLocks noGrp="1" noChangeArrowheads="1"/>
          </p:cNvSpPr>
          <p:nvPr>
            <p:ph type="title"/>
          </p:nvPr>
        </p:nvSpPr>
        <p:spPr>
          <a:xfrm>
            <a:off x="611718" y="448733"/>
            <a:ext cx="6548967" cy="6096000"/>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6. Junio.</a:t>
            </a:r>
            <a:br>
              <a:rPr lang="es-ES" altLang="es-ES" sz="2667">
                <a:latin typeface="Times New Roman" panose="02020603050405020304" pitchFamily="18" charset="0"/>
              </a:rPr>
            </a:br>
            <a:r>
              <a:rPr lang="es-ES" altLang="es-ES" sz="2667">
                <a:latin typeface="Times New Roman" panose="02020603050405020304" pitchFamily="18" charset="0"/>
              </a:rPr>
              <a:t>Al igual que el resto de meses, junio también se divide en tres franjas horizontales: una superior con el triunfo de la deidad protectora del mes, en este caso Mercurio, una central con el signo del zodíaco (Cáncer) y los tres "decanatos", y una inferior con escenas. del gobierno de Borso d'Este. </a:t>
            </a:r>
          </a:p>
        </p:txBody>
      </p:sp>
      <p:pic>
        <p:nvPicPr>
          <p:cNvPr id="103427" name="Picture 2">
            <a:extLst>
              <a:ext uri="{FF2B5EF4-FFF2-40B4-BE49-F238E27FC236}">
                <a16:creationId xmlns:a16="http://schemas.microsoft.com/office/drawing/2014/main" id="{2CD93E4F-4D9D-4124-9C59-99C4D6934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2568" y="-29633"/>
            <a:ext cx="4779433" cy="68876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
            <a:extLst>
              <a:ext uri="{FF2B5EF4-FFF2-40B4-BE49-F238E27FC236}">
                <a16:creationId xmlns:a16="http://schemas.microsoft.com/office/drawing/2014/main" id="{BB232FC2-D6D7-4FF4-9582-D5C0FA7DC241}"/>
              </a:ext>
            </a:extLst>
          </p:cNvPr>
          <p:cNvSpPr>
            <a:spLocks noGrp="1" noChangeArrowheads="1"/>
          </p:cNvSpPr>
          <p:nvPr>
            <p:ph type="title"/>
          </p:nvPr>
        </p:nvSpPr>
        <p:spPr>
          <a:xfrm>
            <a:off x="351367" y="196851"/>
            <a:ext cx="11504084" cy="6347883"/>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133">
                <a:latin typeface="Times New Roman" panose="02020603050405020304" pitchFamily="18" charset="0"/>
              </a:rPr>
              <a:t>6. Junio.</a:t>
            </a:r>
            <a:br>
              <a:rPr lang="es-ES" altLang="es-ES" sz="2133">
                <a:latin typeface="Times New Roman" panose="02020603050405020304" pitchFamily="18" charset="0"/>
              </a:rPr>
            </a:br>
            <a:r>
              <a:rPr lang="es-ES" altLang="es-ES" sz="2133">
                <a:latin typeface="Times New Roman" panose="02020603050405020304" pitchFamily="18" charset="0"/>
              </a:rPr>
              <a:t>El triunfo de Mercurio está ambientado de forma más sencilla que los Meses de Francesco del Cossa, con una tendencia horizontal, paralela a la pared, y que no viene del fondo hacia el frente. Su carro es tirado por águilas con la figura del dios, deteriorado por los daños sufridos por el fresco, que sostiene una especie de viola y el caduceo en la mano. El dios del comercio está rodeado de grupos de comerciantes que se dedican a sus negocios. Un lobo y un mono son símbolos del comercio; también vemos a la ninfa Io transformada en novilla ya Argus decapitado por Mercurio. El fondo se abre con efecto en el centro, con montículos y espolones rocosos enrollados en un "mechón de crema" como en otros episodios de la serie.</a:t>
            </a:r>
          </a:p>
        </p:txBody>
      </p:sp>
      <p:pic>
        <p:nvPicPr>
          <p:cNvPr id="105475" name="Picture 2">
            <a:extLst>
              <a:ext uri="{FF2B5EF4-FFF2-40B4-BE49-F238E27FC236}">
                <a16:creationId xmlns:a16="http://schemas.microsoft.com/office/drawing/2014/main" id="{F8C3C7DC-4997-4080-9A27-3699EF478D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8034"/>
          <a:stretch>
            <a:fillRect/>
          </a:stretch>
        </p:blipFill>
        <p:spPr bwMode="auto">
          <a:xfrm>
            <a:off x="1191684" y="2647952"/>
            <a:ext cx="9135533" cy="4210049"/>
          </a:xfrm>
          <a:prstGeom prst="rect">
            <a:avLst/>
          </a:prstGeom>
          <a:noFill/>
          <a:ln>
            <a:noFill/>
          </a:ln>
          <a:effectLst/>
          <a:extLst>
            <a:ext uri="{909E8E84-426E-40DD-AFC4-6F175D3DCCD1}">
              <a14:hiddenFill xmlns:a14="http://schemas.microsoft.com/office/drawing/2010/main">
                <a:blipFill dpi="0" rotWithShape="0">
                  <a:blip/>
                  <a:srcRect b="68034"/>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07292B9E-B9C1-4DCD-8A17-CA3CFCB9D5E8}"/>
              </a:ext>
            </a:extLst>
          </p:cNvPr>
          <p:cNvSpPr>
            <a:spLocks noGrp="1" noChangeArrowheads="1"/>
          </p:cNvSpPr>
          <p:nvPr>
            <p:ph type="title"/>
          </p:nvPr>
        </p:nvSpPr>
        <p:spPr>
          <a:xfrm>
            <a:off x="611718" y="448733"/>
            <a:ext cx="11243733" cy="6096000"/>
          </a:xfrm>
        </p:spPr>
        <p:txBody>
          <a:bodyPr anchor="t">
            <a:noAutofit/>
          </a:bodyPr>
          <a:lstStyle/>
          <a:p>
            <a:pPr>
              <a:spcBef>
                <a:spcPts val="800"/>
              </a:spcBef>
              <a:spcAft>
                <a:spcPts val="800"/>
              </a:spcAft>
              <a:tabLst>
                <a:tab pos="0" algn="l"/>
                <a:tab pos="914102" algn="l"/>
                <a:tab pos="1828206" algn="l"/>
                <a:tab pos="2742309" algn="l"/>
                <a:tab pos="3656411" algn="l"/>
                <a:tab pos="4570514" algn="l"/>
                <a:tab pos="5484618" algn="l"/>
                <a:tab pos="6398720" algn="l"/>
                <a:tab pos="7312823" algn="l"/>
                <a:tab pos="8226925" algn="l"/>
                <a:tab pos="9141029" algn="l"/>
                <a:tab pos="10055131" algn="l"/>
                <a:tab pos="10969234" algn="l"/>
                <a:tab pos="11883336" algn="l"/>
                <a:tab pos="12797440" algn="l"/>
                <a:tab pos="13711543" algn="l"/>
              </a:tabLst>
              <a:defRPr/>
            </a:pPr>
            <a:r>
              <a:rPr lang="es-ES" altLang="es-ES" sz="2667" dirty="0">
                <a:latin typeface="Times New Roman" panose="02020603050405020304" pitchFamily="18" charset="0"/>
              </a:rPr>
              <a:t>6. Junio.</a:t>
            </a:r>
            <a:br>
              <a:rPr lang="es-ES" altLang="es-ES" sz="2667" dirty="0">
                <a:latin typeface="Times New Roman" panose="02020603050405020304" pitchFamily="18" charset="0"/>
              </a:rPr>
            </a:br>
            <a:r>
              <a:rPr lang="es-ES" altLang="es-ES" sz="2667" dirty="0">
                <a:latin typeface="Times New Roman" panose="02020603050405020304" pitchFamily="18" charset="0"/>
              </a:rPr>
              <a:t>La banda central muestra las tres figuras de los "decanatos", que son los protectores de las tres décadas del mes, y Cáncer, representado como una langosta. Muestra a un hombre vestido de follaje sosteniendo un objeto ilegible en su mano (tal vez </a:t>
            </a:r>
            <a:r>
              <a:rPr lang="es-ES" altLang="es-ES" sz="2667" dirty="0" err="1">
                <a:latin typeface="Times New Roman" panose="02020603050405020304" pitchFamily="18" charset="0"/>
              </a:rPr>
              <a:t>Desfortune</a:t>
            </a:r>
            <a:r>
              <a:rPr lang="es-ES" altLang="es-ES" sz="2667" dirty="0">
                <a:latin typeface="Times New Roman" panose="02020603050405020304" pitchFamily="18" charset="0"/>
              </a:rPr>
              <a:t> o </a:t>
            </a:r>
            <a:r>
              <a:rPr lang="es-ES" altLang="es-ES" sz="2667" dirty="0" err="1">
                <a:latin typeface="Times New Roman" panose="02020603050405020304" pitchFamily="18" charset="0"/>
              </a:rPr>
              <a:t>Madness</a:t>
            </a:r>
            <a:r>
              <a:rPr lang="es-ES" altLang="es-ES" sz="2667" dirty="0">
                <a:latin typeface="Times New Roman" panose="02020603050405020304" pitchFamily="18" charset="0"/>
              </a:rPr>
              <a:t>), una mujer vestida de blanco sosteniendo un palo y frente a una mujer (tal vez una representación de la Justicia juzgando un alma humana ), y un curioso personaje con patas de grifo que lucha con un dragón (quizás el Robo). Su significado no está seguro. </a:t>
            </a:r>
            <a:br>
              <a:rPr lang="es-ES" altLang="es-ES" sz="1400" dirty="0">
                <a:latin typeface="Times New Roman" panose="02020603050405020304" pitchFamily="18" charset="0"/>
              </a:rPr>
            </a:br>
            <a:endParaRPr lang="es-ES" altLang="es-ES" sz="1400" dirty="0">
              <a:latin typeface="Times New Roman" panose="02020603050405020304" pitchFamily="18" charset="0"/>
            </a:endParaRPr>
          </a:p>
        </p:txBody>
      </p:sp>
      <p:pic>
        <p:nvPicPr>
          <p:cNvPr id="107523" name="Picture 2">
            <a:extLst>
              <a:ext uri="{FF2B5EF4-FFF2-40B4-BE49-F238E27FC236}">
                <a16:creationId xmlns:a16="http://schemas.microsoft.com/office/drawing/2014/main" id="{2C2C46C7-533D-4FCA-9F9A-FC5BEB202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613152"/>
            <a:ext cx="12187767" cy="324484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a:extLst>
              <a:ext uri="{FF2B5EF4-FFF2-40B4-BE49-F238E27FC236}">
                <a16:creationId xmlns:a16="http://schemas.microsoft.com/office/drawing/2014/main" id="{3CA62FB6-6054-4833-A97C-646B3073A41F}"/>
              </a:ext>
            </a:extLst>
          </p:cNvPr>
          <p:cNvSpPr>
            <a:spLocks noGrp="1" noChangeArrowheads="1"/>
          </p:cNvSpPr>
          <p:nvPr>
            <p:ph type="title"/>
          </p:nvPr>
        </p:nvSpPr>
        <p:spPr>
          <a:xfrm>
            <a:off x="196851" y="139701"/>
            <a:ext cx="2017183" cy="6405033"/>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6. Junio.</a:t>
            </a:r>
            <a:br>
              <a:rPr lang="es-ES" altLang="es-ES" sz="2667">
                <a:latin typeface="Times New Roman" panose="02020603050405020304" pitchFamily="18" charset="0"/>
              </a:rPr>
            </a:br>
            <a:r>
              <a:rPr lang="es-ES" altLang="es-ES" sz="2667">
                <a:latin typeface="Times New Roman" panose="02020603050405020304" pitchFamily="18" charset="0"/>
              </a:rPr>
              <a:t>Abajo, algo deteriorado, hay una escena con el duque Borso en una procesión que se dirige hacia un pórtico, donde una figura arrodillada se dispone a pedirle una súplica.</a:t>
            </a:r>
          </a:p>
        </p:txBody>
      </p:sp>
      <p:pic>
        <p:nvPicPr>
          <p:cNvPr id="109571" name="Picture 2">
            <a:extLst>
              <a:ext uri="{FF2B5EF4-FFF2-40B4-BE49-F238E27FC236}">
                <a16:creationId xmlns:a16="http://schemas.microsoft.com/office/drawing/2014/main" id="{20E0585F-96A9-46E8-B074-D6A70355F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2312"/>
          <a:stretch>
            <a:fillRect/>
          </a:stretch>
        </p:blipFill>
        <p:spPr bwMode="auto">
          <a:xfrm>
            <a:off x="2214034" y="0"/>
            <a:ext cx="9977967" cy="6858000"/>
          </a:xfrm>
          <a:prstGeom prst="rect">
            <a:avLst/>
          </a:prstGeom>
          <a:noFill/>
          <a:ln>
            <a:noFill/>
          </a:ln>
          <a:effectLst/>
          <a:extLst>
            <a:ext uri="{909E8E84-426E-40DD-AFC4-6F175D3DCCD1}">
              <a14:hiddenFill xmlns:a14="http://schemas.microsoft.com/office/drawing/2010/main">
                <a:blipFill dpi="0" rotWithShape="0">
                  <a:blip/>
                  <a:srcRect t="52312"/>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a:extLst>
              <a:ext uri="{FF2B5EF4-FFF2-40B4-BE49-F238E27FC236}">
                <a16:creationId xmlns:a16="http://schemas.microsoft.com/office/drawing/2014/main" id="{4E89A6C3-119D-4F9E-A63F-A5D5E7F0E3F1}"/>
              </a:ext>
            </a:extLst>
          </p:cNvPr>
          <p:cNvSpPr>
            <a:spLocks noGrp="1" noChangeArrowheads="1"/>
          </p:cNvSpPr>
          <p:nvPr>
            <p:ph type="title"/>
          </p:nvPr>
        </p:nvSpPr>
        <p:spPr>
          <a:xfrm>
            <a:off x="309034" y="167217"/>
            <a:ext cx="6290733" cy="6502400"/>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7. Julio.</a:t>
            </a:r>
            <a:br>
              <a:rPr lang="es-ES" altLang="es-ES" sz="2667">
                <a:latin typeface="Times New Roman" panose="02020603050405020304" pitchFamily="18" charset="0"/>
              </a:rPr>
            </a:br>
            <a:r>
              <a:rPr lang="es-ES" altLang="es-ES" sz="2667">
                <a:latin typeface="Times New Roman" panose="02020603050405020304" pitchFamily="18" charset="0"/>
              </a:rPr>
              <a:t>Al igual que los demás meses, julio también se divide en tres bandas horizontales: una superior con el triunfo de la deidad protectora del mes, en este caso Júpiter y Cibeles, una central con el signo zodiacal (Leo) y los tres "decanatos", y una inferior. con escenas del gobierno de Borso d'Este. </a:t>
            </a:r>
          </a:p>
        </p:txBody>
      </p:sp>
      <p:pic>
        <p:nvPicPr>
          <p:cNvPr id="111619" name="Imagen 2">
            <a:extLst>
              <a:ext uri="{FF2B5EF4-FFF2-40B4-BE49-F238E27FC236}">
                <a16:creationId xmlns:a16="http://schemas.microsoft.com/office/drawing/2014/main" id="{A3E28504-7DBA-45DC-BEF1-84F9D468A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33867"/>
            <a:ext cx="5410200" cy="689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
            <a:extLst>
              <a:ext uri="{FF2B5EF4-FFF2-40B4-BE49-F238E27FC236}">
                <a16:creationId xmlns:a16="http://schemas.microsoft.com/office/drawing/2014/main" id="{30102C47-873B-4058-88E5-9336337C83FF}"/>
              </a:ext>
            </a:extLst>
          </p:cNvPr>
          <p:cNvSpPr>
            <a:spLocks noGrp="1" noChangeArrowheads="1"/>
          </p:cNvSpPr>
          <p:nvPr>
            <p:ph type="title"/>
          </p:nvPr>
        </p:nvSpPr>
        <p:spPr>
          <a:xfrm>
            <a:off x="309034" y="224367"/>
            <a:ext cx="3221567" cy="6445251"/>
          </a:xfrm>
        </p:spPr>
        <p:txBody>
          <a:bodyPr anchor="t">
            <a:normAutofit fontScale="90000"/>
          </a:bodyPr>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400">
                <a:latin typeface="Times New Roman" panose="02020603050405020304" pitchFamily="18" charset="0"/>
              </a:rPr>
              <a:t>7. Julio.</a:t>
            </a:r>
            <a:br>
              <a:rPr lang="es-ES" altLang="es-ES" sz="2400">
                <a:latin typeface="Times New Roman" panose="02020603050405020304" pitchFamily="18" charset="0"/>
              </a:rPr>
            </a:br>
            <a:r>
              <a:rPr lang="es-ES" altLang="es-ES" sz="2400">
                <a:latin typeface="Times New Roman" panose="02020603050405020304" pitchFamily="18" charset="0"/>
              </a:rPr>
              <a:t>El triunfo de Júpiter se sitúa en un carro de desfile, tirado por leones, con también Cibeles, diosa de la fecundidad. A un lado del carro hay un grupo de sacerdotes, al otro una procesión nupcial. Al fondo se puede ver una tranquila escena de la vida monástica. El fondo se abre cariñosamente en el centro, con montículos y espolones rocosos enroscados en un "penacho de crema" como en otros episodios de la serie.</a:t>
            </a:r>
          </a:p>
        </p:txBody>
      </p:sp>
      <p:pic>
        <p:nvPicPr>
          <p:cNvPr id="113667" name="Picture 2">
            <a:extLst>
              <a:ext uri="{FF2B5EF4-FFF2-40B4-BE49-F238E27FC236}">
                <a16:creationId xmlns:a16="http://schemas.microsoft.com/office/drawing/2014/main" id="{BB27D3BB-7185-4FA8-B75C-D07662896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9874"/>
          <a:stretch>
            <a:fillRect/>
          </a:stretch>
        </p:blipFill>
        <p:spPr bwMode="auto">
          <a:xfrm>
            <a:off x="3797301" y="1792818"/>
            <a:ext cx="8394700" cy="3587749"/>
          </a:xfrm>
          <a:prstGeom prst="rect">
            <a:avLst/>
          </a:prstGeom>
          <a:noFill/>
          <a:ln>
            <a:noFill/>
          </a:ln>
          <a:effectLst/>
          <a:extLst>
            <a:ext uri="{909E8E84-426E-40DD-AFC4-6F175D3DCCD1}">
              <a14:hiddenFill xmlns:a14="http://schemas.microsoft.com/office/drawing/2010/main">
                <a:blipFill dpi="0" rotWithShape="0">
                  <a:blip/>
                  <a:srcRect b="39874"/>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
            <a:extLst>
              <a:ext uri="{FF2B5EF4-FFF2-40B4-BE49-F238E27FC236}">
                <a16:creationId xmlns:a16="http://schemas.microsoft.com/office/drawing/2014/main" id="{6E4540A8-50EC-4600-B702-595CA14792D0}"/>
              </a:ext>
            </a:extLst>
          </p:cNvPr>
          <p:cNvSpPr>
            <a:spLocks noGrp="1" noChangeArrowheads="1"/>
          </p:cNvSpPr>
          <p:nvPr>
            <p:ph type="title"/>
          </p:nvPr>
        </p:nvSpPr>
        <p:spPr>
          <a:xfrm>
            <a:off x="611718" y="476251"/>
            <a:ext cx="10977033" cy="2550583"/>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7. Julio.</a:t>
            </a:r>
            <a:br>
              <a:rPr lang="es-ES" altLang="es-ES" sz="2667">
                <a:latin typeface="Times New Roman" panose="02020603050405020304" pitchFamily="18" charset="0"/>
              </a:rPr>
            </a:br>
            <a:r>
              <a:rPr lang="es-ES" altLang="es-ES" sz="2667">
                <a:latin typeface="Times New Roman" panose="02020603050405020304" pitchFamily="18" charset="0"/>
              </a:rPr>
              <a:t>La banda central muestra las tres figuras de los "decanatos", es decir los protectores de las tres décadas del mes, y el león negro. </a:t>
            </a:r>
            <a:br>
              <a:rPr lang="es-ES" altLang="es-ES" sz="2667">
                <a:latin typeface="Times New Roman" panose="02020603050405020304" pitchFamily="18" charset="0"/>
              </a:rPr>
            </a:br>
            <a:r>
              <a:rPr lang="es-ES" altLang="es-ES" sz="2667">
                <a:latin typeface="Times New Roman" panose="02020603050405020304" pitchFamily="18" charset="0"/>
              </a:rPr>
              <a:t>Allí ves a un hombre en un árbol con un perro y una tórtola (tal vez Moderación al mando), un arquero (tal vez Poder) y un hombre que come patas de cerdo (¿Codicia?). </a:t>
            </a:r>
          </a:p>
        </p:txBody>
      </p:sp>
      <p:pic>
        <p:nvPicPr>
          <p:cNvPr id="115715" name="Picture 2">
            <a:extLst>
              <a:ext uri="{FF2B5EF4-FFF2-40B4-BE49-F238E27FC236}">
                <a16:creationId xmlns:a16="http://schemas.microsoft.com/office/drawing/2014/main" id="{614A9650-3532-48AC-9E36-30B815364A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4" y="3429000"/>
            <a:ext cx="12187767" cy="3454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
            <a:extLst>
              <a:ext uri="{FF2B5EF4-FFF2-40B4-BE49-F238E27FC236}">
                <a16:creationId xmlns:a16="http://schemas.microsoft.com/office/drawing/2014/main" id="{1CE270BD-BBDE-4728-B93E-5E1764646CF2}"/>
              </a:ext>
            </a:extLst>
          </p:cNvPr>
          <p:cNvSpPr>
            <a:spLocks noGrp="1" noChangeArrowheads="1"/>
          </p:cNvSpPr>
          <p:nvPr>
            <p:ph type="title"/>
          </p:nvPr>
        </p:nvSpPr>
        <p:spPr>
          <a:xfrm>
            <a:off x="378885" y="266700"/>
            <a:ext cx="3069167" cy="6402917"/>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7. Julio.</a:t>
            </a:r>
            <a:br>
              <a:rPr lang="es-ES" altLang="es-ES" sz="2667">
                <a:latin typeface="Times New Roman" panose="02020603050405020304" pitchFamily="18" charset="0"/>
              </a:rPr>
            </a:br>
            <a:r>
              <a:rPr lang="es-ES" altLang="es-ES" sz="2667">
                <a:latin typeface="Times New Roman" panose="02020603050405020304" pitchFamily="18" charset="0"/>
              </a:rPr>
              <a:t>Abajo, a la derecha, hay otra imagen de buen gobierno: el duque Borso con la intención de recibir a un grupo de embajadores. A la izquierda puede ver un grupo de caballeros con una aldea detrás de ellos, mientras que en primer plano hay una escena de procesamiento de cáñamo.</a:t>
            </a:r>
          </a:p>
        </p:txBody>
      </p:sp>
      <p:pic>
        <p:nvPicPr>
          <p:cNvPr id="117763" name="Imagen 4">
            <a:extLst>
              <a:ext uri="{FF2B5EF4-FFF2-40B4-BE49-F238E27FC236}">
                <a16:creationId xmlns:a16="http://schemas.microsoft.com/office/drawing/2014/main" id="{8A3D7AD8-D15F-4BF4-A7E3-44757F53B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5386"/>
          <a:stretch>
            <a:fillRect/>
          </a:stretch>
        </p:blipFill>
        <p:spPr bwMode="auto">
          <a:xfrm>
            <a:off x="3503085" y="1191685"/>
            <a:ext cx="8688916" cy="493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
            <a:extLst>
              <a:ext uri="{FF2B5EF4-FFF2-40B4-BE49-F238E27FC236}">
                <a16:creationId xmlns:a16="http://schemas.microsoft.com/office/drawing/2014/main" id="{61F1BB2F-1C48-4BAF-89AF-9D1F74C503D1}"/>
              </a:ext>
            </a:extLst>
          </p:cNvPr>
          <p:cNvSpPr>
            <a:spLocks noGrp="1" noChangeArrowheads="1"/>
          </p:cNvSpPr>
          <p:nvPr>
            <p:ph type="title"/>
          </p:nvPr>
        </p:nvSpPr>
        <p:spPr>
          <a:xfrm>
            <a:off x="611718" y="433918"/>
            <a:ext cx="5960533" cy="6165849"/>
          </a:xfrm>
        </p:spPr>
        <p:txBody>
          <a:bodyPr anchor="t"/>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8. Agosto.</a:t>
            </a:r>
            <a:br>
              <a:rPr lang="es-ES" altLang="es-ES" sz="2667">
                <a:latin typeface="Times New Roman" panose="02020603050405020304" pitchFamily="18" charset="0"/>
              </a:rPr>
            </a:br>
            <a:r>
              <a:rPr lang="es-ES" altLang="es-ES" sz="2667">
                <a:latin typeface="Times New Roman" panose="02020603050405020304" pitchFamily="18" charset="0"/>
              </a:rPr>
              <a:t>Al igual que el resto de meses, agosto también se divide en tres franjas horizontales: una superior con el triunfo de la deidad protectora del mes, en este caso Ceres, una central con el signo zodiacal (Virgo) y los tres "decanatos", y una inferior con escenas. del gobierno de Borso d'Este</a:t>
            </a:r>
          </a:p>
        </p:txBody>
      </p:sp>
      <p:pic>
        <p:nvPicPr>
          <p:cNvPr id="119811" name="Imagen 2">
            <a:extLst>
              <a:ext uri="{FF2B5EF4-FFF2-40B4-BE49-F238E27FC236}">
                <a16:creationId xmlns:a16="http://schemas.microsoft.com/office/drawing/2014/main" id="{5E162CD5-DB20-4CE8-A91F-1DE9697D0E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952" y="16933"/>
            <a:ext cx="5353049" cy="684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
            <a:extLst>
              <a:ext uri="{FF2B5EF4-FFF2-40B4-BE49-F238E27FC236}">
                <a16:creationId xmlns:a16="http://schemas.microsoft.com/office/drawing/2014/main" id="{71906695-EE09-4C03-BFB3-ACCF64B71DC4}"/>
              </a:ext>
            </a:extLst>
          </p:cNvPr>
          <p:cNvSpPr>
            <a:spLocks noGrp="1" noChangeArrowheads="1"/>
          </p:cNvSpPr>
          <p:nvPr>
            <p:ph type="title"/>
          </p:nvPr>
        </p:nvSpPr>
        <p:spPr>
          <a:xfrm>
            <a:off x="266701" y="224367"/>
            <a:ext cx="3475567" cy="6375400"/>
          </a:xfrm>
        </p:spPr>
        <p:txBody>
          <a:bodyPr anchor="t">
            <a:normAutofit fontScale="90000"/>
          </a:bodyPr>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667">
                <a:latin typeface="Times New Roman" panose="02020603050405020304" pitchFamily="18" charset="0"/>
              </a:rPr>
              <a:t>8. Agosto.</a:t>
            </a:r>
            <a:br>
              <a:rPr lang="es-ES" altLang="es-ES" sz="2667">
                <a:latin typeface="Times New Roman" panose="02020603050405020304" pitchFamily="18" charset="0"/>
              </a:rPr>
            </a:br>
            <a:r>
              <a:rPr lang="es-ES" altLang="es-ES" sz="2667">
                <a:latin typeface="Times New Roman" panose="02020603050405020304" pitchFamily="18" charset="0"/>
              </a:rPr>
              <a:t>El triunfo de Ceres, diosa de la cosecha, se sitúa en un carro de desfile, tirado por dragones. Protege el signo de Virgo y tiene como atributos las orejas y un par de cuernos (antes de Isis). Alrededor de la diosa hay escenas de trabajo en el campo, como arar y escenas de mercado. Al fondo vemos la violación por Hades de Proserpina, con sus damas de honor desesperadas. </a:t>
            </a:r>
          </a:p>
        </p:txBody>
      </p:sp>
      <p:pic>
        <p:nvPicPr>
          <p:cNvPr id="121859" name="Picture 2">
            <a:extLst>
              <a:ext uri="{FF2B5EF4-FFF2-40B4-BE49-F238E27FC236}">
                <a16:creationId xmlns:a16="http://schemas.microsoft.com/office/drawing/2014/main" id="{19D4A767-2861-4070-97C4-F822E592AD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2416"/>
          <a:stretch>
            <a:fillRect/>
          </a:stretch>
        </p:blipFill>
        <p:spPr bwMode="auto">
          <a:xfrm>
            <a:off x="3837517" y="1471085"/>
            <a:ext cx="8354483" cy="3560233"/>
          </a:xfrm>
          <a:prstGeom prst="rect">
            <a:avLst/>
          </a:prstGeom>
          <a:noFill/>
          <a:ln>
            <a:noFill/>
          </a:ln>
          <a:effectLst/>
          <a:extLst>
            <a:ext uri="{909E8E84-426E-40DD-AFC4-6F175D3DCCD1}">
              <a14:hiddenFill xmlns:a14="http://schemas.microsoft.com/office/drawing/2010/main">
                <a:blipFill dpi="0" rotWithShape="0">
                  <a:blip/>
                  <a:srcRect b="42416"/>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
            <a:extLst>
              <a:ext uri="{FF2B5EF4-FFF2-40B4-BE49-F238E27FC236}">
                <a16:creationId xmlns:a16="http://schemas.microsoft.com/office/drawing/2014/main" id="{11BB062E-54B1-48B2-BB9E-1D403C327B26}"/>
              </a:ext>
            </a:extLst>
          </p:cNvPr>
          <p:cNvSpPr>
            <a:spLocks noGrp="1" noChangeArrowheads="1"/>
          </p:cNvSpPr>
          <p:nvPr>
            <p:ph type="title"/>
          </p:nvPr>
        </p:nvSpPr>
        <p:spPr>
          <a:xfrm>
            <a:off x="321734" y="127001"/>
            <a:ext cx="11603567" cy="2967567"/>
          </a:xfrm>
        </p:spPr>
        <p:txBody>
          <a:bodyPr anchor="t">
            <a:normAutofit fontScale="90000"/>
          </a:bodyPr>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400">
                <a:latin typeface="Times New Roman" panose="02020603050405020304" pitchFamily="18" charset="0"/>
              </a:rPr>
              <a:t>8. Agosto.</a:t>
            </a:r>
            <a:br>
              <a:rPr lang="es-ES" altLang="es-ES" sz="2400">
                <a:latin typeface="Times New Roman" panose="02020603050405020304" pitchFamily="18" charset="0"/>
              </a:rPr>
            </a:br>
            <a:r>
              <a:rPr lang="es-ES" altLang="es-ES" sz="2400">
                <a:latin typeface="Times New Roman" panose="02020603050405020304" pitchFamily="18" charset="0"/>
              </a:rPr>
              <a:t>La banda central muestra las tres figuras de los "decanatos", es decir, los protectores de las tres décadas del mes, y la Virgen reclinada.</a:t>
            </a:r>
            <a:br>
              <a:rPr lang="es-ES" altLang="es-ES" sz="2400">
                <a:latin typeface="Times New Roman" panose="02020603050405020304" pitchFamily="18" charset="0"/>
              </a:rPr>
            </a:br>
            <a:r>
              <a:rPr lang="es-ES" altLang="es-ES" sz="2400">
                <a:latin typeface="Times New Roman" panose="02020603050405020304" pitchFamily="18" charset="0"/>
              </a:rPr>
              <a:t>Se ve a una mujer, Proserpina, con los pechos desnudos sosteniendo espigas de trigo y una granada, símbolo de fertilidad; seguido de un escriba que alude al planeta Mercurio bajo la apariencia del dios babilónico Nabu, hermafrodita e inventor de la escritura, además de protector de los oficios relacionados con él y hogar diurno de la Virgen; finalmente una mujer arrodillada con la cabeza cubierta, una referencia a la Oración a través de Venus llorando en la tumba de Adonis.</a:t>
            </a:r>
          </a:p>
        </p:txBody>
      </p:sp>
      <p:pic>
        <p:nvPicPr>
          <p:cNvPr id="123907" name="Picture 2">
            <a:extLst>
              <a:ext uri="{FF2B5EF4-FFF2-40B4-BE49-F238E27FC236}">
                <a16:creationId xmlns:a16="http://schemas.microsoft.com/office/drawing/2014/main" id="{2E39D4CE-78E6-4054-A4B3-3ED49A739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4" y="3094568"/>
            <a:ext cx="12187767" cy="37634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
            <a:extLst>
              <a:ext uri="{FF2B5EF4-FFF2-40B4-BE49-F238E27FC236}">
                <a16:creationId xmlns:a16="http://schemas.microsoft.com/office/drawing/2014/main" id="{7BC794EF-001F-423B-ADCA-237BF2B19B4F}"/>
              </a:ext>
            </a:extLst>
          </p:cNvPr>
          <p:cNvSpPr>
            <a:spLocks noGrp="1" noChangeArrowheads="1"/>
          </p:cNvSpPr>
          <p:nvPr>
            <p:ph type="title"/>
          </p:nvPr>
        </p:nvSpPr>
        <p:spPr>
          <a:xfrm>
            <a:off x="443346" y="433918"/>
            <a:ext cx="7495310" cy="6165849"/>
          </a:xfrm>
        </p:spPr>
        <p:txBody>
          <a:bodyPr anchor="t">
            <a:normAutofit/>
          </a:bodyPr>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800" dirty="0">
                <a:latin typeface="Times New Roman" panose="02020603050405020304" pitchFamily="18" charset="0"/>
              </a:rPr>
              <a:t>8. Agosto.</a:t>
            </a:r>
            <a:br>
              <a:rPr lang="es-ES" altLang="es-ES" sz="2800" dirty="0">
                <a:latin typeface="Times New Roman" panose="02020603050405020304" pitchFamily="18" charset="0"/>
              </a:rPr>
            </a:br>
            <a:r>
              <a:rPr lang="es-ES" altLang="es-ES" sz="2800" dirty="0">
                <a:latin typeface="Times New Roman" panose="02020603050405020304" pitchFamily="18" charset="0"/>
              </a:rPr>
              <a:t>La banda central muestra las tres figuras de los "decanatos", es decir, los protectores de las tres décadas del mes, y la Virgen reclinada. Estos son los protectores de las tres décadas del mes, representados según el sistema astrológico egipcio que fue transcrito por el babilónico Teucro en el siglo I a.C., luego retomado en la Astronomía de </a:t>
            </a:r>
            <a:r>
              <a:rPr lang="es-ES" altLang="es-ES" sz="2800" dirty="0" err="1">
                <a:latin typeface="Times New Roman" panose="02020603050405020304" pitchFamily="18" charset="0"/>
              </a:rPr>
              <a:t>Manilius</a:t>
            </a:r>
            <a:r>
              <a:rPr lang="es-ES" altLang="es-ES" sz="2800" dirty="0">
                <a:latin typeface="Times New Roman" panose="02020603050405020304" pitchFamily="18" charset="0"/>
              </a:rPr>
              <a:t> en la época imperial y luego por Pietro </a:t>
            </a:r>
            <a:r>
              <a:rPr lang="es-ES" altLang="es-ES" sz="2800" dirty="0" err="1">
                <a:latin typeface="Times New Roman" panose="02020603050405020304" pitchFamily="18" charset="0"/>
              </a:rPr>
              <a:t>d'Abano</a:t>
            </a:r>
            <a:r>
              <a:rPr lang="es-ES" altLang="es-ES" sz="2800" dirty="0">
                <a:latin typeface="Times New Roman" panose="02020603050405020304" pitchFamily="18" charset="0"/>
              </a:rPr>
              <a:t> en la Edad Media (</a:t>
            </a:r>
            <a:r>
              <a:rPr lang="es-ES" altLang="es-ES" sz="2800" dirty="0" err="1">
                <a:latin typeface="Times New Roman" panose="02020603050405020304" pitchFamily="18" charset="0"/>
              </a:rPr>
              <a:t>Astolabium</a:t>
            </a:r>
            <a:r>
              <a:rPr lang="es-ES" altLang="es-ES" sz="2800" dirty="0">
                <a:latin typeface="Times New Roman" panose="02020603050405020304" pitchFamily="18" charset="0"/>
              </a:rPr>
              <a:t> </a:t>
            </a:r>
            <a:r>
              <a:rPr lang="es-ES" altLang="es-ES" sz="2800" dirty="0" err="1">
                <a:latin typeface="Times New Roman" panose="02020603050405020304" pitchFamily="18" charset="0"/>
              </a:rPr>
              <a:t>planum</a:t>
            </a:r>
            <a:r>
              <a:rPr lang="es-ES" altLang="es-ES" sz="2800" dirty="0">
                <a:latin typeface="Times New Roman" panose="02020603050405020304" pitchFamily="18" charset="0"/>
              </a:rPr>
              <a:t>). , a partir de textos árabes, como </a:t>
            </a:r>
            <a:r>
              <a:rPr lang="es-ES" altLang="es-ES" sz="2800" dirty="0" err="1">
                <a:latin typeface="Times New Roman" panose="02020603050405020304" pitchFamily="18" charset="0"/>
              </a:rPr>
              <a:t>Albumasar</a:t>
            </a:r>
            <a:r>
              <a:rPr lang="es-ES" altLang="es-ES" sz="2800" dirty="0">
                <a:latin typeface="Times New Roman" panose="02020603050405020304" pitchFamily="18" charset="0"/>
              </a:rPr>
              <a:t> (siglo IX). Se ve a una mujer, Proserpina, con los pechos desnudos sosteniendo espigas de trigo y una granada, símbolo de fertilidad. </a:t>
            </a:r>
          </a:p>
        </p:txBody>
      </p:sp>
      <p:pic>
        <p:nvPicPr>
          <p:cNvPr id="125955" name="Picture 2">
            <a:extLst>
              <a:ext uri="{FF2B5EF4-FFF2-40B4-BE49-F238E27FC236}">
                <a16:creationId xmlns:a16="http://schemas.microsoft.com/office/drawing/2014/main" id="{573ED178-0C2B-47F5-B2C5-0890ECFCF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5733" y="0"/>
            <a:ext cx="3996267" cy="68558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
            <a:extLst>
              <a:ext uri="{FF2B5EF4-FFF2-40B4-BE49-F238E27FC236}">
                <a16:creationId xmlns:a16="http://schemas.microsoft.com/office/drawing/2014/main" id="{4C5BCBFB-3FA9-4E7C-9A9D-13A92515ED86}"/>
              </a:ext>
            </a:extLst>
          </p:cNvPr>
          <p:cNvSpPr>
            <a:spLocks noGrp="1" noChangeArrowheads="1"/>
          </p:cNvSpPr>
          <p:nvPr>
            <p:ph type="title"/>
          </p:nvPr>
        </p:nvSpPr>
        <p:spPr>
          <a:xfrm>
            <a:off x="251884" y="433918"/>
            <a:ext cx="2844800" cy="6165849"/>
          </a:xfrm>
        </p:spPr>
        <p:txBody>
          <a:bodyPr anchor="t">
            <a:normAutofit fontScale="90000"/>
          </a:bodyPr>
          <a:lstStyle/>
          <a:p>
            <a:pPr>
              <a:spcBef>
                <a:spcPts val="800"/>
              </a:spcBef>
              <a:spcAft>
                <a:spcPts val="800"/>
              </a:spcAft>
              <a:tabLst>
                <a:tab pos="0" algn="l"/>
                <a:tab pos="912261" algn="l"/>
                <a:tab pos="1826638" algn="l"/>
                <a:tab pos="2741015" algn="l"/>
                <a:tab pos="3655393" algn="l"/>
                <a:tab pos="4569770" algn="l"/>
                <a:tab pos="5484147" algn="l"/>
                <a:tab pos="6398524" algn="l"/>
                <a:tab pos="7310784" algn="l"/>
                <a:tab pos="8225161" algn="l"/>
                <a:tab pos="9139538" algn="l"/>
                <a:tab pos="10053915" algn="l"/>
                <a:tab pos="10968292" algn="l"/>
                <a:tab pos="11882670" algn="l"/>
                <a:tab pos="12797047" algn="l"/>
                <a:tab pos="13711424" algn="l"/>
              </a:tabLst>
            </a:pPr>
            <a:r>
              <a:rPr lang="es-ES" altLang="es-ES" sz="2400">
                <a:latin typeface="Times New Roman" panose="02020603050405020304" pitchFamily="18" charset="0"/>
              </a:rPr>
              <a:t>8. Agosto.</a:t>
            </a:r>
            <a:br>
              <a:rPr lang="es-ES" altLang="es-ES" sz="2400">
                <a:latin typeface="Times New Roman" panose="02020603050405020304" pitchFamily="18" charset="0"/>
              </a:rPr>
            </a:br>
            <a:r>
              <a:rPr lang="es-ES" altLang="es-ES" sz="2400">
                <a:latin typeface="Times New Roman" panose="02020603050405020304" pitchFamily="18" charset="0"/>
              </a:rPr>
              <a:t>En la banda inferior podemos vislumbrar, frente a una elegante arquitectura, otra escena de embajadores recibidos por el duque y otra salida para la caza. Si las escenas figurativas no son de excelente calidad, los Decans se atribuyen a Tura por su vigorosa resistencia plástica, las cortinas con su característico efecto pesado y húmedo, y las formas cristalizadas.</a:t>
            </a:r>
          </a:p>
        </p:txBody>
      </p:sp>
      <p:pic>
        <p:nvPicPr>
          <p:cNvPr id="128003" name="Imagen 3">
            <a:extLst>
              <a:ext uri="{FF2B5EF4-FFF2-40B4-BE49-F238E27FC236}">
                <a16:creationId xmlns:a16="http://schemas.microsoft.com/office/drawing/2014/main" id="{DC375CEA-AEF5-4B64-9A76-63B263BA4D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4858"/>
          <a:stretch>
            <a:fillRect/>
          </a:stretch>
        </p:blipFill>
        <p:spPr bwMode="auto">
          <a:xfrm>
            <a:off x="3170768" y="1176867"/>
            <a:ext cx="9021233" cy="520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ítulo 1">
            <a:extLst>
              <a:ext uri="{FF2B5EF4-FFF2-40B4-BE49-F238E27FC236}">
                <a16:creationId xmlns:a16="http://schemas.microsoft.com/office/drawing/2014/main" id="{6574058E-6DB8-4571-AF25-6E54E2C886EF}"/>
              </a:ext>
            </a:extLst>
          </p:cNvPr>
          <p:cNvSpPr>
            <a:spLocks noGrp="1" noChangeArrowheads="1"/>
          </p:cNvSpPr>
          <p:nvPr>
            <p:ph type="title"/>
          </p:nvPr>
        </p:nvSpPr>
        <p:spPr>
          <a:xfrm>
            <a:off x="351367" y="273051"/>
            <a:ext cx="7103533" cy="6426200"/>
          </a:xfrm>
        </p:spPr>
        <p:txBody>
          <a:bodyPr anchor="t"/>
          <a:lstStyle/>
          <a:p>
            <a:pPr>
              <a:lnSpc>
                <a:spcPct val="115000"/>
              </a:lnSpc>
              <a:spcBef>
                <a:spcPts val="800"/>
              </a:spcBef>
              <a:spcAft>
                <a:spcPts val="800"/>
              </a:spcAft>
            </a:pPr>
            <a:r>
              <a:rPr lang="es-ES" altLang="es-ES" sz="2667">
                <a:latin typeface="Times New Roman" panose="02020603050405020304" pitchFamily="18" charset="0"/>
                <a:ea typeface="Calibri" panose="020F0502020204030204" pitchFamily="34" charset="0"/>
                <a:cs typeface="Times New Roman" panose="02020603050405020304" pitchFamily="18" charset="0"/>
              </a:rPr>
              <a:t>9. Septiembre.</a:t>
            </a:r>
            <a:br>
              <a:rPr lang="es-ES" altLang="es-ES" sz="2667">
                <a:latin typeface="Calibri" panose="020F0502020204030204" pitchFamily="34" charset="0"/>
                <a:ea typeface="Calibri" panose="020F0502020204030204" pitchFamily="34" charset="0"/>
                <a:cs typeface="Times New Roman" panose="02020603050405020304" pitchFamily="18" charset="0"/>
              </a:rPr>
            </a:br>
            <a:r>
              <a:rPr lang="es-ES" altLang="es-ES" sz="2667">
                <a:latin typeface="Times New Roman" panose="02020603050405020304" pitchFamily="18" charset="0"/>
                <a:ea typeface="Calibri" panose="020F0502020204030204" pitchFamily="34" charset="0"/>
                <a:cs typeface="Times New Roman" panose="02020603050405020304" pitchFamily="18" charset="0"/>
              </a:rPr>
              <a:t>Los Decanos Al igual que los demás meses, septiembre también se divide en tres bandas horizontales: una superior con el triunfo de la deidad protectora del mes, en este caso Vulcano, una central con el signo del zodíaco (Libra) y los tres "decanatos", y una inferior con escenas. del gobierno de Borso d'Este. </a:t>
            </a:r>
            <a:endParaRPr lang="es-ES" altLang="es-ES" sz="2400">
              <a:ea typeface="Calibri" panose="020F0502020204030204" pitchFamily="34" charset="0"/>
              <a:cs typeface="Times New Roman" panose="02020603050405020304" pitchFamily="18" charset="0"/>
            </a:endParaRPr>
          </a:p>
        </p:txBody>
      </p:sp>
      <p:pic>
        <p:nvPicPr>
          <p:cNvPr id="130051" name="Imagen 5">
            <a:extLst>
              <a:ext uri="{FF2B5EF4-FFF2-40B4-BE49-F238E27FC236}">
                <a16:creationId xmlns:a16="http://schemas.microsoft.com/office/drawing/2014/main" id="{38A688B5-1793-4340-B5DB-BE855E3E35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4901" y="-6350"/>
            <a:ext cx="4737100" cy="686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ítulo 1">
            <a:extLst>
              <a:ext uri="{FF2B5EF4-FFF2-40B4-BE49-F238E27FC236}">
                <a16:creationId xmlns:a16="http://schemas.microsoft.com/office/drawing/2014/main" id="{C68075A9-BDCD-4340-B2A8-153B9ADAB764}"/>
              </a:ext>
            </a:extLst>
          </p:cNvPr>
          <p:cNvSpPr>
            <a:spLocks noGrp="1" noChangeArrowheads="1"/>
          </p:cNvSpPr>
          <p:nvPr>
            <p:ph type="title"/>
          </p:nvPr>
        </p:nvSpPr>
        <p:spPr>
          <a:xfrm>
            <a:off x="351367" y="273051"/>
            <a:ext cx="11406717" cy="2110316"/>
          </a:xfrm>
        </p:spPr>
        <p:txBody>
          <a:bodyPr anchor="t">
            <a:normAutofit fontScale="90000"/>
          </a:bodyPr>
          <a:lstStyle/>
          <a:p>
            <a:pPr>
              <a:lnSpc>
                <a:spcPct val="115000"/>
              </a:lnSpc>
              <a:spcBef>
                <a:spcPts val="800"/>
              </a:spcBef>
              <a:spcAft>
                <a:spcPts val="800"/>
              </a:spcAft>
            </a:pPr>
            <a:r>
              <a:rPr lang="es-ES" altLang="es-ES" sz="2400">
                <a:latin typeface="Times New Roman" panose="02020603050405020304" pitchFamily="18" charset="0"/>
                <a:ea typeface="Calibri" panose="020F0502020204030204" pitchFamily="34" charset="0"/>
                <a:cs typeface="Times New Roman" panose="02020603050405020304" pitchFamily="18" charset="0"/>
              </a:rPr>
              <a:t>9. Septiembre.</a:t>
            </a:r>
            <a:br>
              <a:rPr lang="es-ES" altLang="es-ES" sz="2400">
                <a:latin typeface="Calibri" panose="020F0502020204030204" pitchFamily="34" charset="0"/>
                <a:ea typeface="Calibri" panose="020F0502020204030204" pitchFamily="34" charset="0"/>
                <a:cs typeface="Times New Roman" panose="02020603050405020304" pitchFamily="18" charset="0"/>
              </a:rPr>
            </a:br>
            <a:r>
              <a:rPr lang="es-ES" altLang="es-ES" sz="2400">
                <a:latin typeface="Times New Roman" panose="02020603050405020304" pitchFamily="18" charset="0"/>
                <a:ea typeface="Calibri" panose="020F0502020204030204" pitchFamily="34" charset="0"/>
                <a:cs typeface="Times New Roman" panose="02020603050405020304" pitchFamily="18" charset="0"/>
              </a:rPr>
              <a:t>En un carro tirado por monos, la leyenda cuenta que una vez lo persiguieron desde el Olimpo porque Vulcano era cojo porque fue criado por estos animales, el dios Vulcano domina. </a:t>
            </a:r>
            <a:br>
              <a:rPr lang="es-ES" altLang="es-ES" sz="2400">
                <a:latin typeface="Times New Roman" panose="02020603050405020304" pitchFamily="18" charset="0"/>
                <a:ea typeface="Calibri" panose="020F0502020204030204" pitchFamily="34" charset="0"/>
                <a:cs typeface="Times New Roman" panose="02020603050405020304" pitchFamily="18" charset="0"/>
              </a:rPr>
            </a:br>
            <a:r>
              <a:rPr lang="es-ES" altLang="es-ES" sz="2400">
                <a:latin typeface="Times New Roman" panose="02020603050405020304" pitchFamily="18" charset="0"/>
                <a:ea typeface="Calibri" panose="020F0502020204030204" pitchFamily="34" charset="0"/>
                <a:cs typeface="Times New Roman" panose="02020603050405020304" pitchFamily="18" charset="0"/>
              </a:rPr>
              <a:t>A la derecha el apareamiento de Marte con la vestal Ilia de quien, como nos dice Ovidio, nacieron los dos gemelos fundadores de Roma. </a:t>
            </a:r>
            <a:endParaRPr lang="es-ES" altLang="es-ES" sz="2133">
              <a:ea typeface="Calibri" panose="020F0502020204030204" pitchFamily="34" charset="0"/>
              <a:cs typeface="Times New Roman" panose="02020603050405020304" pitchFamily="18" charset="0"/>
            </a:endParaRPr>
          </a:p>
        </p:txBody>
      </p:sp>
      <p:pic>
        <p:nvPicPr>
          <p:cNvPr id="131075" name="Imagen 5">
            <a:extLst>
              <a:ext uri="{FF2B5EF4-FFF2-40B4-BE49-F238E27FC236}">
                <a16:creationId xmlns:a16="http://schemas.microsoft.com/office/drawing/2014/main" id="{B6EB42D2-30ED-467D-88CC-1184146F85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7648"/>
          <a:stretch>
            <a:fillRect/>
          </a:stretch>
        </p:blipFill>
        <p:spPr bwMode="auto">
          <a:xfrm>
            <a:off x="1322918" y="2429934"/>
            <a:ext cx="9546167" cy="447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ítulo 1">
            <a:extLst>
              <a:ext uri="{FF2B5EF4-FFF2-40B4-BE49-F238E27FC236}">
                <a16:creationId xmlns:a16="http://schemas.microsoft.com/office/drawing/2014/main" id="{9AC35320-70DF-414F-A775-36DBE6E64A86}"/>
              </a:ext>
            </a:extLst>
          </p:cNvPr>
          <p:cNvSpPr>
            <a:spLocks noGrp="1" noChangeArrowheads="1"/>
          </p:cNvSpPr>
          <p:nvPr>
            <p:ph type="title"/>
          </p:nvPr>
        </p:nvSpPr>
        <p:spPr>
          <a:xfrm>
            <a:off x="351368" y="273051"/>
            <a:ext cx="5744633" cy="6426200"/>
          </a:xfrm>
        </p:spPr>
        <p:txBody>
          <a:bodyPr anchor="t"/>
          <a:lstStyle/>
          <a:p>
            <a:pPr>
              <a:lnSpc>
                <a:spcPct val="115000"/>
              </a:lnSpc>
              <a:spcBef>
                <a:spcPts val="800"/>
              </a:spcBef>
              <a:spcAft>
                <a:spcPts val="800"/>
              </a:spcAft>
            </a:pPr>
            <a:r>
              <a:rPr lang="es-ES" altLang="es-ES" sz="2400">
                <a:latin typeface="Times New Roman" panose="02020603050405020304" pitchFamily="18" charset="0"/>
                <a:ea typeface="Calibri" panose="020F0502020204030204" pitchFamily="34" charset="0"/>
                <a:cs typeface="Times New Roman" panose="02020603050405020304" pitchFamily="18" charset="0"/>
              </a:rPr>
              <a:t>9. Septiembre.</a:t>
            </a:r>
            <a:br>
              <a:rPr lang="es-ES" altLang="es-ES" sz="2400">
                <a:latin typeface="Calibri" panose="020F0502020204030204" pitchFamily="34" charset="0"/>
                <a:ea typeface="Calibri" panose="020F0502020204030204" pitchFamily="34" charset="0"/>
                <a:cs typeface="Times New Roman" panose="02020603050405020304" pitchFamily="18" charset="0"/>
              </a:rPr>
            </a:br>
            <a:r>
              <a:rPr lang="es-ES" altLang="es-ES" sz="2400">
                <a:latin typeface="Times New Roman" panose="02020603050405020304" pitchFamily="18" charset="0"/>
                <a:ea typeface="Calibri" panose="020F0502020204030204" pitchFamily="34" charset="0"/>
                <a:cs typeface="Times New Roman" panose="02020603050405020304" pitchFamily="18" charset="0"/>
              </a:rPr>
              <a:t>A la izquierda, en la fragua del dios, se puede ver al cíclope, concentrado en el trabajo. Un magnífico escudo, con las figuras de Rómulo y Remo amamantados por la loba, cuelga a la entrada de la fragua. </a:t>
            </a:r>
            <a:endParaRPr lang="es-ES" altLang="es-ES" sz="2133">
              <a:ea typeface="Calibri" panose="020F0502020204030204" pitchFamily="34" charset="0"/>
              <a:cs typeface="Times New Roman" panose="02020603050405020304" pitchFamily="18" charset="0"/>
            </a:endParaRPr>
          </a:p>
        </p:txBody>
      </p:sp>
      <p:pic>
        <p:nvPicPr>
          <p:cNvPr id="132099" name="Imagen 6">
            <a:extLst>
              <a:ext uri="{FF2B5EF4-FFF2-40B4-BE49-F238E27FC236}">
                <a16:creationId xmlns:a16="http://schemas.microsoft.com/office/drawing/2014/main" id="{11199D4B-5199-4536-8737-D4CB0F744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8184" y="0"/>
            <a:ext cx="598381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ítulo 1">
            <a:extLst>
              <a:ext uri="{FF2B5EF4-FFF2-40B4-BE49-F238E27FC236}">
                <a16:creationId xmlns:a16="http://schemas.microsoft.com/office/drawing/2014/main" id="{04E9E103-2E18-487B-BEDC-80CACBD97DB1}"/>
              </a:ext>
            </a:extLst>
          </p:cNvPr>
          <p:cNvSpPr>
            <a:spLocks noGrp="1" noChangeArrowheads="1"/>
          </p:cNvSpPr>
          <p:nvPr>
            <p:ph type="title"/>
          </p:nvPr>
        </p:nvSpPr>
        <p:spPr>
          <a:xfrm>
            <a:off x="351367" y="273051"/>
            <a:ext cx="11531600" cy="6426200"/>
          </a:xfrm>
        </p:spPr>
        <p:txBody>
          <a:bodyPr anchor="t"/>
          <a:lstStyle/>
          <a:p>
            <a:pPr>
              <a:lnSpc>
                <a:spcPct val="115000"/>
              </a:lnSpc>
              <a:spcBef>
                <a:spcPts val="800"/>
              </a:spcBef>
              <a:spcAft>
                <a:spcPts val="800"/>
              </a:spcAft>
            </a:pPr>
            <a:r>
              <a:rPr lang="es-ES" altLang="es-ES" sz="2400">
                <a:latin typeface="Times New Roman" panose="02020603050405020304" pitchFamily="18" charset="0"/>
                <a:ea typeface="Calibri" panose="020F0502020204030204" pitchFamily="34" charset="0"/>
                <a:cs typeface="Times New Roman" panose="02020603050405020304" pitchFamily="18" charset="0"/>
              </a:rPr>
              <a:t>9. Septiembre.</a:t>
            </a:r>
            <a:br>
              <a:rPr lang="es-ES" altLang="es-ES" sz="2400">
                <a:latin typeface="Calibri" panose="020F0502020204030204" pitchFamily="34" charset="0"/>
                <a:ea typeface="Calibri" panose="020F0502020204030204" pitchFamily="34" charset="0"/>
                <a:cs typeface="Times New Roman" panose="02020603050405020304" pitchFamily="18" charset="0"/>
              </a:rPr>
            </a:br>
            <a:r>
              <a:rPr lang="es-ES" altLang="es-ES" sz="2400">
                <a:latin typeface="Times New Roman" panose="02020603050405020304" pitchFamily="18" charset="0"/>
                <a:ea typeface="Calibri" panose="020F0502020204030204" pitchFamily="34" charset="0"/>
                <a:cs typeface="Times New Roman" panose="02020603050405020304" pitchFamily="18" charset="0"/>
              </a:rPr>
              <a:t>La banda central muestra las tres figuras de los "decanatos", es decir, los protectores de las tres décadas del mes, y el gran Libra. </a:t>
            </a:r>
            <a:br>
              <a:rPr lang="es-ES" altLang="es-ES" sz="2400">
                <a:latin typeface="Times New Roman" panose="02020603050405020304" pitchFamily="18" charset="0"/>
                <a:ea typeface="Calibri" panose="020F0502020204030204" pitchFamily="34" charset="0"/>
                <a:cs typeface="Times New Roman" panose="02020603050405020304" pitchFamily="18" charset="0"/>
              </a:rPr>
            </a:br>
            <a:r>
              <a:rPr lang="es-ES" altLang="es-ES" sz="2400">
                <a:latin typeface="Times New Roman" panose="02020603050405020304" pitchFamily="18" charset="0"/>
                <a:ea typeface="Calibri" panose="020F0502020204030204" pitchFamily="34" charset="0"/>
                <a:cs typeface="Times New Roman" panose="02020603050405020304" pitchFamily="18" charset="0"/>
              </a:rPr>
              <a:t>Vemos a un flautista cuyo vestido se asemeja al de una bailarina moderna y sosteniendo un pájaro atado (quizás Pureza), una mujer, con un pañuelo dentado, que parece bailar en las escalas (¿Castidad?) y un arquero que golpea un hombre indefenso semidesnudo (quizás Disoluteness). </a:t>
            </a:r>
            <a:endParaRPr lang="es-ES" altLang="es-ES" sz="2133">
              <a:ea typeface="Calibri" panose="020F0502020204030204" pitchFamily="34" charset="0"/>
              <a:cs typeface="Times New Roman" panose="02020603050405020304" pitchFamily="18" charset="0"/>
            </a:endParaRPr>
          </a:p>
        </p:txBody>
      </p:sp>
      <p:pic>
        <p:nvPicPr>
          <p:cNvPr id="133123" name="Imagen 3">
            <a:extLst>
              <a:ext uri="{FF2B5EF4-FFF2-40B4-BE49-F238E27FC236}">
                <a16:creationId xmlns:a16="http://schemas.microsoft.com/office/drawing/2014/main" id="{F94AAAF3-FB09-401E-952F-C02C538425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89301"/>
            <a:ext cx="12192000" cy="356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ítulo 1">
            <a:extLst>
              <a:ext uri="{FF2B5EF4-FFF2-40B4-BE49-F238E27FC236}">
                <a16:creationId xmlns:a16="http://schemas.microsoft.com/office/drawing/2014/main" id="{7CBBE14E-7AF3-4755-BE32-ADA30FB4A193}"/>
              </a:ext>
            </a:extLst>
          </p:cNvPr>
          <p:cNvSpPr>
            <a:spLocks noGrp="1" noChangeArrowheads="1"/>
          </p:cNvSpPr>
          <p:nvPr>
            <p:ph type="title"/>
          </p:nvPr>
        </p:nvSpPr>
        <p:spPr>
          <a:xfrm>
            <a:off x="351367" y="273051"/>
            <a:ext cx="2863851" cy="6426200"/>
          </a:xfrm>
        </p:spPr>
        <p:txBody>
          <a:bodyPr anchor="t"/>
          <a:lstStyle/>
          <a:p>
            <a:pPr>
              <a:lnSpc>
                <a:spcPct val="115000"/>
              </a:lnSpc>
              <a:spcBef>
                <a:spcPts val="800"/>
              </a:spcBef>
              <a:spcAft>
                <a:spcPts val="800"/>
              </a:spcAft>
            </a:pPr>
            <a:r>
              <a:rPr lang="es-ES" altLang="es-ES" sz="2667">
                <a:latin typeface="Times New Roman" panose="02020603050405020304" pitchFamily="18" charset="0"/>
                <a:ea typeface="Calibri" panose="020F0502020204030204" pitchFamily="34" charset="0"/>
                <a:cs typeface="Times New Roman" panose="02020603050405020304" pitchFamily="18" charset="0"/>
              </a:rPr>
              <a:t>9. Septiembre.</a:t>
            </a:r>
            <a:br>
              <a:rPr lang="es-ES" altLang="es-ES" sz="2667">
                <a:latin typeface="Calibri" panose="020F0502020204030204" pitchFamily="34" charset="0"/>
                <a:ea typeface="Calibri" panose="020F0502020204030204" pitchFamily="34" charset="0"/>
                <a:cs typeface="Times New Roman" panose="02020603050405020304" pitchFamily="18" charset="0"/>
              </a:rPr>
            </a:br>
            <a:r>
              <a:rPr lang="es-ES" altLang="es-ES" sz="2667">
                <a:latin typeface="Times New Roman" panose="02020603050405020304" pitchFamily="18" charset="0"/>
                <a:ea typeface="Calibri" panose="020F0502020204030204" pitchFamily="34" charset="0"/>
                <a:cs typeface="Times New Roman" panose="02020603050405020304" pitchFamily="18" charset="0"/>
              </a:rPr>
              <a:t>A continuación, encontramos al duque que vuelve a ser protagonista de escenas con embajadores y caballeros en desfile. En el fondo, las escenas de la vida rural nos recuerdan que es tiempo de cosecha.</a:t>
            </a:r>
            <a:br>
              <a:rPr lang="es-ES" altLang="es-ES" sz="1333">
                <a:latin typeface="Calibri" panose="020F0502020204030204" pitchFamily="34" charset="0"/>
                <a:ea typeface="Calibri" panose="020F0502020204030204" pitchFamily="34" charset="0"/>
                <a:cs typeface="Times New Roman" panose="02020603050405020304" pitchFamily="18" charset="0"/>
              </a:rPr>
            </a:br>
            <a:endParaRPr lang="es-ES" altLang="es-ES" sz="1333">
              <a:ea typeface="Calibri" panose="020F0502020204030204" pitchFamily="34" charset="0"/>
              <a:cs typeface="Times New Roman" panose="02020603050405020304" pitchFamily="18" charset="0"/>
            </a:endParaRPr>
          </a:p>
        </p:txBody>
      </p:sp>
      <p:pic>
        <p:nvPicPr>
          <p:cNvPr id="134147" name="Imagen 4">
            <a:extLst>
              <a:ext uri="{FF2B5EF4-FFF2-40B4-BE49-F238E27FC236}">
                <a16:creationId xmlns:a16="http://schemas.microsoft.com/office/drawing/2014/main" id="{515DE72E-D081-454E-8DB7-E416F3DCC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2563"/>
          <a:stretch>
            <a:fillRect/>
          </a:stretch>
        </p:blipFill>
        <p:spPr bwMode="auto">
          <a:xfrm>
            <a:off x="3215218" y="685800"/>
            <a:ext cx="8976783"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3380510" cy="5980257"/>
          </a:xfrm>
        </p:spPr>
        <p:txBody>
          <a:bodyPr anchor="t">
            <a:normAutofit/>
          </a:bodyPr>
          <a:lstStyle/>
          <a:p>
            <a:endParaRPr lang="es-ES" sz="2400" dirty="0"/>
          </a:p>
        </p:txBody>
      </p:sp>
    </p:spTree>
    <p:extLst>
      <p:ext uri="{BB962C8B-B14F-4D97-AF65-F5344CB8AC3E}">
        <p14:creationId xmlns:p14="http://schemas.microsoft.com/office/powerpoint/2010/main" val="11434929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6"/>
            <a:ext cx="11485418" cy="694064"/>
          </a:xfrm>
        </p:spPr>
        <p:txBody>
          <a:bodyPr anchor="t">
            <a:normAutofit/>
          </a:bodyPr>
          <a:lstStyle/>
          <a:p>
            <a:pPr algn="ctr"/>
            <a:r>
              <a:rPr lang="es-ES" sz="2400" dirty="0"/>
              <a:t>1477. Cosme Tura. Bronce. </a:t>
            </a:r>
            <a:r>
              <a:rPr lang="es-ES" sz="2400" dirty="0" err="1"/>
              <a:t>Ashmolean</a:t>
            </a:r>
            <a:r>
              <a:rPr lang="es-ES" sz="2400" dirty="0"/>
              <a:t> Museum, Oxford.</a:t>
            </a:r>
          </a:p>
        </p:txBody>
      </p:sp>
      <p:pic>
        <p:nvPicPr>
          <p:cNvPr id="3" name="Imagen 2">
            <a:extLst>
              <a:ext uri="{FF2B5EF4-FFF2-40B4-BE49-F238E27FC236}">
                <a16:creationId xmlns:a16="http://schemas.microsoft.com/office/drawing/2014/main" id="{F862B91E-4167-4EFB-824F-40C66A1A6C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9189"/>
            <a:ext cx="12192000" cy="5798811"/>
          </a:xfrm>
          <a:prstGeom prst="rect">
            <a:avLst/>
          </a:prstGeom>
        </p:spPr>
      </p:pic>
    </p:spTree>
    <p:extLst>
      <p:ext uri="{BB962C8B-B14F-4D97-AF65-F5344CB8AC3E}">
        <p14:creationId xmlns:p14="http://schemas.microsoft.com/office/powerpoint/2010/main" val="41564563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11083636" cy="757093"/>
          </a:xfrm>
        </p:spPr>
        <p:txBody>
          <a:bodyPr anchor="t">
            <a:normAutofit/>
          </a:bodyPr>
          <a:lstStyle/>
          <a:p>
            <a:pPr algn="ctr"/>
            <a:r>
              <a:rPr lang="fr-FR" sz="2400" dirty="0"/>
              <a:t>1477. Cosme Tura. </a:t>
            </a:r>
            <a:r>
              <a:rPr lang="fr-FR" sz="2400" dirty="0" err="1"/>
              <a:t>Bronce</a:t>
            </a:r>
            <a:r>
              <a:rPr lang="fr-FR" sz="2400" dirty="0"/>
              <a:t>. Bibliothèque Nationale, </a:t>
            </a:r>
            <a:r>
              <a:rPr lang="fr-FR" sz="2400" dirty="0" err="1"/>
              <a:t>París</a:t>
            </a:r>
            <a:r>
              <a:rPr lang="fr-FR" sz="2400" dirty="0"/>
              <a:t>.</a:t>
            </a:r>
            <a:endParaRPr lang="es-ES" sz="2400" dirty="0"/>
          </a:p>
        </p:txBody>
      </p:sp>
      <p:pic>
        <p:nvPicPr>
          <p:cNvPr id="3" name="Imagen 2">
            <a:extLst>
              <a:ext uri="{FF2B5EF4-FFF2-40B4-BE49-F238E27FC236}">
                <a16:creationId xmlns:a16="http://schemas.microsoft.com/office/drawing/2014/main" id="{FF190DC5-6EDC-4162-A1DF-A5B16EA725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2218"/>
            <a:ext cx="12145518" cy="5735782"/>
          </a:xfrm>
          <a:prstGeom prst="rect">
            <a:avLst/>
          </a:prstGeom>
        </p:spPr>
      </p:pic>
    </p:spTree>
    <p:extLst>
      <p:ext uri="{BB962C8B-B14F-4D97-AF65-F5344CB8AC3E}">
        <p14:creationId xmlns:p14="http://schemas.microsoft.com/office/powerpoint/2010/main" val="41768485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7398327" cy="5980257"/>
          </a:xfrm>
        </p:spPr>
        <p:txBody>
          <a:bodyPr anchor="t">
            <a:normAutofit/>
          </a:bodyPr>
          <a:lstStyle/>
          <a:p>
            <a:r>
              <a:rPr lang="en-US" sz="2400" dirty="0"/>
              <a:t>1478 - 1479. </a:t>
            </a:r>
            <a:r>
              <a:rPr lang="en-US" sz="2400" dirty="0" err="1"/>
              <a:t>Cosme</a:t>
            </a:r>
            <a:r>
              <a:rPr lang="en-US" sz="2400" dirty="0"/>
              <a:t> Tura. Eleonora de Aragon. The Morgan Library and Museum, New York.</a:t>
            </a:r>
            <a:endParaRPr lang="es-ES" sz="2400" dirty="0"/>
          </a:p>
        </p:txBody>
      </p:sp>
      <p:pic>
        <p:nvPicPr>
          <p:cNvPr id="3" name="Imagen 2">
            <a:extLst>
              <a:ext uri="{FF2B5EF4-FFF2-40B4-BE49-F238E27FC236}">
                <a16:creationId xmlns:a16="http://schemas.microsoft.com/office/drawing/2014/main" id="{1F1114F6-A55B-4F70-B44E-CBAB6F5DDE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5543" y="0"/>
            <a:ext cx="4136457" cy="6858000"/>
          </a:xfrm>
          <a:prstGeom prst="rect">
            <a:avLst/>
          </a:prstGeom>
        </p:spPr>
      </p:pic>
    </p:spTree>
    <p:extLst>
      <p:ext uri="{BB962C8B-B14F-4D97-AF65-F5344CB8AC3E}">
        <p14:creationId xmlns:p14="http://schemas.microsoft.com/office/powerpoint/2010/main" val="8304420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3713018" cy="5980257"/>
          </a:xfrm>
        </p:spPr>
        <p:txBody>
          <a:bodyPr anchor="t">
            <a:normAutofit/>
          </a:bodyPr>
          <a:lstStyle/>
          <a:p>
            <a:r>
              <a:rPr lang="es-ES" sz="2400" dirty="0"/>
              <a:t>1479. </a:t>
            </a:r>
            <a:r>
              <a:rPr lang="es-ES" sz="2400" dirty="0" err="1"/>
              <a:t>Cosmè</a:t>
            </a:r>
            <a:r>
              <a:rPr lang="es-ES" sz="2400" dirty="0"/>
              <a:t> Tura. Juicio de san </a:t>
            </a:r>
            <a:r>
              <a:rPr lang="es-ES" sz="2400" dirty="0" err="1"/>
              <a:t>Maureli</a:t>
            </a:r>
            <a:r>
              <a:rPr lang="es-ES" sz="2400" dirty="0"/>
              <a:t>. Pinacoteca </a:t>
            </a:r>
            <a:r>
              <a:rPr lang="es-ES" sz="2400" dirty="0" err="1"/>
              <a:t>Nazionale</a:t>
            </a:r>
            <a:r>
              <a:rPr lang="es-ES" sz="2400" dirty="0"/>
              <a:t>, Ferrara.</a:t>
            </a:r>
          </a:p>
        </p:txBody>
      </p:sp>
      <p:pic>
        <p:nvPicPr>
          <p:cNvPr id="3" name="Imagen 2">
            <a:extLst>
              <a:ext uri="{FF2B5EF4-FFF2-40B4-BE49-F238E27FC236}">
                <a16:creationId xmlns:a16="http://schemas.microsoft.com/office/drawing/2014/main" id="{71D936E6-E88B-4740-9985-F01916495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662" y="1"/>
            <a:ext cx="7074774" cy="6869978"/>
          </a:xfrm>
          <a:prstGeom prst="rect">
            <a:avLst/>
          </a:prstGeom>
        </p:spPr>
      </p:pic>
    </p:spTree>
    <p:extLst>
      <p:ext uri="{BB962C8B-B14F-4D97-AF65-F5344CB8AC3E}">
        <p14:creationId xmlns:p14="http://schemas.microsoft.com/office/powerpoint/2010/main" val="12194184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3" y="365125"/>
            <a:ext cx="8465127" cy="5980257"/>
          </a:xfrm>
        </p:spPr>
        <p:txBody>
          <a:bodyPr anchor="t">
            <a:normAutofit/>
          </a:bodyPr>
          <a:lstStyle/>
          <a:p>
            <a:r>
              <a:rPr lang="it-IT" sz="2400" dirty="0"/>
              <a:t>1484. Cosme Tura. San Cristobal. Staatliche Museen, Berlín.</a:t>
            </a:r>
            <a:endParaRPr lang="es-ES" sz="2400" dirty="0"/>
          </a:p>
        </p:txBody>
      </p:sp>
      <p:pic>
        <p:nvPicPr>
          <p:cNvPr id="3" name="Imagen 2">
            <a:extLst>
              <a:ext uri="{FF2B5EF4-FFF2-40B4-BE49-F238E27FC236}">
                <a16:creationId xmlns:a16="http://schemas.microsoft.com/office/drawing/2014/main" id="{FAD10B2D-08AA-4E1D-A79D-9D4E33C66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0194" y="0"/>
            <a:ext cx="3021806" cy="6858000"/>
          </a:xfrm>
          <a:prstGeom prst="rect">
            <a:avLst/>
          </a:prstGeom>
        </p:spPr>
      </p:pic>
    </p:spTree>
    <p:extLst>
      <p:ext uri="{BB962C8B-B14F-4D97-AF65-F5344CB8AC3E}">
        <p14:creationId xmlns:p14="http://schemas.microsoft.com/office/powerpoint/2010/main" val="28054793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8382000" cy="5980257"/>
          </a:xfrm>
        </p:spPr>
        <p:txBody>
          <a:bodyPr anchor="t">
            <a:normAutofit/>
          </a:bodyPr>
          <a:lstStyle/>
          <a:p>
            <a:r>
              <a:rPr lang="es-ES" sz="2400" dirty="0"/>
              <a:t>1484. Cosme Tura. San Sebastián. Staatliche </a:t>
            </a:r>
            <a:r>
              <a:rPr lang="es-ES" sz="2400" dirty="0" err="1"/>
              <a:t>Museen</a:t>
            </a:r>
            <a:r>
              <a:rPr lang="es-ES" sz="2400" dirty="0"/>
              <a:t>, Berlín.</a:t>
            </a:r>
          </a:p>
        </p:txBody>
      </p:sp>
      <p:pic>
        <p:nvPicPr>
          <p:cNvPr id="3" name="Imagen 2">
            <a:extLst>
              <a:ext uri="{FF2B5EF4-FFF2-40B4-BE49-F238E27FC236}">
                <a16:creationId xmlns:a16="http://schemas.microsoft.com/office/drawing/2014/main" id="{7BF033C5-2CFF-4DFD-925F-284E0ECA3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5564" y="5724"/>
            <a:ext cx="3006436" cy="6852276"/>
          </a:xfrm>
          <a:prstGeom prst="rect">
            <a:avLst/>
          </a:prstGeom>
        </p:spPr>
      </p:pic>
    </p:spTree>
    <p:extLst>
      <p:ext uri="{BB962C8B-B14F-4D97-AF65-F5344CB8AC3E}">
        <p14:creationId xmlns:p14="http://schemas.microsoft.com/office/powerpoint/2010/main" val="12797319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319ABA-4CB1-4009-9600-9243D72A0C45}"/>
              </a:ext>
            </a:extLst>
          </p:cNvPr>
          <p:cNvSpPr>
            <a:spLocks noGrp="1"/>
          </p:cNvSpPr>
          <p:nvPr>
            <p:ph type="title"/>
          </p:nvPr>
        </p:nvSpPr>
        <p:spPr>
          <a:xfrm>
            <a:off x="498764" y="365125"/>
            <a:ext cx="3380510" cy="5980257"/>
          </a:xfrm>
        </p:spPr>
        <p:txBody>
          <a:bodyPr anchor="t">
            <a:normAutofit/>
          </a:bodyPr>
          <a:lstStyle/>
          <a:p>
            <a:endParaRPr lang="es-ES" sz="2400" dirty="0"/>
          </a:p>
        </p:txBody>
      </p:sp>
    </p:spTree>
    <p:extLst>
      <p:ext uri="{BB962C8B-B14F-4D97-AF65-F5344CB8AC3E}">
        <p14:creationId xmlns:p14="http://schemas.microsoft.com/office/powerpoint/2010/main" val="363037579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4230</Words>
  <Application>Microsoft Office PowerPoint</Application>
  <PresentationFormat>Panorámica</PresentationFormat>
  <Paragraphs>79</Paragraphs>
  <Slides>82</Slides>
  <Notes>34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82</vt:i4>
      </vt:variant>
    </vt:vector>
  </HeadingPairs>
  <TitlesOfParts>
    <vt:vector size="88" baseType="lpstr">
      <vt:lpstr>Arial</vt:lpstr>
      <vt:lpstr>Calibri</vt:lpstr>
      <vt:lpstr>Calibri Light</vt:lpstr>
      <vt:lpstr>Roboto</vt:lpstr>
      <vt:lpstr>Times New Roman</vt:lpstr>
      <vt:lpstr>Tema de Office</vt:lpstr>
      <vt:lpstr>Cosimo Tura (Cosmè Tura)</vt:lpstr>
      <vt:lpstr>1450s. Cosme Tura. Tersichore. Museo Poldi Pezzoli, Milán.</vt:lpstr>
      <vt:lpstr>1452. Cosme Tura. Virgen. National Gallery of Art, Washington.</vt:lpstr>
      <vt:lpstr>1455 - 1460. Cosme Tura. Calíope. National Gallery, Londres.</vt:lpstr>
      <vt:lpstr>1459 1463. Cosme Tura. Virgen del zodiaco. Galleria dell'Accademia, Venecia.</vt:lpstr>
      <vt:lpstr>1460. Cosme Tura. Pietà. Museo Correr, Venecia.</vt:lpstr>
      <vt:lpstr>1460. Cosme Tura. San Jorge. Collezione Vittorio Cini, Venecia.</vt:lpstr>
      <vt:lpstr>1469. Puertas del órgano de la catedral de Ferrara. Museo de la Catedral, Ferrara.</vt:lpstr>
      <vt:lpstr>Presentación de PowerPoint</vt:lpstr>
      <vt:lpstr>Detalles del lado de San Gabriel.</vt:lpstr>
      <vt:lpstr>Detalles del lado de la Virgen.</vt:lpstr>
      <vt:lpstr>A la izquierda, como de costumbre, está el ángel anunciador, con el tradicional lirio en la mano y con un cortinaje especialmente claroscuro, con una iluminación incidente que sacude fuertemente los pliegues, como si estuvieran clavados en una chapa. La figura de María es más suave. El libro se coloca de rodillas (alusión a las escrituras que se hacen realidad) y detrás de ella aparece la paloma del Espíritu Santo.  Arriba hay algunos agradables detalles naturalistas, como la ardilla y el pájaro descansando sobre el tirante debajo del arco.  En las paredes de la arquitectura están pintados unos bajorrelieves sobre fondo dorado: son alegorías de los Planetas, con poses retorcidas y agitadas, que remiten al gusto cortés del Este, fascinado por la astronomía y la literatura filosófica.</vt:lpstr>
      <vt:lpstr>La princesa tiene numerosos detalles de su peinado y joyas revelan una adherencia al gusto por el detalle refinado típico del estilo cortesano.  Al fondo hay una extraña montaña fortificada, de la que sale una misteriosa procesión de sabios barbudos.</vt:lpstr>
      <vt:lpstr>Presentación de PowerPoint</vt:lpstr>
      <vt:lpstr>1470. Cosme Tura. San Juan Evangelista en Patmos. Museo Thyssen-Bornemisza, Madrid.</vt:lpstr>
      <vt:lpstr>1474. Políptico Roverella</vt:lpstr>
      <vt:lpstr>1474. Cosme Tura. Virgen entronada. Políptico Roverella. National Gallery, Londres.</vt:lpstr>
      <vt:lpstr>1474. Cosme Tura. Pietà. Políptico Roverella. Museo del Louvre.</vt:lpstr>
      <vt:lpstr>1474. Cosme Tura. Adoración de los Magos. Políptico Roverella. Fogg Art Museum, Harvard University, Cambridge</vt:lpstr>
      <vt:lpstr>1474. Cosme Tura. Circuncisión. Políptico Roverella. Isabella Stewart Gardner Museum, Boston</vt:lpstr>
      <vt:lpstr>1474. Cosme Tura. Huida a Egipto. Políptico Roverella. MET.</vt:lpstr>
      <vt:lpstr>1474. Cosme Tura. San Jorge. Políptico Roverella. Fine Arts Gallery, San Diego.</vt:lpstr>
      <vt:lpstr>Presentación de PowerPoint</vt:lpstr>
      <vt:lpstr>1474. Cosme Tura. Pietà. Kunsthistorisches Museum, Viena.</vt:lpstr>
      <vt:lpstr>1474. Cosme Tura. San Jerónimo. National Gallery, Londres.</vt:lpstr>
      <vt:lpstr>1475. Cosme Tura. Retrato de un hombre joven. MET.</vt:lpstr>
      <vt:lpstr>1475. Cosme Tura. San Antonio de Padua. Museo del Louvre.</vt:lpstr>
      <vt:lpstr>1475. Cosme Tura. San Francisco de Asís y San Gabriel (Anunciación). National Gallery of Art, Washington.</vt:lpstr>
      <vt:lpstr>1475. Cosme Tura. Virgen (Anunciación) y San Maurelio. National Gallery of Art, Washington.</vt:lpstr>
      <vt:lpstr>1475. Cosme Tura. Santiago el mayor. Musée des Beaux-Arts, Caen.</vt:lpstr>
      <vt:lpstr>1475. Cosme Tura. Santo Domingo. Galleria degli Uffizi, Florencia.</vt:lpstr>
      <vt:lpstr>1475. Cosme Tura. Virgen con niño. Accademia Carrara, Bergamo.</vt:lpstr>
      <vt:lpstr>Presentación de PowerPoint</vt:lpstr>
      <vt:lpstr>1476 – 1484. Cosmè TURA.  Frescos en el Palazzo Schifanoia de Ferrara.</vt:lpstr>
      <vt:lpstr>1476 - 1484. Cosme Tura. Salone dei Mesi. Palazzo Schifanoia, Ferrara.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4. Abril. Al igual que los demás meses, abril también se divide en tres franjas horizontales: una superior con el triunfo de la deidad protectora del mes, en este caso Venus, una central con el signo del zodíaco (Tauro) y los tres "decanatos", y una inferior con escenas. del gobierno de Borso d'Este.  </vt:lpstr>
      <vt:lpstr>4. Abril. El triunfo de Venus muestra a la diosa avanzando sobre un carro festivamente decorado, tirado por dos cisnes blancos (iconografía tomada de los Triunfos de Petrarca), que se desplaza deslizándose sobre las aguas de un río. En él, la diosa del amor celebra su victoria sobre Marte, representada con su armadura de caballero medieval, encadenada y arrodillada frente a la diosa. Su presencia simboliza la retirada de los instintos bélicos frente al amor. Al fondo, en un paisaje de rocas fantásticas, se pueden ver las tres Gracias, mientras que en el prado junto al río se mueven conejos blancos, símbolo de la fertilidad. Los setos de rosas en la mitad izquierda aluden al mito de la muerte de Adonis. Alrededor del carro, grupos de jóvenes elegantes tocan música y hablan de amor: algunos se entregan a abrazos tiernos o gestos más atrevidos</vt:lpstr>
      <vt:lpstr>4. Abril. La banda central muestra las tres figuras de los "decanatos", es decir, los protectores de las tres décadas del mes, representados según el sistema astrológico egipcio que fue transcrito por Teucro babilónico en el siglo I a.C., luego retomado en la Astronomía de Manilio en la época imperial y luego de Pietro d'Abano en la Edad Media (Astolabium planum), a partir de textos árabes, como Albumasar (siglo IX).</vt:lpstr>
      <vt:lpstr>4. Abril. Desde la izquierda nos encontramos con una mujer vestida de rojo con un niño, ya identificada como felicidad materna y más probablemente una alusión al mito de las Pléyades (por el pelo largo y por el vestido desbocado que alude a su progresiva pérdida de visibilidad en el cielo). y un niño por detrás que podría ser Eros o la estrella Aldebarán, ojo del Toro, citado por Manilio. </vt:lpstr>
      <vt:lpstr>4. Abril. La segunda figura es un joven sentado, vestido con botas, brachette y turbante, sosteniendo una gran llave en la mano, que sería una transposición del dios cynocephalus Anubis, superpuesto a la figura de Sirius. La llave, ya explicada como un medio para "abrir" el manantial, sería por tanto un símbolo de la custodia de Dios sobre las aguas del Nilo. </vt:lpstr>
      <vt:lpstr>4. Abril. La tercera figura es un demonio con colmillos de cerdo, piel rojiza y armado con una flecha, sosteniendo un dragón en su mano derecha y frente a un caballo blanco y un perrito, ya explicado como el Disoluteness, pero más probablemente Perseo y el paranatellonta más cercano ( los monstruos que gobernaron los 360 días del calendario en la astrología egipcia: el caballo blanco / Pegaso, la liebre, el perro / Orión y la serpiente enroscada / río Eridanius; los colmillos de jabalí aluden al mito de las Híades, al que Manilius llamó succulae que es cerdas.</vt:lpstr>
      <vt:lpstr>4. Abril. En la banda inferior, debajo se puede ver un trozo del irrisorio palio de San Giorgio que se regentaba en Ferrara: damas y caballeros disfrutan del palio desde las ventanas y arcadas de un edificio, para ver prostitutas, enanos y judíos en humillantes competiciones de carreras. a pie y a caballo. Al fondo vemos a la izquierda el regreso del duque de un viaje de caza, con en el centro la curiosa y cortés escena de una pelea entre una garza y ​​una paloma. A la derecha, bajo una logia renacentista, rodeado de pajes y dignatarios (incluido Nicolò II da Correggio, organizador de la fiesta), el duque ofrece sonriendo una moneda a Scocola, el bufón de la corte.</vt:lpstr>
      <vt:lpstr>5. Mayo  Al igual que los otros meses, mayo también se divide en tres bandas horizontales: una superior con el triunfo de la deidad protectora del mes, en este caso Apolo, una central con el signo del zodíaco (Géminis) y los tres "decanatos", y una inferior con escenas del gobierno de Borso d'Este, que en este caso están muy arruinados. </vt:lpstr>
      <vt:lpstr>5. Mayo  El triunfo de Apolo muestra al dios avanzando, sosteniendo un globo y un arco, en un carro decorado tirado por cuatro caballos y dirigido por Aurora.  A un lado hay figuras y símbolos vinculados al culto al dios</vt:lpstr>
      <vt:lpstr>5. Mayo. Al fondo, las nueve Musas presencian su triunfo, junto a una fuente de la juventud, mientras que a la derecha cerca del carro, con intenciones alegóricas difíciles de interpretar, se mueve un denso grupo de infantes regordetes. </vt:lpstr>
      <vt:lpstr>5. Mayo. La banda central muestra las tres figuras de los "decanatos", es decir, los protectores de las tres décadas del mes. Estos son los protectores de las tres décadas del mes, representados según el sistema astrológico egipcio que fue transcrito por el babilónico Teucro en el siglo I a.C., luego retomado en la Astronomía de Manilius en la época imperial y luego por Pietro d'Abano en la Edad Media (Astolabium planum). , a partir de textos árabes, como Albumasar (siglo IX).  </vt:lpstr>
      <vt:lpstr>5. Mayo. Son un caballero que recibe el homenaje de un niño más joven (quizás la instrucción de Poesía o Música), un espinillero vestido con zapatos rojos que es escuchado por un hombre vestido solo con fajín y zapatos dorados, y un arquero, mostrando flores y frutos en los pliegues de su manto.  Las hipótesis más acreditadas son las de Aby Warburg quien, consultando varios textos antiguos incluyendo en particular la Astronómica de Manilius, explicó los decanatos como divinidades siderales egipcias de la época helenística, con un significado astrológico preciso, que presidían las formas de vida nacidas en períodos de tiempo controlados por ellos; también fueron asimilados a los planetas colocados bajo su dominio, ya los signos del zodíaco: de cada signo los decanatos representaban las tres "caras". </vt:lpstr>
      <vt:lpstr>5. Mayo. Abajo, lo que queda de los frescos, que sobrevivieron a la apertura de una puerta, muestran escenas de la vida rural, con una hermosa escena de la siega del campo, colocada en primer plano.</vt:lpstr>
      <vt:lpstr>6. Junio. Al igual que el resto de meses, junio también se divide en tres franjas horizontales: una superior con el triunfo de la deidad protectora del mes, en este caso Mercurio, una central con el signo del zodíaco (Cáncer) y los tres "decanatos", y una inferior con escenas. del gobierno de Borso d'Este. </vt:lpstr>
      <vt:lpstr>6. Junio. El triunfo de Mercurio está ambientado de forma más sencilla que los Meses de Francesco del Cossa, con una tendencia horizontal, paralela a la pared, y que no viene del fondo hacia el frente. Su carro es tirado por águilas con la figura del dios, deteriorado por los daños sufridos por el fresco, que sostiene una especie de viola y el caduceo en la mano. El dios del comercio está rodeado de grupos de comerciantes que se dedican a sus negocios. Un lobo y un mono son símbolos del comercio; también vemos a la ninfa Io transformada en novilla ya Argus decapitado por Mercurio. El fondo se abre con efecto en el centro, con montículos y espolones rocosos enrollados en un "mechón de crema" como en otros episodios de la serie.</vt:lpstr>
      <vt:lpstr>6. Junio. La banda central muestra las tres figuras de los "decanatos", que son los protectores de las tres décadas del mes, y Cáncer, representado como una langosta. Muestra a un hombre vestido de follaje sosteniendo un objeto ilegible en su mano (tal vez Desfortune o Madness), una mujer vestida de blanco sosteniendo un palo y frente a una mujer (tal vez una representación de la Justicia juzgando un alma humana ), y un curioso personaje con patas de grifo que lucha con un dragón (quizás el Robo). Su significado no está seguro.  </vt:lpstr>
      <vt:lpstr>6. Junio. Abajo, algo deteriorado, hay una escena con el duque Borso en una procesión que se dirige hacia un pórtico, donde una figura arrodillada se dispone a pedirle una súplica.</vt:lpstr>
      <vt:lpstr>7. Julio. Al igual que los demás meses, julio también se divide en tres bandas horizontales: una superior con el triunfo de la deidad protectora del mes, en este caso Júpiter y Cibeles, una central con el signo zodiacal (Leo) y los tres "decanatos", y una inferior. con escenas del gobierno de Borso d'Este. </vt:lpstr>
      <vt:lpstr>7. Julio. El triunfo de Júpiter se sitúa en un carro de desfile, tirado por leones, con también Cibeles, diosa de la fecundidad. A un lado del carro hay un grupo de sacerdotes, al otro una procesión nupcial. Al fondo se puede ver una tranquila escena de la vida monástica. El fondo se abre cariñosamente en el centro, con montículos y espolones rocosos enroscados en un "penacho de crema" como en otros episodios de la serie.</vt:lpstr>
      <vt:lpstr>7. Julio. La banda central muestra las tres figuras de los "decanatos", es decir los protectores de las tres décadas del mes, y el león negro.  Allí ves a un hombre en un árbol con un perro y una tórtola (tal vez Moderación al mando), un arquero (tal vez Poder) y un hombre que come patas de cerdo (¿Codicia?). </vt:lpstr>
      <vt:lpstr>7. Julio. Abajo, a la derecha, hay otra imagen de buen gobierno: el duque Borso con la intención de recibir a un grupo de embajadores. A la izquierda puede ver un grupo de caballeros con una aldea detrás de ellos, mientras que en primer plano hay una escena de procesamiento de cáñamo.</vt:lpstr>
      <vt:lpstr>8. Agosto. Al igual que el resto de meses, agosto también se divide en tres franjas horizontales: una superior con el triunfo de la deidad protectora del mes, en este caso Ceres, una central con el signo zodiacal (Virgo) y los tres "decanatos", y una inferior con escenas. del gobierno de Borso d'Este</vt:lpstr>
      <vt:lpstr>8. Agosto. El triunfo de Ceres, diosa de la cosecha, se sitúa en un carro de desfile, tirado por dragones. Protege el signo de Virgo y tiene como atributos las orejas y un par de cuernos (antes de Isis). Alrededor de la diosa hay escenas de trabajo en el campo, como arar y escenas de mercado. Al fondo vemos la violación por Hades de Proserpina, con sus damas de honor desesperadas. </vt:lpstr>
      <vt:lpstr>8. Agosto. La banda central muestra las tres figuras de los "decanatos", es decir, los protectores de las tres décadas del mes, y la Virgen reclinada. Se ve a una mujer, Proserpina, con los pechos desnudos sosteniendo espigas de trigo y una granada, símbolo de fertilidad; seguido de un escriba que alude al planeta Mercurio bajo la apariencia del dios babilónico Nabu, hermafrodita e inventor de la escritura, además de protector de los oficios relacionados con él y hogar diurno de la Virgen; finalmente una mujer arrodillada con la cabeza cubierta, una referencia a la Oración a través de Venus llorando en la tumba de Adonis.</vt:lpstr>
      <vt:lpstr>8. Agosto. La banda central muestra las tres figuras de los "decanatos", es decir, los protectores de las tres décadas del mes, y la Virgen reclinada. Estos son los protectores de las tres décadas del mes, representados según el sistema astrológico egipcio que fue transcrito por el babilónico Teucro en el siglo I a.C., luego retomado en la Astronomía de Manilius en la época imperial y luego por Pietro d'Abano en la Edad Media (Astolabium planum). , a partir de textos árabes, como Albumasar (siglo IX). Se ve a una mujer, Proserpina, con los pechos desnudos sosteniendo espigas de trigo y una granada, símbolo de fertilidad. </vt:lpstr>
      <vt:lpstr>8. Agosto. En la banda inferior podemos vislumbrar, frente a una elegante arquitectura, otra escena de embajadores recibidos por el duque y otra salida para la caza. Si las escenas figurativas no son de excelente calidad, los Decans se atribuyen a Tura por su vigorosa resistencia plástica, las cortinas con su característico efecto pesado y húmedo, y las formas cristalizadas.</vt:lpstr>
      <vt:lpstr>9. Septiembre. Los Decanos Al igual que los demás meses, septiembre también se divide en tres bandas horizontales: una superior con el triunfo de la deidad protectora del mes, en este caso Vulcano, una central con el signo del zodíaco (Libra) y los tres "decanatos", y una inferior con escenas. del gobierno de Borso d'Este. </vt:lpstr>
      <vt:lpstr>9. Septiembre. En un carro tirado por monos, la leyenda cuenta que una vez lo persiguieron desde el Olimpo porque Vulcano era cojo porque fue criado por estos animales, el dios Vulcano domina.  A la derecha el apareamiento de Marte con la vestal Ilia de quien, como nos dice Ovidio, nacieron los dos gemelos fundadores de Roma. </vt:lpstr>
      <vt:lpstr>9. Septiembre. A la izquierda, en la fragua del dios, se puede ver al cíclope, concentrado en el trabajo. Un magnífico escudo, con las figuras de Rómulo y Remo amamantados por la loba, cuelga a la entrada de la fragua. </vt:lpstr>
      <vt:lpstr>9. Septiembre. La banda central muestra las tres figuras de los "decanatos", es decir, los protectores de las tres décadas del mes, y el gran Libra.  Vemos a un flautista cuyo vestido se asemeja al de una bailarina moderna y sosteniendo un pájaro atado (quizás Pureza), una mujer, con un pañuelo dentado, que parece bailar en las escalas (¿Castidad?) y un arquero que golpea un hombre indefenso semidesnudo (quizás Disoluteness). </vt:lpstr>
      <vt:lpstr>9. Septiembre. A continuación, encontramos al duque que vuelve a ser protagonista de escenas con embajadores y caballeros en desfile. En el fondo, las escenas de la vida rural nos recuerdan que es tiempo de cosecha. </vt:lpstr>
      <vt:lpstr>Presentación de PowerPoint</vt:lpstr>
      <vt:lpstr>1477. Cosme Tura. Bronce. Ashmolean Museum, Oxford.</vt:lpstr>
      <vt:lpstr>1477. Cosme Tura. Bronce. Bibliothèque Nationale, París.</vt:lpstr>
      <vt:lpstr>1478 - 1479. Cosme Tura. Eleonora de Aragon. The Morgan Library and Museum, New York.</vt:lpstr>
      <vt:lpstr>1479. Cosmè Tura. Juicio de san Maureli. Pinacoteca Nazionale, Ferrara.</vt:lpstr>
      <vt:lpstr>1484. Cosme Tura. San Cristobal. Staatliche Museen, Berlín.</vt:lpstr>
      <vt:lpstr>1484. Cosme Tura. San Sebastián. Staatliche Museen, Berlín.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Cosimo Tura (Cosmè Tura)</dc:title>
  <dc:creator>Miguel Velayos García</dc:creator>
  <cp:lastModifiedBy>Miguel Velayos García</cp:lastModifiedBy>
  <cp:revision>11</cp:revision>
  <dcterms:created xsi:type="dcterms:W3CDTF">2020-09-16T18:06:35Z</dcterms:created>
  <dcterms:modified xsi:type="dcterms:W3CDTF">2021-04-21T17:08:44Z</dcterms:modified>
</cp:coreProperties>
</file>