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58" r:id="rId6"/>
    <p:sldId id="257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2013C-0D49-4E10-B2AB-E1FDBDC82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FD7FDE-9CDA-4B20-A63B-55B3B00D9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8EB23B-782F-4330-A8A0-A6ECBE81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F65B04-73B0-4122-9FC1-96D51B113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3E0A92-A9A2-41CF-A21E-3987D728D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91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22397-4FA5-4D75-93CA-0DC011CE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FFA9A5-9DF4-4CAE-8405-3FB061210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2D5570-2113-49F0-A2F1-EFC2B71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B9E1D6-7773-427E-8AEB-7AE57EAD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A19D6-7FC0-4F6E-883F-7DCABF47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596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2EA40-8709-444B-8265-807B93609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02E250-11BA-4DF1-B492-1EEA61C04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6A918B-FF9E-4067-A79F-B8204A3C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60DC48-812D-4BA0-92A9-3665F377F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D0D9B2-C829-44EE-99AF-272A1B547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448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2D065-1F1B-4970-90C8-963275D6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D88EAF-C406-450A-A2D5-FD3C6D3CB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7A8284-47D9-405A-9D8E-63A6A2428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51F489-7719-402A-B733-D3A5D0E55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52551B-FB81-425B-98DA-D4B1C4A8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909BBC-CF1D-46C7-A525-7D443872F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6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6F994-4B19-480B-B321-F698D4190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C0849C-3DCE-474A-9364-C33AA9C44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632398-9296-4610-837A-50DB70F6D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2717E3-A98B-471A-9F6E-64B6D0BBC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6B2880-1063-4BDF-A504-98A773BEE6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7DDDA4-F97B-4851-913D-A493BEDF4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265B7BC-6BC7-4165-9E1C-8EA219DB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547C8A-F8CB-497E-9104-21441823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68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06A8E-4B81-4023-B987-78C2B619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9FB2458-AD91-4275-B56C-A180A707B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5B7ABE-5B3D-400C-B2E1-46931AC0B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2CAE8F-5B91-40A2-9605-D77F3DD2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555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AE9005-1C06-4A43-8CA2-2D6FDF686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095A58-2AC7-4C68-B677-25630FCE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C2B6D1-E8EC-49EE-B6EF-8EA359F0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684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8476E-42EA-49FA-B546-9C2868DE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7CC12-22C8-4218-A7B0-43CD200A2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FE50BC-C98E-4674-BAB7-BDCA0A66B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AD6BD6-5A03-447B-87F1-E283D5BC5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2B7601-4CF4-4C09-92B1-A76679F1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EBCBCA-0708-42AE-96F1-360900268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47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357AE-6F0A-4207-99FB-6731A2D92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2C8672-C8B6-4AAC-A759-FE47D038F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25471A-1022-4ACC-AB82-5A0128E1D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504DA3-460A-45F9-8923-E9A8CCDE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CCCD3F-B010-4DA1-987E-9D537806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A85D55-5D77-475A-BADE-933C77F9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6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D2BE8-8B63-452E-BC00-01281A3AC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992F39-2C65-4D59-A068-57C5163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485BF-6934-4E1E-9BEC-9943ADB92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43920A-A56C-44F4-AD2C-31E0F4B0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01F1E0-A8E3-43D5-AEED-EF900A3CB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77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C0697F-5805-4CD3-A8A3-681F8F9B0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36D7B7-0784-4497-9266-DCABC6F22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A30684-4080-42C0-9C5C-C6218926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99AD44-441D-4E4F-BC9E-7903D79C8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7AB51B-609D-411A-A23E-DDE87777E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453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5300FA4-575C-4D30-8692-D445C0D7F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0C9909-DFC6-4F94-80AC-341AE217A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435CFA-B467-4D9B-A0F8-A80314243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26D9A-94FB-411C-8771-FC8A646A872E}" type="datetimeFigureOut">
              <a:rPr lang="es-ES" smtClean="0"/>
              <a:t>07/04/2021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0D69D-4626-42E4-BFBA-9C467B2952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FDBDD1-E462-409B-95B7-06B3DE2A9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5C5B2-305D-4E86-8238-6115904D73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41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2F202-FC82-49C9-9AF4-3573B5BB7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114" y="1122363"/>
            <a:ext cx="11277600" cy="2387600"/>
          </a:xfrm>
        </p:spPr>
        <p:txBody>
          <a:bodyPr>
            <a:normAutofit fontScale="90000"/>
          </a:bodyPr>
          <a:lstStyle/>
          <a:p>
            <a:r>
              <a:rPr lang="es-ES" b="1" dirty="0" err="1"/>
              <a:t>Maestá</a:t>
            </a:r>
            <a:r>
              <a:rPr lang="es-ES" b="1" dirty="0"/>
              <a:t>.</a:t>
            </a:r>
            <a:br>
              <a:rPr lang="es-ES" b="1" dirty="0"/>
            </a:br>
            <a:r>
              <a:rPr lang="es-ES" b="1" dirty="0"/>
              <a:t>Comparativa </a:t>
            </a:r>
            <a:r>
              <a:rPr lang="es-ES" b="1" dirty="0" err="1"/>
              <a:t>Duccio</a:t>
            </a:r>
            <a:r>
              <a:rPr lang="es-ES" b="1" dirty="0"/>
              <a:t> y Simone Martini</a:t>
            </a:r>
          </a:p>
        </p:txBody>
      </p:sp>
    </p:spTree>
    <p:extLst>
      <p:ext uri="{BB962C8B-B14F-4D97-AF65-F5344CB8AC3E}">
        <p14:creationId xmlns:p14="http://schemas.microsoft.com/office/powerpoint/2010/main" val="172150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ECDF40-3814-47C7-9A04-6941A3BFC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"/>
            <a:ext cx="10515600" cy="5996854"/>
          </a:xfrm>
        </p:spPr>
        <p:txBody>
          <a:bodyPr>
            <a:normAutofit/>
          </a:bodyPr>
          <a:lstStyle/>
          <a:p>
            <a:pPr algn="l"/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El patriarca de la escuela es </a:t>
            </a:r>
            <a:r>
              <a:rPr lang="es-ES" sz="1800" b="0" i="0" u="none" strike="noStrike" baseline="0" dirty="0" err="1">
                <a:latin typeface="Times New Roman" panose="02020603050405020304" pitchFamily="18" charset="0"/>
              </a:rPr>
              <a:t>Duccio</a:t>
            </a:r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 de </a:t>
            </a:r>
            <a:r>
              <a:rPr lang="es-ES" sz="1800" b="0" i="0" u="none" strike="noStrike" baseline="0" dirty="0" err="1">
                <a:latin typeface="Times New Roman" panose="02020603050405020304" pitchFamily="18" charset="0"/>
              </a:rPr>
              <a:t>Buoninsegna</a:t>
            </a:r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 (t 1311), quien ya en 1285 pinta la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Madonna Rucellai </a:t>
            </a:r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(lám. 92), la que, dentro de su aspecto esencialmente bizantino, descubre una leve expresión de ensueño que persistirá en la escuela. </a:t>
            </a:r>
          </a:p>
          <a:p>
            <a:pPr algn="l"/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Pero su gran obra es la </a:t>
            </a:r>
            <a:r>
              <a:rPr lang="es-ES" sz="1800" b="0" i="1" u="none" strike="noStrike" baseline="0" dirty="0" err="1">
                <a:latin typeface="Times New Roman" panose="02020603050405020304" pitchFamily="18" charset="0"/>
              </a:rPr>
              <a:t>Maestá</a:t>
            </a:r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, cuyo traslado (1310) procesional desde el estudio del pintor al altar mayor de la catedral resulta un acontecimiento. </a:t>
            </a:r>
          </a:p>
          <a:p>
            <a:pPr algn="l"/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Es un gran tablero ligeramente apaisado, en cuyo anverso aparece la Virgen en majestad sentada en su trono y rodeada por los ángeles y santos patrones y mártires de la ciudad, mientras en el reverso se presentan numerosas escenas de la vida de Jesús. </a:t>
            </a:r>
          </a:p>
          <a:p>
            <a:pPr algn="l"/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Pese al tono grave y solemne de la gran composición de la Virgen rodeada de santos, cuyo bizantinismo es patente, tanto en el conjunto como en los menores detalles, el aire fino y elegante que anima a las figuras es vivo reflejo de la delicada sensibilidad </a:t>
            </a:r>
            <a:r>
              <a:rPr lang="es-ES" sz="1800" b="0" i="0" u="none" strike="noStrike" baseline="0" dirty="0" err="1">
                <a:latin typeface="Times New Roman" panose="02020603050405020304" pitchFamily="18" charset="0"/>
              </a:rPr>
              <a:t>senesa</a:t>
            </a:r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. </a:t>
            </a:r>
          </a:p>
          <a:p>
            <a:pPr algn="l"/>
            <a:r>
              <a:rPr lang="es-ES" sz="1800" b="0" i="0" u="none" strike="noStrike" baseline="0" dirty="0">
                <a:latin typeface="Times New Roman" panose="02020603050405020304" pitchFamily="18" charset="0"/>
              </a:rPr>
              <a:t>Y esa misma gracia leve y sutil se hace aún más sensible en la interpretación de las deliciosas y pequeñas historias del dorso.</a:t>
            </a:r>
          </a:p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807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294C7-F1EA-4BA9-A462-331BD4296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4" y="365125"/>
            <a:ext cx="3200400" cy="6201930"/>
          </a:xfrm>
        </p:spPr>
        <p:txBody>
          <a:bodyPr anchor="t">
            <a:normAutofit/>
          </a:bodyPr>
          <a:lstStyle/>
          <a:p>
            <a:r>
              <a:rPr lang="es-ES" sz="3600" dirty="0"/>
              <a:t>1308 - 1311. </a:t>
            </a:r>
            <a:r>
              <a:rPr lang="es-ES" sz="3600" dirty="0" err="1"/>
              <a:t>Duccio</a:t>
            </a:r>
            <a:r>
              <a:rPr lang="es-ES" sz="3600" dirty="0"/>
              <a:t>. </a:t>
            </a:r>
            <a:r>
              <a:rPr lang="es-ES" sz="3600" dirty="0" err="1"/>
              <a:t>Maestà</a:t>
            </a:r>
            <a:r>
              <a:rPr lang="es-ES" sz="3600" dirty="0"/>
              <a:t> (anverso). Duomo, Siena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E4E5051-4D33-40FE-8509-FFB056D49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444" y="0"/>
            <a:ext cx="7247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7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294C7-F1EA-4BA9-A462-331BD4296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3" y="365125"/>
            <a:ext cx="4031671" cy="6201930"/>
          </a:xfrm>
        </p:spPr>
        <p:txBody>
          <a:bodyPr anchor="t">
            <a:normAutofit/>
          </a:bodyPr>
          <a:lstStyle/>
          <a:p>
            <a:r>
              <a:rPr lang="es-ES" sz="3600" dirty="0"/>
              <a:t>1308 - 1311. </a:t>
            </a:r>
            <a:br>
              <a:rPr lang="es-ES" sz="3600" dirty="0"/>
            </a:br>
            <a:r>
              <a:rPr lang="es-ES" sz="3600" dirty="0" err="1"/>
              <a:t>Duccio</a:t>
            </a:r>
            <a:r>
              <a:rPr lang="es-ES" sz="3600" dirty="0"/>
              <a:t>. </a:t>
            </a:r>
            <a:br>
              <a:rPr lang="es-ES" sz="3600" dirty="0"/>
            </a:br>
            <a:r>
              <a:rPr lang="es-ES" sz="3600" dirty="0" err="1"/>
              <a:t>Maestà</a:t>
            </a:r>
            <a:r>
              <a:rPr lang="es-ES" sz="3600" dirty="0"/>
              <a:t> (reverso).</a:t>
            </a:r>
            <a:br>
              <a:rPr lang="es-ES" sz="3600" dirty="0"/>
            </a:br>
            <a:r>
              <a:rPr lang="es-ES" sz="3600" dirty="0"/>
              <a:t>Duomo, Siena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16617C-5E30-435B-92DB-5D35845D6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245" y="0"/>
            <a:ext cx="7266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00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ECDF40-3814-47C7-9A04-6941A3BFC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El segundo gran maestro de la escuela es Simone Martini (t 1344).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De una generación posterior a </a:t>
            </a:r>
            <a:r>
              <a:rPr lang="es-ES" sz="2400" b="0" i="0" u="none" strike="noStrike" baseline="0" dirty="0" err="1">
                <a:latin typeface="Times New Roman" panose="02020603050405020304" pitchFamily="18" charset="0"/>
              </a:rPr>
              <a:t>Duccio</a:t>
            </a:r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, su estilo es considerablemente más avanzado. 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El bizantinismo pierde tanto terreno que, de ser el elemento preponderante, pasa muy a segundo término. 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El sentido senes de la elegancia, derivado por sugestión del gótico en pro de lo curvilíneo, hace que sus figuras, al abandonar la rigidez bizantina, se tornen Mandas y flexibles, y sus rostros graciosos y expresivos. 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La nota suave y femenina da un paso decisivo en Simone Martini.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Lo mismo que </a:t>
            </a:r>
            <a:r>
              <a:rPr lang="es-ES" sz="2400" b="0" i="0" u="none" strike="noStrike" baseline="0" dirty="0" err="1">
                <a:latin typeface="Times New Roman" panose="02020603050405020304" pitchFamily="18" charset="0"/>
              </a:rPr>
              <a:t>Duccio</a:t>
            </a:r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, pinta una </a:t>
            </a:r>
            <a:r>
              <a:rPr lang="es-ES" sz="2400" b="0" i="1" u="none" strike="noStrike" baseline="0" dirty="0" err="1">
                <a:latin typeface="Times New Roman" panose="02020603050405020304" pitchFamily="18" charset="0"/>
              </a:rPr>
              <a:t>Maestá</a:t>
            </a:r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, la gran pintura mural de la Virgen rodeada de santos y bajo palio sostenido por ángeles (1315), del Ayuntamiento. 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Sólo cinco años posterior a la de </a:t>
            </a:r>
            <a:r>
              <a:rPr lang="es-ES" sz="2400" b="0" i="0" u="none" strike="noStrike" baseline="0" dirty="0" err="1">
                <a:latin typeface="Times New Roman" panose="02020603050405020304" pitchFamily="18" charset="0"/>
              </a:rPr>
              <a:t>Duccio</a:t>
            </a:r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, la diferencia es notable, tal vez no menor que la existente entre Cimabue y Giotto. </a:t>
            </a:r>
          </a:p>
          <a:p>
            <a:pPr algn="l"/>
            <a:r>
              <a:rPr lang="es-ES" sz="2400" b="0" i="0" u="none" strike="noStrike" baseline="0" dirty="0">
                <a:latin typeface="Times New Roman" panose="02020603050405020304" pitchFamily="18" charset="0"/>
              </a:rPr>
              <a:t>En la divina asamblea ha desaparecido todo rasgo de rigidez; las figuras que rodean a la Virgen se mueven con suavidad y soltura, y la monotonía y reiteración de las actitudes han disminuido también considerablemente.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184918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B4C9929-07BC-4231-83C5-CAECBDC0D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22" y="0"/>
            <a:ext cx="9762278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C298201D-B916-4399-A62E-4DBABC708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65125"/>
            <a:ext cx="2180340" cy="4941166"/>
          </a:xfrm>
        </p:spPr>
        <p:txBody>
          <a:bodyPr anchor="t">
            <a:normAutofit/>
          </a:bodyPr>
          <a:lstStyle/>
          <a:p>
            <a:r>
              <a:rPr lang="it-IT" dirty="0"/>
              <a:t>1315 - 1321 Simone Martini. Maestà. Palazzo pubblico, Siena.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7438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446</Words>
  <Application>Microsoft Office PowerPoint</Application>
  <PresentationFormat>Panorámica</PresentationFormat>
  <Paragraphs>17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de Office</vt:lpstr>
      <vt:lpstr>Maestá. Comparativa Duccio y Simone Martini</vt:lpstr>
      <vt:lpstr>Presentación de PowerPoint</vt:lpstr>
      <vt:lpstr>1308 - 1311. Duccio. Maestà (anverso). Duomo, Siena</vt:lpstr>
      <vt:lpstr>1308 - 1311.  Duccio.  Maestà (reverso). Duomo, Siena</vt:lpstr>
      <vt:lpstr>Presentación de PowerPoint</vt:lpstr>
      <vt:lpstr>1315 - 1321 Simone Martini. Maestà. Palazzo pubblico, Siena.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Maestá. Comparativa Duccio y Simone Martini</dc:title>
  <dc:creator>Miguel Velayos García</dc:creator>
  <cp:lastModifiedBy>Miguel Velayos García</cp:lastModifiedBy>
  <cp:revision>2</cp:revision>
  <dcterms:created xsi:type="dcterms:W3CDTF">2021-04-07T17:36:17Z</dcterms:created>
  <dcterms:modified xsi:type="dcterms:W3CDTF">2021-04-07T17:51:10Z</dcterms:modified>
</cp:coreProperties>
</file>