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8" r:id="rId4"/>
    <p:sldId id="259" r:id="rId5"/>
    <p:sldId id="260" r:id="rId6"/>
    <p:sldId id="257" r:id="rId7"/>
    <p:sldId id="266" r:id="rId8"/>
    <p:sldId id="261" r:id="rId9"/>
    <p:sldId id="262" r:id="rId10"/>
    <p:sldId id="263" r:id="rId11"/>
    <p:sldId id="264" r:id="rId12"/>
    <p:sldId id="265" r:id="rId1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8" d="100"/>
          <a:sy n="78" d="100"/>
        </p:scale>
        <p:origin x="-114" y="-6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1F96F5C-B7FE-4AB8-AC98-35A7A9C4E06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 xmlns:a16="http://schemas.microsoft.com/office/drawing/2014/main" id="{65B1DC2B-C6C6-4E42-BA5E-114282D0DA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 xmlns:a16="http://schemas.microsoft.com/office/drawing/2014/main" id="{3450016B-AB78-4B92-AA54-C8830CC16AA7}"/>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5" name="Marcador de pie de página 4">
            <a:extLst>
              <a:ext uri="{FF2B5EF4-FFF2-40B4-BE49-F238E27FC236}">
                <a16:creationId xmlns="" xmlns:a16="http://schemas.microsoft.com/office/drawing/2014/main" id="{1E4BB091-3CDE-4CCF-A3C2-1F14B86351C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E033C5EF-C56C-4BC5-BBC6-A7F6A1503C42}"/>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2966689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28B8B5B-0B6A-46E9-A06E-F5854419810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1AD24375-897C-4880-831F-5C9B4564229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10816B72-D2D4-4C60-BE80-BC71EBA6C6E3}"/>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5" name="Marcador de pie de página 4">
            <a:extLst>
              <a:ext uri="{FF2B5EF4-FFF2-40B4-BE49-F238E27FC236}">
                <a16:creationId xmlns="" xmlns:a16="http://schemas.microsoft.com/office/drawing/2014/main" id="{C51D1CD2-57D1-4968-B3DE-CC5726A70FD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720DE1E1-1EEC-419A-9A8B-6306BC389E21}"/>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3920058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469A35F-2A31-4E0F-9AC3-CB18BF70E81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F48654F6-3644-4B0F-9BC1-BD09649D98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C61A200C-1AC1-483C-A034-B2E4670CF6BD}"/>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5" name="Marcador de pie de página 4">
            <a:extLst>
              <a:ext uri="{FF2B5EF4-FFF2-40B4-BE49-F238E27FC236}">
                <a16:creationId xmlns="" xmlns:a16="http://schemas.microsoft.com/office/drawing/2014/main" id="{749A4FF2-52F3-436D-ADDE-4C16DC2C45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7B3B14F8-E865-405D-96C0-4C650FBBFC8C}"/>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3034613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93C8DFB-6A1C-4C71-9014-C8C8C9D6895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E35C67BC-38C7-4EF4-87B7-8FD684891C6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 xmlns:a16="http://schemas.microsoft.com/office/drawing/2014/main" id="{4D813F02-DC51-4303-B275-98A872D78F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 xmlns:a16="http://schemas.microsoft.com/office/drawing/2014/main" id="{AD2B1609-E0F2-47A6-BEF1-1330DBD8C182}"/>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6" name="Marcador de pie de página 5">
            <a:extLst>
              <a:ext uri="{FF2B5EF4-FFF2-40B4-BE49-F238E27FC236}">
                <a16:creationId xmlns="" xmlns:a16="http://schemas.microsoft.com/office/drawing/2014/main" id="{5B38ECC2-9AC1-4057-9505-9159CCC1827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 xmlns:a16="http://schemas.microsoft.com/office/drawing/2014/main" id="{6522D7D7-9AD5-4BAB-A61F-A7538C194F4B}"/>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657034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75A6A3B-02A9-4DC1-B869-3F46E46F739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84D75199-E417-4847-8D65-3C1BF44A06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98756B08-BFB0-4F35-B013-28F39992944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 xmlns:a16="http://schemas.microsoft.com/office/drawing/2014/main" id="{78B62B77-2683-4B08-B30D-AB98AD6656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5E230D35-5435-4BFF-AA35-22DA18DB7A2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 xmlns:a16="http://schemas.microsoft.com/office/drawing/2014/main" id="{71B6CFDA-5FA0-4D3B-AE58-CD97D3009D64}"/>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8" name="Marcador de pie de página 7">
            <a:extLst>
              <a:ext uri="{FF2B5EF4-FFF2-40B4-BE49-F238E27FC236}">
                <a16:creationId xmlns="" xmlns:a16="http://schemas.microsoft.com/office/drawing/2014/main" id="{F75B5EB8-6F98-4E18-8F58-3338488E99C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 xmlns:a16="http://schemas.microsoft.com/office/drawing/2014/main" id="{B7F3B643-9361-4F33-A0B5-BDC63FBDB8AC}"/>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1991097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D4BED00-FA37-455E-B88F-B4B99D18767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 xmlns:a16="http://schemas.microsoft.com/office/drawing/2014/main" id="{8A92FBDE-566E-4201-9CFC-3509B733C161}"/>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4" name="Marcador de pie de página 3">
            <a:extLst>
              <a:ext uri="{FF2B5EF4-FFF2-40B4-BE49-F238E27FC236}">
                <a16:creationId xmlns="" xmlns:a16="http://schemas.microsoft.com/office/drawing/2014/main" id="{BB3A5408-7B61-4B1D-9B66-3233B23D1AF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 xmlns:a16="http://schemas.microsoft.com/office/drawing/2014/main" id="{61A4CEB0-B8D4-433A-96F8-4A5D64170D33}"/>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1444215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BEBD9D77-3573-4212-B0C6-F527A2AF642B}"/>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3" name="Marcador de pie de página 2">
            <a:extLst>
              <a:ext uri="{FF2B5EF4-FFF2-40B4-BE49-F238E27FC236}">
                <a16:creationId xmlns="" xmlns:a16="http://schemas.microsoft.com/office/drawing/2014/main" id="{15AA46D1-EE1E-4788-B333-A281C7D3A76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 xmlns:a16="http://schemas.microsoft.com/office/drawing/2014/main" id="{0488C9AD-0486-4727-90AB-82D1D996A365}"/>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3184123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8122E20-9B13-4A60-AF36-C7D6AFB7C71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 xmlns:a16="http://schemas.microsoft.com/office/drawing/2014/main" id="{D77F04D4-68B2-4954-9322-14F37EFBD5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 xmlns:a16="http://schemas.microsoft.com/office/drawing/2014/main" id="{DEFA3B54-5DA7-4336-B96C-20A47D6FCA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08D80BC1-A922-4BE9-931D-85D9A57720EB}"/>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6" name="Marcador de pie de página 5">
            <a:extLst>
              <a:ext uri="{FF2B5EF4-FFF2-40B4-BE49-F238E27FC236}">
                <a16:creationId xmlns="" xmlns:a16="http://schemas.microsoft.com/office/drawing/2014/main" id="{7DA4C566-1929-4893-B7CB-16184DB6161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 xmlns:a16="http://schemas.microsoft.com/office/drawing/2014/main" id="{1AAC2EA1-18D6-41A2-AC32-E827CD3EF84F}"/>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3218390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4F80550-891C-4507-BAF9-EB0658EF28E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 xmlns:a16="http://schemas.microsoft.com/office/drawing/2014/main" id="{54D1943B-428C-40BD-8E60-D9CE77D19E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 xmlns:a16="http://schemas.microsoft.com/office/drawing/2014/main" id="{741CC494-297B-48D2-BDCD-5939983EF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61169B15-8FA7-494F-A4E1-74527F8D1975}"/>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6" name="Marcador de pie de página 5">
            <a:extLst>
              <a:ext uri="{FF2B5EF4-FFF2-40B4-BE49-F238E27FC236}">
                <a16:creationId xmlns="" xmlns:a16="http://schemas.microsoft.com/office/drawing/2014/main" id="{FBD30108-B615-4533-A89D-D8873309706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 xmlns:a16="http://schemas.microsoft.com/office/drawing/2014/main" id="{FC926028-BCFC-4C36-87C1-3C53B6377096}"/>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15880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1D93EF0-9919-480D-A2B9-C914877D194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 xmlns:a16="http://schemas.microsoft.com/office/drawing/2014/main" id="{67F4930F-6182-4252-AA36-44FA501F26A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8CCE1DC6-CFEE-4A4D-B7E2-19DA118AD773}"/>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5" name="Marcador de pie de página 4">
            <a:extLst>
              <a:ext uri="{FF2B5EF4-FFF2-40B4-BE49-F238E27FC236}">
                <a16:creationId xmlns="" xmlns:a16="http://schemas.microsoft.com/office/drawing/2014/main" id="{DA0FAF9D-5840-4638-8C06-177BB123F98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0E1AD1C3-C6B0-437D-B795-A6809B84AA02}"/>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1525433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00474EE1-9B3C-4411-9291-B4019F9F57B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 xmlns:a16="http://schemas.microsoft.com/office/drawing/2014/main" id="{7D8D895D-88F2-478A-9519-286A35BC473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89C39C7B-C5CE-4D2C-90BC-F0C725A2CF03}"/>
              </a:ext>
            </a:extLst>
          </p:cNvPr>
          <p:cNvSpPr>
            <a:spLocks noGrp="1"/>
          </p:cNvSpPr>
          <p:nvPr>
            <p:ph type="dt" sz="half" idx="10"/>
          </p:nvPr>
        </p:nvSpPr>
        <p:spPr/>
        <p:txBody>
          <a:bodyPr/>
          <a:lstStyle/>
          <a:p>
            <a:fld id="{5F153167-089C-4ED8-84AE-78C99C3107DD}" type="datetimeFigureOut">
              <a:rPr lang="es-ES" smtClean="0"/>
              <a:pPr/>
              <a:t>08/04/2021</a:t>
            </a:fld>
            <a:endParaRPr lang="es-ES"/>
          </a:p>
        </p:txBody>
      </p:sp>
      <p:sp>
        <p:nvSpPr>
          <p:cNvPr id="5" name="Marcador de pie de página 4">
            <a:extLst>
              <a:ext uri="{FF2B5EF4-FFF2-40B4-BE49-F238E27FC236}">
                <a16:creationId xmlns="" xmlns:a16="http://schemas.microsoft.com/office/drawing/2014/main" id="{74E5694B-6C49-4F67-957E-8C18DE62CF9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 xmlns:a16="http://schemas.microsoft.com/office/drawing/2014/main" id="{61F86E2F-50E6-436A-92FD-AB70B16B11D2}"/>
              </a:ext>
            </a:extLst>
          </p:cNvPr>
          <p:cNvSpPr>
            <a:spLocks noGrp="1"/>
          </p:cNvSpPr>
          <p:nvPr>
            <p:ph type="sldNum" sz="quarter" idx="12"/>
          </p:nvPr>
        </p:nvSpPr>
        <p:spPr/>
        <p:txBody>
          <a:bodyPr/>
          <a:lstStyle/>
          <a:p>
            <a:fld id="{A313D050-8B2D-4DF8-8B73-362AAB0AAAE1}" type="slidenum">
              <a:rPr lang="es-ES" smtClean="0"/>
              <a:pPr/>
              <a:t>‹Nº›</a:t>
            </a:fld>
            <a:endParaRPr lang="es-ES"/>
          </a:p>
        </p:txBody>
      </p:sp>
    </p:spTree>
    <p:extLst>
      <p:ext uri="{BB962C8B-B14F-4D97-AF65-F5344CB8AC3E}">
        <p14:creationId xmlns:p14="http://schemas.microsoft.com/office/powerpoint/2010/main" val="3699193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01F2BC8F-20FA-4E3C-B6B4-7E532E5570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 xmlns:a16="http://schemas.microsoft.com/office/drawing/2014/main" id="{54DED8F1-337F-4206-92FF-894997D06F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9A553415-D8F8-4D05-8641-5AEF1FB4EE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53167-089C-4ED8-84AE-78C99C3107DD}" type="datetimeFigureOut">
              <a:rPr lang="es-ES" smtClean="0"/>
              <a:pPr/>
              <a:t>08/04/2021</a:t>
            </a:fld>
            <a:endParaRPr lang="es-ES"/>
          </a:p>
        </p:txBody>
      </p:sp>
      <p:sp>
        <p:nvSpPr>
          <p:cNvPr id="5" name="Marcador de pie de página 4">
            <a:extLst>
              <a:ext uri="{FF2B5EF4-FFF2-40B4-BE49-F238E27FC236}">
                <a16:creationId xmlns="" xmlns:a16="http://schemas.microsoft.com/office/drawing/2014/main" id="{5AC2CB02-EDD8-4D5B-B416-DFE94D3434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 xmlns:a16="http://schemas.microsoft.com/office/drawing/2014/main" id="{7D32431F-57AA-40DC-9CBC-A0E44ED824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13D050-8B2D-4DF8-8B73-362AAB0AAAE1}" type="slidenum">
              <a:rPr lang="es-ES" smtClean="0"/>
              <a:pPr/>
              <a:t>‹Nº›</a:t>
            </a:fld>
            <a:endParaRPr lang="es-ES"/>
          </a:p>
        </p:txBody>
      </p:sp>
    </p:spTree>
    <p:extLst>
      <p:ext uri="{BB962C8B-B14F-4D97-AF65-F5344CB8AC3E}">
        <p14:creationId xmlns:p14="http://schemas.microsoft.com/office/powerpoint/2010/main" val="3117777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C762042-895B-41E6-B893-74812479AD1D}"/>
              </a:ext>
            </a:extLst>
          </p:cNvPr>
          <p:cNvSpPr>
            <a:spLocks noGrp="1"/>
          </p:cNvSpPr>
          <p:nvPr>
            <p:ph type="ctrTitle"/>
          </p:nvPr>
        </p:nvSpPr>
        <p:spPr/>
        <p:txBody>
          <a:bodyPr/>
          <a:lstStyle/>
          <a:p>
            <a:r>
              <a:rPr lang="es-ES" dirty="0"/>
              <a:t>Cimabue</a:t>
            </a:r>
          </a:p>
        </p:txBody>
      </p:sp>
      <p:sp>
        <p:nvSpPr>
          <p:cNvPr id="3" name="Subtítulo 2">
            <a:extLst>
              <a:ext uri="{FF2B5EF4-FFF2-40B4-BE49-F238E27FC236}">
                <a16:creationId xmlns="" xmlns:a16="http://schemas.microsoft.com/office/drawing/2014/main" id="{86FC3849-C934-4352-92C1-DDC42161977E}"/>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461930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38200" y="512064"/>
            <a:ext cx="10515600" cy="5664899"/>
          </a:xfrm>
        </p:spPr>
        <p:txBody>
          <a:bodyPr>
            <a:normAutofit fontScale="92500"/>
          </a:bodyPr>
          <a:lstStyle/>
          <a:p>
            <a:r>
              <a:rPr lang="es-ES" dirty="0"/>
              <a:t>El único artista que sabe percibir muy levemente el norte de la</a:t>
            </a:r>
            <a:br>
              <a:rPr lang="es-ES" dirty="0"/>
            </a:br>
            <a:r>
              <a:rPr lang="es-ES" dirty="0"/>
              <a:t>nueva era es </a:t>
            </a:r>
            <a:r>
              <a:rPr lang="es-ES" dirty="0" err="1"/>
              <a:t>Cenni</a:t>
            </a:r>
            <a:r>
              <a:rPr lang="es-ES" dirty="0"/>
              <a:t> </a:t>
            </a:r>
            <a:r>
              <a:rPr lang="es-ES" dirty="0" err="1"/>
              <a:t>Cimabue</a:t>
            </a:r>
            <a:r>
              <a:rPr lang="es-ES" dirty="0"/>
              <a:t>, que debe de nacer a mediados del siglo XIII. </a:t>
            </a:r>
            <a:endParaRPr lang="es-ES" dirty="0" smtClean="0"/>
          </a:p>
          <a:p>
            <a:r>
              <a:rPr lang="es-ES" dirty="0" smtClean="0"/>
              <a:t>Florentino</a:t>
            </a:r>
            <a:r>
              <a:rPr lang="es-ES" dirty="0"/>
              <a:t>, y formado, al parecer, con ciertos pintores de Bizancio que trabajan en la ciudad del </a:t>
            </a:r>
            <a:r>
              <a:rPr lang="es-ES" dirty="0" err="1"/>
              <a:t>Arno</a:t>
            </a:r>
            <a:r>
              <a:rPr lang="es-ES" dirty="0"/>
              <a:t>, aunque viene dándosele desde</a:t>
            </a:r>
            <a:br>
              <a:rPr lang="es-ES" dirty="0"/>
            </a:br>
            <a:r>
              <a:rPr lang="es-ES" dirty="0"/>
              <a:t>el Renacimiento papel preponderante en la renovación pictórica, se</a:t>
            </a:r>
            <a:br>
              <a:rPr lang="es-ES" dirty="0"/>
            </a:br>
            <a:r>
              <a:rPr lang="es-ES" dirty="0"/>
              <a:t>mueve, sin embargo, dentro de la </a:t>
            </a:r>
            <a:r>
              <a:rPr lang="es-ES" i="1" dirty="0"/>
              <a:t>maniera greca, </a:t>
            </a:r>
            <a:r>
              <a:rPr lang="es-ES" dirty="0"/>
              <a:t>dejando ver solamente</a:t>
            </a:r>
            <a:br>
              <a:rPr lang="es-ES" dirty="0"/>
            </a:br>
            <a:r>
              <a:rPr lang="es-ES" dirty="0"/>
              <a:t>en la expresión de algunos rostros el deseo de inspirar en la naturaleza.</a:t>
            </a:r>
            <a:br>
              <a:rPr lang="es-ES" dirty="0"/>
            </a:br>
            <a:endParaRPr lang="es-ES" dirty="0" smtClean="0"/>
          </a:p>
          <a:p>
            <a:r>
              <a:rPr lang="es-ES" dirty="0" smtClean="0"/>
              <a:t>En </a:t>
            </a:r>
            <a:r>
              <a:rPr lang="es-ES" dirty="0"/>
              <a:t>su gran tabla de los </a:t>
            </a:r>
            <a:r>
              <a:rPr lang="es-ES" dirty="0" err="1"/>
              <a:t>Uffizi</a:t>
            </a:r>
            <a:r>
              <a:rPr lang="es-ES" dirty="0"/>
              <a:t> nos presenta a la </a:t>
            </a:r>
            <a:r>
              <a:rPr lang="es-ES" i="1" dirty="0" smtClean="0"/>
              <a:t>Virgen</a:t>
            </a:r>
            <a:r>
              <a:rPr lang="es-ES" dirty="0" smtClean="0"/>
              <a:t> </a:t>
            </a:r>
            <a:r>
              <a:rPr lang="es-ES" dirty="0"/>
              <a:t>en su</a:t>
            </a:r>
            <a:br>
              <a:rPr lang="es-ES" dirty="0"/>
            </a:br>
            <a:r>
              <a:rPr lang="es-ES" dirty="0"/>
              <a:t>trono sostenido por cuatro ángeles simétricamente dispuestos, con la</a:t>
            </a:r>
            <a:br>
              <a:rPr lang="es-ES" dirty="0"/>
            </a:br>
            <a:r>
              <a:rPr lang="es-ES" dirty="0"/>
              <a:t>cabeza inclinada y dirigiendo la mirada hacia el espectador a la manera</a:t>
            </a:r>
            <a:br>
              <a:rPr lang="es-ES" dirty="0"/>
            </a:br>
            <a:r>
              <a:rPr lang="es-ES" dirty="0"/>
              <a:t>bizantina, e igualmente biza</a:t>
            </a:r>
            <a:r>
              <a:rPr lang="es-ES" dirty="0"/>
              <a:t> </a:t>
            </a:r>
            <a:br>
              <a:rPr lang="es-ES" dirty="0"/>
            </a:br>
            <a:endParaRPr lang="es-ES" dirty="0"/>
          </a:p>
        </p:txBody>
      </p:sp>
    </p:spTree>
    <p:extLst>
      <p:ext uri="{BB962C8B-B14F-4D97-AF65-F5344CB8AC3E}">
        <p14:creationId xmlns:p14="http://schemas.microsoft.com/office/powerpoint/2010/main" val="3370728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6A8E9E5F-BC28-45BD-AB71-B9BB2858B76F}"/>
              </a:ext>
            </a:extLst>
          </p:cNvPr>
          <p:cNvSpPr>
            <a:spLocks noGrp="1"/>
          </p:cNvSpPr>
          <p:nvPr>
            <p:ph type="title"/>
          </p:nvPr>
        </p:nvSpPr>
        <p:spPr>
          <a:xfrm>
            <a:off x="838200" y="365125"/>
            <a:ext cx="5306568" cy="6201930"/>
          </a:xfrm>
        </p:spPr>
        <p:txBody>
          <a:bodyPr anchor="t">
            <a:normAutofit/>
          </a:bodyPr>
          <a:lstStyle/>
          <a:p>
            <a:r>
              <a:rPr lang="es-ES" sz="2800" dirty="0" smtClean="0"/>
              <a:t>El florentino comienza su arte a la antigua, a la maniera greca, como se puede observar en su </a:t>
            </a:r>
            <a:r>
              <a:rPr lang="es-ES" sz="2800" dirty="0" err="1" smtClean="0"/>
              <a:t>Crucufijo</a:t>
            </a:r>
            <a:r>
              <a:rPr lang="es-ES" sz="2800" dirty="0" smtClean="0"/>
              <a:t> de la </a:t>
            </a:r>
            <a:r>
              <a:rPr lang="es-ES" sz="2800" b="1" dirty="0" smtClean="0"/>
              <a:t>Basílica de Santo Domingo de Arezzo</a:t>
            </a:r>
            <a:r>
              <a:rPr lang="es-ES" sz="2800" dirty="0" smtClean="0"/>
              <a:t>, de 1270, donde, como en la pintura del </a:t>
            </a:r>
            <a:r>
              <a:rPr lang="es-ES" sz="2800" dirty="0" err="1" smtClean="0"/>
              <a:t>Duecento</a:t>
            </a:r>
            <a:r>
              <a:rPr lang="es-ES" sz="2800" dirty="0" smtClean="0"/>
              <a:t>, la figura se muestra rígida y los pliegues son lineales</a:t>
            </a:r>
            <a:endParaRPr lang="es-ES" sz="2800" dirty="0"/>
          </a:p>
        </p:txBody>
      </p:sp>
      <p:pic>
        <p:nvPicPr>
          <p:cNvPr id="3" name="2 Imagen" descr="Crucifijo de la Iglesia de San Domingo, Arezzo, Italia, obra de Cimabue.jpg"/>
          <p:cNvPicPr>
            <a:picLocks noChangeAspect="1"/>
          </p:cNvPicPr>
          <p:nvPr/>
        </p:nvPicPr>
        <p:blipFill>
          <a:blip r:embed="rId2" cstate="print"/>
          <a:stretch>
            <a:fillRect/>
          </a:stretch>
        </p:blipFill>
        <p:spPr>
          <a:xfrm>
            <a:off x="6570133" y="8369"/>
            <a:ext cx="5621867" cy="6849631"/>
          </a:xfrm>
          <a:prstGeom prst="rect">
            <a:avLst/>
          </a:prstGeom>
        </p:spPr>
      </p:pic>
    </p:spTree>
    <p:extLst>
      <p:ext uri="{BB962C8B-B14F-4D97-AF65-F5344CB8AC3E}">
        <p14:creationId xmlns:p14="http://schemas.microsoft.com/office/powerpoint/2010/main" val="1215727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6A8E9E5F-BC28-45BD-AB71-B9BB2858B76F}"/>
              </a:ext>
            </a:extLst>
          </p:cNvPr>
          <p:cNvSpPr>
            <a:spLocks noGrp="1"/>
          </p:cNvSpPr>
          <p:nvPr>
            <p:ph type="title"/>
          </p:nvPr>
        </p:nvSpPr>
        <p:spPr>
          <a:xfrm>
            <a:off x="838200" y="365125"/>
            <a:ext cx="4094018" cy="6201930"/>
          </a:xfrm>
        </p:spPr>
        <p:txBody>
          <a:bodyPr anchor="t">
            <a:normAutofit fontScale="90000"/>
          </a:bodyPr>
          <a:lstStyle/>
          <a:p>
            <a:r>
              <a:rPr lang="es-ES" sz="2800" dirty="0" smtClean="0"/>
              <a:t>En cambio, en su Crucifijo de la </a:t>
            </a:r>
            <a:r>
              <a:rPr lang="es-ES" sz="2800" b="1" dirty="0" smtClean="0"/>
              <a:t>Santa </a:t>
            </a:r>
            <a:r>
              <a:rPr lang="es-ES" sz="2800" b="1" dirty="0" err="1" smtClean="0"/>
              <a:t>Croce</a:t>
            </a:r>
            <a:r>
              <a:rPr lang="es-ES" sz="2800" b="1" dirty="0" smtClean="0"/>
              <a:t> de Florencia</a:t>
            </a:r>
            <a:r>
              <a:rPr lang="es-ES" sz="2800" dirty="0" smtClean="0"/>
              <a:t> vemos que evoluciona su manera de retratar a Jesucristo. Cierto que la composición y la iconografía es la misma pero el representado parece más humano al mostrar en él emociones. Es más, se habla de un arte naturalista, alejado de abstracciones, aunque, por otra parte, al ser un tema religioso, la figura aparece casi transparente, etéreo, y lo consigue suprimiendo una masa plana de color.</a:t>
            </a:r>
            <a:endParaRPr lang="es-ES" sz="2800" dirty="0"/>
          </a:p>
        </p:txBody>
      </p:sp>
      <p:pic>
        <p:nvPicPr>
          <p:cNvPr id="3" name="2 Imagen" descr="Crucifijo de la Santa Croce de Florencia.jpg"/>
          <p:cNvPicPr>
            <a:picLocks noChangeAspect="1"/>
          </p:cNvPicPr>
          <p:nvPr/>
        </p:nvPicPr>
        <p:blipFill>
          <a:blip r:embed="rId2" cstate="print"/>
          <a:stretch>
            <a:fillRect/>
          </a:stretch>
        </p:blipFill>
        <p:spPr>
          <a:xfrm>
            <a:off x="6210207" y="1"/>
            <a:ext cx="5981794" cy="6858000"/>
          </a:xfrm>
          <a:prstGeom prst="rect">
            <a:avLst/>
          </a:prstGeom>
        </p:spPr>
      </p:pic>
    </p:spTree>
    <p:extLst>
      <p:ext uri="{BB962C8B-B14F-4D97-AF65-F5344CB8AC3E}">
        <p14:creationId xmlns:p14="http://schemas.microsoft.com/office/powerpoint/2010/main" val="1318789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6A8E9E5F-BC28-45BD-AB71-B9BB2858B76F}"/>
              </a:ext>
            </a:extLst>
          </p:cNvPr>
          <p:cNvSpPr>
            <a:spLocks noGrp="1"/>
          </p:cNvSpPr>
          <p:nvPr>
            <p:ph type="title"/>
          </p:nvPr>
        </p:nvSpPr>
        <p:spPr>
          <a:xfrm>
            <a:off x="838200" y="365125"/>
            <a:ext cx="4094018" cy="6201930"/>
          </a:xfrm>
        </p:spPr>
        <p:txBody>
          <a:bodyPr anchor="t">
            <a:normAutofit/>
          </a:bodyPr>
          <a:lstStyle/>
          <a:p>
            <a:r>
              <a:rPr lang="es-ES" sz="2800" dirty="0" smtClean="0"/>
              <a:t>1270. Y </a:t>
            </a:r>
            <a:r>
              <a:rPr lang="es-ES" sz="2800" dirty="0" smtClean="0"/>
              <a:t>así seguirá Cimabue, evolucionando a cada obra. Como en su </a:t>
            </a:r>
            <a:r>
              <a:rPr lang="es-ES" sz="2800" b="1" dirty="0" smtClean="0"/>
              <a:t>Madonna entronizada con ángeles</a:t>
            </a:r>
            <a:r>
              <a:rPr lang="es-ES" sz="2800" dirty="0" smtClean="0"/>
              <a:t> expuesta en el </a:t>
            </a:r>
            <a:r>
              <a:rPr lang="es-ES" sz="2800" b="1" dirty="0" smtClean="0"/>
              <a:t>Museo Del Louvre</a:t>
            </a:r>
            <a:r>
              <a:rPr lang="es-ES" sz="2800" dirty="0" smtClean="0"/>
              <a:t>, que, aunque muestre el típico fondo dorado bizantino, innova en la gama de colores y los pliegues, así como en la arquitectura fingida del fondo, pretendiendo crear sensación de profundidad.</a:t>
            </a:r>
            <a:endParaRPr lang="es-ES" sz="2800" dirty="0"/>
          </a:p>
        </p:txBody>
      </p:sp>
      <p:pic>
        <p:nvPicPr>
          <p:cNvPr id="3" name="2 Imagen" descr="Maestà del Louvre, obra de Cimabue.jpg"/>
          <p:cNvPicPr>
            <a:picLocks noChangeAspect="1"/>
          </p:cNvPicPr>
          <p:nvPr/>
        </p:nvPicPr>
        <p:blipFill>
          <a:blip r:embed="rId2" cstate="print"/>
          <a:stretch>
            <a:fillRect/>
          </a:stretch>
        </p:blipFill>
        <p:spPr>
          <a:xfrm>
            <a:off x="7730067" y="13481"/>
            <a:ext cx="4461933" cy="6844519"/>
          </a:xfrm>
          <a:prstGeom prst="rect">
            <a:avLst/>
          </a:prstGeom>
        </p:spPr>
      </p:pic>
    </p:spTree>
    <p:extLst>
      <p:ext uri="{BB962C8B-B14F-4D97-AF65-F5344CB8AC3E}">
        <p14:creationId xmlns:p14="http://schemas.microsoft.com/office/powerpoint/2010/main" val="2873819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6A8E9E5F-BC28-45BD-AB71-B9BB2858B76F}"/>
              </a:ext>
            </a:extLst>
          </p:cNvPr>
          <p:cNvSpPr>
            <a:spLocks noGrp="1"/>
          </p:cNvSpPr>
          <p:nvPr>
            <p:ph type="title"/>
          </p:nvPr>
        </p:nvSpPr>
        <p:spPr>
          <a:xfrm>
            <a:off x="540327" y="365125"/>
            <a:ext cx="7523018" cy="6201930"/>
          </a:xfrm>
        </p:spPr>
        <p:txBody>
          <a:bodyPr anchor="t">
            <a:normAutofit fontScale="90000"/>
          </a:bodyPr>
          <a:lstStyle/>
          <a:p>
            <a:pPr fontAlgn="base"/>
            <a:r>
              <a:rPr lang="es-ES" sz="3100" b="1" i="0" dirty="0">
                <a:effectLst/>
              </a:rPr>
              <a:t>Hacia </a:t>
            </a:r>
            <a:r>
              <a:rPr lang="es-ES" sz="3100" b="1" i="0" u="none" strike="noStrike" dirty="0">
                <a:effectLst/>
              </a:rPr>
              <a:t>1286</a:t>
            </a:r>
            <a:r>
              <a:rPr lang="es-ES" sz="3100" b="1" i="0" dirty="0">
                <a:effectLst/>
              </a:rPr>
              <a:t>. </a:t>
            </a:r>
            <a:br>
              <a:rPr lang="es-ES" sz="3100" b="1" i="0" dirty="0">
                <a:effectLst/>
              </a:rPr>
            </a:br>
            <a:r>
              <a:rPr lang="es-ES" sz="3100" b="1" i="0" dirty="0" err="1">
                <a:effectLst/>
              </a:rPr>
              <a:t>Cenni</a:t>
            </a:r>
            <a:r>
              <a:rPr lang="es-ES" sz="3100" b="1" i="0" dirty="0">
                <a:effectLst/>
              </a:rPr>
              <a:t> di Pepo, llamado </a:t>
            </a:r>
            <a:r>
              <a:rPr lang="es-ES" sz="3100" b="1" i="0" u="none" strike="noStrike" dirty="0">
                <a:effectLst/>
              </a:rPr>
              <a:t>Cimabue</a:t>
            </a:r>
            <a:r>
              <a:rPr lang="es-ES" sz="3100" b="1" i="0" dirty="0">
                <a:effectLst/>
              </a:rPr>
              <a:t>. </a:t>
            </a:r>
            <a:br>
              <a:rPr lang="es-ES" sz="3100" b="1" i="0" dirty="0">
                <a:effectLst/>
              </a:rPr>
            </a:br>
            <a:r>
              <a:rPr lang="es-ES" sz="3100" b="1" i="1" dirty="0">
                <a:effectLst/>
              </a:rPr>
              <a:t>MADONA IN MAESTA</a:t>
            </a:r>
            <a:r>
              <a:rPr lang="es-ES" sz="3100" b="1" i="0" dirty="0">
                <a:effectLst/>
              </a:rPr>
              <a:t>. </a:t>
            </a:r>
            <a:br>
              <a:rPr lang="es-ES" sz="3100" b="1" i="0" dirty="0">
                <a:effectLst/>
              </a:rPr>
            </a:br>
            <a:r>
              <a:rPr lang="es-ES" sz="3100" b="1" i="0" dirty="0">
                <a:effectLst/>
              </a:rPr>
              <a:t>Témpera sobre tabla. </a:t>
            </a:r>
            <a:r>
              <a:rPr lang="es-ES" sz="3200" dirty="0"/>
              <a:t>385 x 223 </a:t>
            </a:r>
            <a:r>
              <a:rPr lang="es-ES" sz="3200" dirty="0" smtClean="0"/>
              <a:t>cm.</a:t>
            </a:r>
            <a:r>
              <a:rPr lang="es-ES" sz="3100" b="1" i="0" dirty="0">
                <a:effectLst/>
              </a:rPr>
              <a:t/>
            </a:r>
            <a:br>
              <a:rPr lang="es-ES" sz="3100" b="1" i="0" dirty="0">
                <a:effectLst/>
              </a:rPr>
            </a:br>
            <a:r>
              <a:rPr lang="es-ES" sz="3100" b="1" i="0" dirty="0">
                <a:effectLst/>
              </a:rPr>
              <a:t>Iglesia de la </a:t>
            </a:r>
            <a:r>
              <a:rPr lang="es-ES" sz="3100" b="1" i="0" dirty="0" err="1">
                <a:effectLst/>
              </a:rPr>
              <a:t>Trinità</a:t>
            </a:r>
            <a:r>
              <a:rPr lang="es-ES" sz="3100" b="1" i="0" dirty="0">
                <a:effectLst/>
              </a:rPr>
              <a:t>, actualmente en la </a:t>
            </a:r>
            <a:r>
              <a:rPr lang="es-ES" sz="3100" b="1" i="0" u="none" strike="noStrike" dirty="0" err="1">
                <a:effectLst/>
              </a:rPr>
              <a:t>Galleria</a:t>
            </a:r>
            <a:r>
              <a:rPr lang="es-ES" sz="3100" b="1" i="0" u="none" strike="noStrike" dirty="0">
                <a:effectLst/>
              </a:rPr>
              <a:t> </a:t>
            </a:r>
            <a:r>
              <a:rPr lang="es-ES" sz="3100" b="1" i="0" u="none" strike="noStrike" dirty="0" err="1">
                <a:effectLst/>
              </a:rPr>
              <a:t>degli</a:t>
            </a:r>
            <a:r>
              <a:rPr lang="es-ES" sz="3100" b="1" i="0" u="none" strike="noStrike" dirty="0">
                <a:effectLst/>
              </a:rPr>
              <a:t> Uffizi</a:t>
            </a:r>
            <a:r>
              <a:rPr lang="es-ES" sz="3100" b="1" i="0" dirty="0">
                <a:effectLst/>
              </a:rPr>
              <a:t>, Florencia</a:t>
            </a:r>
            <a:r>
              <a:rPr lang="es-ES" sz="3100" b="1" i="0" dirty="0" smtClean="0">
                <a:effectLst/>
              </a:rPr>
              <a:t>.</a:t>
            </a:r>
            <a:r>
              <a:rPr lang="es-ES" sz="2800" b="1" i="0" dirty="0" smtClean="0">
                <a:effectLst/>
              </a:rPr>
              <a:t/>
            </a:r>
            <a:br>
              <a:rPr lang="es-ES" sz="2800" b="1" i="0" dirty="0" smtClean="0">
                <a:effectLst/>
              </a:rPr>
            </a:br>
            <a:r>
              <a:rPr lang="es-ES" sz="2800" b="1" i="0" dirty="0" smtClean="0">
                <a:effectLst/>
              </a:rPr>
              <a:t/>
            </a:r>
            <a:br>
              <a:rPr lang="es-ES" sz="2800" b="1" i="0" dirty="0" smtClean="0">
                <a:effectLst/>
              </a:rPr>
            </a:br>
            <a:r>
              <a:rPr lang="es-ES" sz="2700" dirty="0" smtClean="0">
                <a:latin typeface="+mn-lt"/>
              </a:rPr>
              <a:t>La evolución sigue su curso, aquí la Virgen parece más humana al tratarse con mayor volumetría, y la inclusión de numerosos ángeles, lo que no deja de decirnos que el autor se supera en cuanto a la composición.</a:t>
            </a:r>
            <a:br>
              <a:rPr lang="es-ES" sz="2700" dirty="0" smtClean="0">
                <a:latin typeface="+mn-lt"/>
              </a:rPr>
            </a:br>
            <a:r>
              <a:rPr lang="es-ES" sz="6000" dirty="0" smtClean="0"/>
              <a:t/>
            </a:r>
            <a:br>
              <a:rPr lang="es-ES" sz="6000" dirty="0" smtClean="0"/>
            </a:br>
            <a:endParaRPr lang="es-ES" sz="6000" b="1" dirty="0"/>
          </a:p>
        </p:txBody>
      </p:sp>
      <p:pic>
        <p:nvPicPr>
          <p:cNvPr id="6" name="Imagen 5">
            <a:extLst>
              <a:ext uri="{FF2B5EF4-FFF2-40B4-BE49-F238E27FC236}">
                <a16:creationId xmlns="" xmlns:a16="http://schemas.microsoft.com/office/drawing/2014/main" id="{1B3DE909-48C0-4570-A376-4705B8D476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29600" y="-12970"/>
            <a:ext cx="3962400" cy="6870970"/>
          </a:xfrm>
          <a:prstGeom prst="rect">
            <a:avLst/>
          </a:prstGeom>
        </p:spPr>
      </p:pic>
    </p:spTree>
    <p:extLst>
      <p:ext uri="{BB962C8B-B14F-4D97-AF65-F5344CB8AC3E}">
        <p14:creationId xmlns:p14="http://schemas.microsoft.com/office/powerpoint/2010/main" val="680183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6A8E9E5F-BC28-45BD-AB71-B9BB2858B76F}"/>
              </a:ext>
            </a:extLst>
          </p:cNvPr>
          <p:cNvSpPr>
            <a:spLocks noGrp="1"/>
          </p:cNvSpPr>
          <p:nvPr>
            <p:ph type="title"/>
          </p:nvPr>
        </p:nvSpPr>
        <p:spPr>
          <a:xfrm>
            <a:off x="377952" y="365125"/>
            <a:ext cx="8217408" cy="6201930"/>
          </a:xfrm>
        </p:spPr>
        <p:txBody>
          <a:bodyPr anchor="t">
            <a:noAutofit/>
          </a:bodyPr>
          <a:lstStyle/>
          <a:p>
            <a:r>
              <a:rPr lang="es-ES" sz="2200" dirty="0" smtClean="0"/>
              <a:t>Es </a:t>
            </a:r>
            <a:r>
              <a:rPr lang="es-ES" sz="2200" dirty="0"/>
              <a:t>un tipo de Virgen </a:t>
            </a:r>
            <a:r>
              <a:rPr lang="es-ES" sz="2200" i="1" dirty="0"/>
              <a:t>hodegetria</a:t>
            </a:r>
            <a:r>
              <a:rPr lang="es-ES" sz="2200" dirty="0"/>
              <a:t>, que señala al Niño como camino de salvación. </a:t>
            </a:r>
            <a:r>
              <a:rPr lang="es-ES" sz="2200" dirty="0" smtClean="0"/>
              <a:t/>
            </a:r>
            <a:br>
              <a:rPr lang="es-ES" sz="2200" dirty="0" smtClean="0"/>
            </a:br>
            <a:r>
              <a:rPr lang="es-ES" sz="2200" dirty="0" smtClean="0"/>
              <a:t>Está </a:t>
            </a:r>
            <a:r>
              <a:rPr lang="es-ES" sz="2200" dirty="0"/>
              <a:t>en el centro, sentada, con el hijo sobre sus rodillas, mostrándoselo a los fieles. </a:t>
            </a:r>
            <a:r>
              <a:rPr lang="es-ES" sz="2200" dirty="0" smtClean="0"/>
              <a:t/>
            </a:r>
            <a:br>
              <a:rPr lang="es-ES" sz="2200" dirty="0" smtClean="0"/>
            </a:br>
            <a:r>
              <a:rPr lang="es-ES" sz="2200" dirty="0" smtClean="0"/>
              <a:t>En </a:t>
            </a:r>
            <a:r>
              <a:rPr lang="es-ES" sz="2200" dirty="0"/>
              <a:t>la base se ven cuatro profetas sorprendidos por la aparición de la Virgen con el Niño: Jeremías, Abraham, David e Isaías. </a:t>
            </a:r>
            <a:r>
              <a:rPr lang="es-ES" sz="2200" dirty="0" smtClean="0"/>
              <a:t/>
            </a:r>
            <a:br>
              <a:rPr lang="es-ES" sz="2200" dirty="0" smtClean="0"/>
            </a:br>
            <a:r>
              <a:rPr lang="es-ES" sz="2200" dirty="0" smtClean="0"/>
              <a:t>A </a:t>
            </a:r>
            <a:r>
              <a:rPr lang="es-ES" sz="2200" dirty="0"/>
              <a:t>ambos lados del trono en el que se sienta la Virgen, aparecen los ángeles en planos superpuestos.</a:t>
            </a:r>
            <a:br>
              <a:rPr lang="es-ES" sz="2200" dirty="0"/>
            </a:br>
            <a:r>
              <a:rPr lang="es-ES" sz="2200" dirty="0"/>
              <a:t>La influencia bizantina se evidencia en el hieratismo de las figuras, sobre todo de la parte superior, así como en el uso de un fondo dorado. </a:t>
            </a:r>
            <a:r>
              <a:rPr lang="es-ES" sz="2200" dirty="0" smtClean="0"/>
              <a:t/>
            </a:r>
            <a:br>
              <a:rPr lang="es-ES" sz="2200" dirty="0" smtClean="0"/>
            </a:br>
            <a:r>
              <a:rPr lang="es-ES" sz="2200" dirty="0" smtClean="0"/>
              <a:t>Otros </a:t>
            </a:r>
            <a:r>
              <a:rPr lang="es-ES" sz="2200" dirty="0"/>
              <a:t>rasgos en los que se nota la influencia bizantina son las figuras de la Virgen y el Niño bendiciendo, así como el color de la ropa. Sin embargo, consigue profundidad gracias a la forma del trono y la posición de los ángeles. </a:t>
            </a:r>
            <a:r>
              <a:rPr lang="es-ES" sz="2200" dirty="0" smtClean="0"/>
              <a:t/>
            </a:r>
            <a:br>
              <a:rPr lang="es-ES" sz="2200" dirty="0" smtClean="0"/>
            </a:br>
            <a:r>
              <a:rPr lang="es-ES" sz="2200" dirty="0" smtClean="0"/>
              <a:t>Los </a:t>
            </a:r>
            <a:r>
              <a:rPr lang="es-ES" sz="2200" dirty="0"/>
              <a:t>rostros de los profetas son muy expresivos y realistas; la Virgen en cambio, es más suave y dulce. </a:t>
            </a:r>
            <a:r>
              <a:rPr lang="es-ES" sz="2200" dirty="0" smtClean="0"/>
              <a:t/>
            </a:r>
            <a:br>
              <a:rPr lang="es-ES" sz="2200" dirty="0" smtClean="0"/>
            </a:br>
            <a:r>
              <a:rPr lang="es-ES" sz="2200" dirty="0" smtClean="0"/>
              <a:t>Se </a:t>
            </a:r>
            <a:r>
              <a:rPr lang="es-ES" sz="2200" dirty="0"/>
              <a:t>la considera un modelo perfeccionado respecto a la </a:t>
            </a:r>
            <a:r>
              <a:rPr lang="es-ES" sz="2200" i="1" dirty="0" err="1"/>
              <a:t>Maestà</a:t>
            </a:r>
            <a:r>
              <a:rPr lang="es-ES" sz="2200" dirty="0"/>
              <a:t> del Louvre. </a:t>
            </a:r>
            <a:r>
              <a:rPr lang="es-ES" sz="2200" dirty="0" smtClean="0"/>
              <a:t/>
            </a:r>
            <a:br>
              <a:rPr lang="es-ES" sz="2200" dirty="0" smtClean="0"/>
            </a:br>
            <a:r>
              <a:rPr lang="es-ES" sz="2200" dirty="0" smtClean="0"/>
              <a:t>Sus </a:t>
            </a:r>
            <a:r>
              <a:rPr lang="es-ES" sz="2200" dirty="0"/>
              <a:t>formas ricas en matices evidencian una influencia en el modelado de la escultura románica</a:t>
            </a:r>
            <a:r>
              <a:rPr lang="es-ES" sz="2200" dirty="0" smtClean="0"/>
              <a:t>.</a:t>
            </a:r>
            <a:endParaRPr lang="es-ES" sz="2200" dirty="0"/>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3000" y="914400"/>
            <a:ext cx="3429000" cy="5943600"/>
          </a:xfrm>
          <a:prstGeom prst="rect">
            <a:avLst/>
          </a:prstGeom>
        </p:spPr>
      </p:pic>
    </p:spTree>
    <p:extLst>
      <p:ext uri="{BB962C8B-B14F-4D97-AF65-F5344CB8AC3E}">
        <p14:creationId xmlns:p14="http://schemas.microsoft.com/office/powerpoint/2010/main" val="1023571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6A8E9E5F-BC28-45BD-AB71-B9BB2858B76F}"/>
              </a:ext>
            </a:extLst>
          </p:cNvPr>
          <p:cNvSpPr>
            <a:spLocks noGrp="1"/>
          </p:cNvSpPr>
          <p:nvPr>
            <p:ph type="title"/>
          </p:nvPr>
        </p:nvSpPr>
        <p:spPr>
          <a:xfrm>
            <a:off x="465668" y="365125"/>
            <a:ext cx="2819400" cy="6201930"/>
          </a:xfrm>
        </p:spPr>
        <p:txBody>
          <a:bodyPr anchor="t">
            <a:noAutofit/>
          </a:bodyPr>
          <a:lstStyle/>
          <a:p>
            <a:r>
              <a:rPr lang="es-ES" sz="2400" b="1" dirty="0" smtClean="0"/>
              <a:t>1285 – 1288. Cimabue. Maestà con cuatro ángeles y san Francisco, técnica del fresco, Basílica inferior de Asís.</a:t>
            </a:r>
            <a:r>
              <a:rPr lang="es-ES" sz="1800" dirty="0" smtClean="0"/>
              <a:t/>
            </a:r>
            <a:br>
              <a:rPr lang="es-ES" sz="1800" dirty="0" smtClean="0"/>
            </a:br>
            <a:r>
              <a:rPr lang="es-ES" sz="1800" dirty="0" smtClean="0"/>
              <a:t>En Asís, centro de producción artística del momento, Cimabue sigue evolucionando en cuanto a composición. Sus frescos en la Basílica superan las características pictóricas de sus trabajos sobre tabla, destacando esta Maestà, donde el naturalismo sólo será superado en la época por su discípulo Giotto.</a:t>
            </a:r>
            <a:endParaRPr lang="es-ES" sz="1800" dirty="0"/>
          </a:p>
        </p:txBody>
      </p:sp>
      <p:pic>
        <p:nvPicPr>
          <p:cNvPr id="3" name="2 Imagen" descr="Maestà con cuatro ángeles y san Francisco, técnica del fresco, Basílica inferior de Asís, 1285-1288, obra de Cimabue.jpg"/>
          <p:cNvPicPr>
            <a:picLocks noChangeAspect="1"/>
          </p:cNvPicPr>
          <p:nvPr/>
        </p:nvPicPr>
        <p:blipFill>
          <a:blip r:embed="rId2" cstate="print"/>
          <a:stretch>
            <a:fillRect/>
          </a:stretch>
        </p:blipFill>
        <p:spPr>
          <a:xfrm>
            <a:off x="3302000" y="370416"/>
            <a:ext cx="8890000" cy="5981700"/>
          </a:xfrm>
          <a:prstGeom prst="rect">
            <a:avLst/>
          </a:prstGeom>
        </p:spPr>
      </p:pic>
    </p:spTree>
    <p:extLst>
      <p:ext uri="{BB962C8B-B14F-4D97-AF65-F5344CB8AC3E}">
        <p14:creationId xmlns:p14="http://schemas.microsoft.com/office/powerpoint/2010/main" val="1023571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6A8E9E5F-BC28-45BD-AB71-B9BB2858B76F}"/>
              </a:ext>
            </a:extLst>
          </p:cNvPr>
          <p:cNvSpPr>
            <a:spLocks noGrp="1"/>
          </p:cNvSpPr>
          <p:nvPr>
            <p:ph type="title"/>
          </p:nvPr>
        </p:nvSpPr>
        <p:spPr>
          <a:xfrm>
            <a:off x="838200" y="365125"/>
            <a:ext cx="4094018" cy="6201930"/>
          </a:xfrm>
        </p:spPr>
        <p:txBody>
          <a:bodyPr anchor="t">
            <a:normAutofit/>
          </a:bodyPr>
          <a:lstStyle/>
          <a:p>
            <a:endParaRPr lang="es-ES" sz="2800" dirty="0"/>
          </a:p>
        </p:txBody>
      </p:sp>
    </p:spTree>
    <p:extLst>
      <p:ext uri="{BB962C8B-B14F-4D97-AF65-F5344CB8AC3E}">
        <p14:creationId xmlns:p14="http://schemas.microsoft.com/office/powerpoint/2010/main" val="1023571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6A8E9E5F-BC28-45BD-AB71-B9BB2858B76F}"/>
              </a:ext>
            </a:extLst>
          </p:cNvPr>
          <p:cNvSpPr>
            <a:spLocks noGrp="1"/>
          </p:cNvSpPr>
          <p:nvPr>
            <p:ph type="title"/>
          </p:nvPr>
        </p:nvSpPr>
        <p:spPr>
          <a:xfrm>
            <a:off x="838200" y="365125"/>
            <a:ext cx="4094018" cy="6201930"/>
          </a:xfrm>
        </p:spPr>
        <p:txBody>
          <a:bodyPr anchor="t">
            <a:normAutofit/>
          </a:bodyPr>
          <a:lstStyle/>
          <a:p>
            <a:endParaRPr lang="es-ES" sz="2800" dirty="0"/>
          </a:p>
        </p:txBody>
      </p:sp>
    </p:spTree>
    <p:extLst>
      <p:ext uri="{BB962C8B-B14F-4D97-AF65-F5344CB8AC3E}">
        <p14:creationId xmlns:p14="http://schemas.microsoft.com/office/powerpoint/2010/main" val="1023571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6A8E9E5F-BC28-45BD-AB71-B9BB2858B76F}"/>
              </a:ext>
            </a:extLst>
          </p:cNvPr>
          <p:cNvSpPr>
            <a:spLocks noGrp="1"/>
          </p:cNvSpPr>
          <p:nvPr>
            <p:ph type="title"/>
          </p:nvPr>
        </p:nvSpPr>
        <p:spPr>
          <a:xfrm>
            <a:off x="838200" y="365125"/>
            <a:ext cx="4094018" cy="6201930"/>
          </a:xfrm>
        </p:spPr>
        <p:txBody>
          <a:bodyPr anchor="t">
            <a:normAutofit/>
          </a:bodyPr>
          <a:lstStyle/>
          <a:p>
            <a:endParaRPr lang="es-ES" sz="2800" dirty="0"/>
          </a:p>
        </p:txBody>
      </p:sp>
    </p:spTree>
    <p:extLst>
      <p:ext uri="{BB962C8B-B14F-4D97-AF65-F5344CB8AC3E}">
        <p14:creationId xmlns:p14="http://schemas.microsoft.com/office/powerpoint/2010/main" val="1023571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 xmlns:a16="http://schemas.microsoft.com/office/drawing/2014/main" id="{6A8E9E5F-BC28-45BD-AB71-B9BB2858B76F}"/>
              </a:ext>
            </a:extLst>
          </p:cNvPr>
          <p:cNvSpPr>
            <a:spLocks noGrp="1"/>
          </p:cNvSpPr>
          <p:nvPr>
            <p:ph type="title"/>
          </p:nvPr>
        </p:nvSpPr>
        <p:spPr>
          <a:xfrm>
            <a:off x="838200" y="365125"/>
            <a:ext cx="4094018" cy="6201930"/>
          </a:xfrm>
        </p:spPr>
        <p:txBody>
          <a:bodyPr anchor="t">
            <a:normAutofit/>
          </a:bodyPr>
          <a:lstStyle/>
          <a:p>
            <a:endParaRPr lang="es-ES" sz="2800" dirty="0"/>
          </a:p>
        </p:txBody>
      </p:sp>
    </p:spTree>
    <p:extLst>
      <p:ext uri="{BB962C8B-B14F-4D97-AF65-F5344CB8AC3E}">
        <p14:creationId xmlns:p14="http://schemas.microsoft.com/office/powerpoint/2010/main" val="10235717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87</Words>
  <Application>Microsoft Office PowerPoint</Application>
  <PresentationFormat>Personalizado</PresentationFormat>
  <Paragraphs>10</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Cimabue</vt:lpstr>
      <vt:lpstr>Presentación de PowerPoint</vt:lpstr>
      <vt:lpstr>El florentino comienza su arte a la antigua, a la maniera greca, como se puede observar en su Crucufijo de la Basílica de Santo Domingo de Arezzo, de 1270, donde, como en la pintura del Duecento, la figura se muestra rígida y los pliegues son lineales</vt:lpstr>
      <vt:lpstr>En cambio, en su Crucifijo de la Santa Croce de Florencia vemos que evoluciona su manera de retratar a Jesucristo. Cierto que la composición y la iconografía es la misma pero el representado parece más humano al mostrar en él emociones. Es más, se habla de un arte naturalista, alejado de abstracciones, aunque, por otra parte, al ser un tema religioso, la figura aparece casi transparente, etéreo, y lo consigue suprimiendo una masa plana de color.</vt:lpstr>
      <vt:lpstr>1270. Y así seguirá Cimabue, evolucionando a cada obra. Como en su Madonna entronizada con ángeles expuesta en el Museo Del Louvre, que, aunque muestre el típico fondo dorado bizantino, innova en la gama de colores y los pliegues, así como en la arquitectura fingida del fondo, pretendiendo crear sensación de profundidad.</vt:lpstr>
      <vt:lpstr>Hacia 1286.  Cenni di Pepo, llamado Cimabue.  MADONA IN MAESTA.  Témpera sobre tabla. 385 x 223 cm. Iglesia de la Trinità, actualmente en la Galleria degli Uffizi, Florencia.  La evolución sigue su curso, aquí la Virgen parece más humana al tratarse con mayor volumetría, y la inclusión de numerosos ángeles, lo que no deja de decirnos que el autor se supera en cuanto a la composición.  </vt:lpstr>
      <vt:lpstr>Es un tipo de Virgen hodegetria, que señala al Niño como camino de salvación.  Está en el centro, sentada, con el hijo sobre sus rodillas, mostrándoselo a los fieles.  En la base se ven cuatro profetas sorprendidos por la aparición de la Virgen con el Niño: Jeremías, Abraham, David e Isaías.  A ambos lados del trono en el que se sienta la Virgen, aparecen los ángeles en planos superpuestos. La influencia bizantina se evidencia en el hieratismo de las figuras, sobre todo de la parte superior, así como en el uso de un fondo dorado.  Otros rasgos en los que se nota la influencia bizantina son las figuras de la Virgen y el Niño bendiciendo, así como el color de la ropa. Sin embargo, consigue profundidad gracias a la forma del trono y la posición de los ángeles.  Los rostros de los profetas son muy expresivos y realistas; la Virgen en cambio, es más suave y dulce.  Se la considera un modelo perfeccionado respecto a la Maestà del Louvre.  Sus formas ricas en matices evidencian una influencia en el modelado de la escultura románica.</vt:lpstr>
      <vt:lpstr>1285 – 1288. Cimabue. Maestà con cuatro ángeles y san Francisco, técnica del fresco, Basílica inferior de Asís. En Asís, centro de producción artística del momento, Cimabue sigue evolucionando en cuanto a composición. Sus frescos en la Basílica superan las características pictóricas de sus trabajos sobre tabla, destacando esta Maestà, donde el naturalismo sólo será superado en la época por su discípulo Giotto.</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Cimabue</dc:title>
  <dc:creator>Miguel Velayos García</dc:creator>
  <cp:lastModifiedBy>tallerf</cp:lastModifiedBy>
  <cp:revision>6</cp:revision>
  <dcterms:created xsi:type="dcterms:W3CDTF">2021-04-07T17:52:41Z</dcterms:created>
  <dcterms:modified xsi:type="dcterms:W3CDTF">2021-04-08T11:26:23Z</dcterms:modified>
</cp:coreProperties>
</file>