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335" r:id="rId3"/>
    <p:sldId id="395" r:id="rId4"/>
    <p:sldId id="396" r:id="rId5"/>
    <p:sldId id="397" r:id="rId6"/>
    <p:sldId id="398" r:id="rId7"/>
    <p:sldId id="399" r:id="rId8"/>
    <p:sldId id="401" r:id="rId9"/>
    <p:sldId id="402" r:id="rId10"/>
    <p:sldId id="403" r:id="rId11"/>
    <p:sldId id="412" r:id="rId12"/>
    <p:sldId id="408" r:id="rId13"/>
    <p:sldId id="404" r:id="rId14"/>
    <p:sldId id="520" r:id="rId15"/>
    <p:sldId id="405" r:id="rId16"/>
    <p:sldId id="406" r:id="rId17"/>
    <p:sldId id="407" r:id="rId18"/>
    <p:sldId id="515" r:id="rId19"/>
    <p:sldId id="400" r:id="rId20"/>
    <p:sldId id="516" r:id="rId21"/>
    <p:sldId id="411" r:id="rId22"/>
    <p:sldId id="410" r:id="rId23"/>
    <p:sldId id="415" r:id="rId24"/>
    <p:sldId id="413" r:id="rId25"/>
    <p:sldId id="301" r:id="rId26"/>
    <p:sldId id="510" r:id="rId27"/>
    <p:sldId id="419" r:id="rId28"/>
    <p:sldId id="420" r:id="rId29"/>
    <p:sldId id="430" r:id="rId30"/>
    <p:sldId id="518" r:id="rId31"/>
    <p:sldId id="431" r:id="rId32"/>
    <p:sldId id="421" r:id="rId33"/>
    <p:sldId id="417" r:id="rId34"/>
    <p:sldId id="416" r:id="rId35"/>
    <p:sldId id="422" r:id="rId36"/>
    <p:sldId id="423" r:id="rId37"/>
    <p:sldId id="424" r:id="rId38"/>
    <p:sldId id="425" r:id="rId39"/>
    <p:sldId id="426" r:id="rId40"/>
    <p:sldId id="427" r:id="rId41"/>
    <p:sldId id="428" r:id="rId42"/>
    <p:sldId id="432" r:id="rId43"/>
    <p:sldId id="433" r:id="rId44"/>
    <p:sldId id="434" r:id="rId45"/>
    <p:sldId id="435" r:id="rId46"/>
    <p:sldId id="456" r:id="rId47"/>
    <p:sldId id="437" r:id="rId48"/>
    <p:sldId id="436" r:id="rId49"/>
    <p:sldId id="438" r:id="rId50"/>
    <p:sldId id="439" r:id="rId51"/>
    <p:sldId id="440" r:id="rId52"/>
    <p:sldId id="441" r:id="rId53"/>
    <p:sldId id="445" r:id="rId54"/>
    <p:sldId id="446" r:id="rId55"/>
    <p:sldId id="442" r:id="rId56"/>
    <p:sldId id="512" r:id="rId57"/>
    <p:sldId id="513" r:id="rId58"/>
    <p:sldId id="514" r:id="rId59"/>
    <p:sldId id="443" r:id="rId60"/>
    <p:sldId id="447" r:id="rId61"/>
    <p:sldId id="444" r:id="rId62"/>
    <p:sldId id="449" r:id="rId63"/>
    <p:sldId id="448" r:id="rId64"/>
    <p:sldId id="451" r:id="rId65"/>
    <p:sldId id="495" r:id="rId66"/>
    <p:sldId id="496" r:id="rId67"/>
    <p:sldId id="497" r:id="rId68"/>
    <p:sldId id="455" r:id="rId69"/>
    <p:sldId id="457" r:id="rId70"/>
    <p:sldId id="458" r:id="rId71"/>
    <p:sldId id="459" r:id="rId72"/>
    <p:sldId id="450" r:id="rId73"/>
    <p:sldId id="452" r:id="rId74"/>
    <p:sldId id="460" r:id="rId75"/>
    <p:sldId id="461" r:id="rId76"/>
    <p:sldId id="462" r:id="rId77"/>
    <p:sldId id="463" r:id="rId78"/>
    <p:sldId id="464" r:id="rId79"/>
    <p:sldId id="465" r:id="rId80"/>
    <p:sldId id="453" r:id="rId81"/>
    <p:sldId id="471" r:id="rId82"/>
    <p:sldId id="472" r:id="rId83"/>
    <p:sldId id="299" r:id="rId84"/>
    <p:sldId id="303" r:id="rId85"/>
    <p:sldId id="256" r:id="rId86"/>
    <p:sldId id="262" r:id="rId87"/>
    <p:sldId id="257" r:id="rId88"/>
    <p:sldId id="258" r:id="rId89"/>
    <p:sldId id="259" r:id="rId90"/>
    <p:sldId id="263" r:id="rId91"/>
    <p:sldId id="269" r:id="rId92"/>
    <p:sldId id="260" r:id="rId93"/>
    <p:sldId id="261" r:id="rId94"/>
    <p:sldId id="270" r:id="rId95"/>
    <p:sldId id="264" r:id="rId96"/>
    <p:sldId id="320" r:id="rId97"/>
    <p:sldId id="473" r:id="rId98"/>
    <p:sldId id="474" r:id="rId99"/>
    <p:sldId id="475" r:id="rId100"/>
    <p:sldId id="470" r:id="rId101"/>
    <p:sldId id="318" r:id="rId102"/>
    <p:sldId id="476" r:id="rId103"/>
    <p:sldId id="334" r:id="rId104"/>
    <p:sldId id="477" r:id="rId105"/>
    <p:sldId id="483" r:id="rId106"/>
    <p:sldId id="478" r:id="rId107"/>
    <p:sldId id="479" r:id="rId108"/>
    <p:sldId id="480" r:id="rId109"/>
    <p:sldId id="484" r:id="rId110"/>
    <p:sldId id="485" r:id="rId111"/>
    <p:sldId id="521" r:id="rId112"/>
    <p:sldId id="523" r:id="rId113"/>
    <p:sldId id="522" r:id="rId114"/>
    <p:sldId id="524" r:id="rId115"/>
    <p:sldId id="486" r:id="rId116"/>
    <p:sldId id="487" r:id="rId117"/>
    <p:sldId id="488" r:id="rId118"/>
    <p:sldId id="489" r:id="rId119"/>
    <p:sldId id="490" r:id="rId120"/>
    <p:sldId id="481" r:id="rId121"/>
    <p:sldId id="517" r:id="rId122"/>
    <p:sldId id="482" r:id="rId123"/>
    <p:sldId id="491" r:id="rId124"/>
    <p:sldId id="492" r:id="rId125"/>
    <p:sldId id="494" r:id="rId126"/>
    <p:sldId id="330" r:id="rId127"/>
    <p:sldId id="493" r:id="rId128"/>
    <p:sldId id="511" r:id="rId129"/>
    <p:sldId id="332" r:id="rId130"/>
    <p:sldId id="498" r:id="rId131"/>
    <p:sldId id="499" r:id="rId132"/>
    <p:sldId id="519" r:id="rId133"/>
    <p:sldId id="502" r:id="rId134"/>
    <p:sldId id="503" r:id="rId135"/>
    <p:sldId id="500" r:id="rId136"/>
    <p:sldId id="501" r:id="rId137"/>
    <p:sldId id="504" r:id="rId138"/>
    <p:sldId id="505" r:id="rId139"/>
    <p:sldId id="506" r:id="rId140"/>
    <p:sldId id="328" r:id="rId141"/>
    <p:sldId id="507" r:id="rId142"/>
    <p:sldId id="331" r:id="rId143"/>
    <p:sldId id="508" r:id="rId144"/>
    <p:sldId id="272" r:id="rId145"/>
    <p:sldId id="273" r:id="rId146"/>
    <p:sldId id="274" r:id="rId147"/>
    <p:sldId id="275" r:id="rId148"/>
    <p:sldId id="276" r:id="rId149"/>
    <p:sldId id="277" r:id="rId150"/>
    <p:sldId id="278" r:id="rId151"/>
    <p:sldId id="279" r:id="rId152"/>
    <p:sldId id="280" r:id="rId153"/>
    <p:sldId id="281" r:id="rId154"/>
    <p:sldId id="509" r:id="rId155"/>
    <p:sldId id="282" r:id="rId156"/>
    <p:sldId id="283" r:id="rId157"/>
    <p:sldId id="284" r:id="rId158"/>
    <p:sldId id="285" r:id="rId159"/>
    <p:sldId id="286" r:id="rId160"/>
    <p:sldId id="287" r:id="rId161"/>
    <p:sldId id="288" r:id="rId162"/>
    <p:sldId id="291" r:id="rId16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62" autoAdjust="0"/>
    <p:restoredTop sz="94660"/>
  </p:normalViewPr>
  <p:slideViewPr>
    <p:cSldViewPr snapToGrid="0">
      <p:cViewPr varScale="1">
        <p:scale>
          <a:sx n="69" d="100"/>
          <a:sy n="69" d="100"/>
        </p:scale>
        <p:origin x="63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63BFA-9D88-480C-AE82-B17E4BC8ADE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37B0169-9DCF-4551-AFD9-C56E8FAE41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DB85E28-BF0D-43ED-BA10-0CC366848B49}"/>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4C0049DC-52D8-4A42-8313-859FE87ED9A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1A0DF53-2A8A-4A01-9BFF-96CFA8E09FA9}"/>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4052382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A20BAA-FCFE-4E45-B6D4-EE8CEB41D9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0EECD1D-AFEC-4C1B-93CC-4C5F9632514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FFD5F7B-BCFA-4484-B2CE-0EB3B9A37CEC}"/>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885C5DF2-C0C2-4D44-AD37-4E83F13343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927271E-862C-4A1E-9A28-BCA702BCDB34}"/>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1783227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B5825-3013-4832-BBDC-71F7387E461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CE5AF95-4455-4ECE-9798-BB8BDBD8A8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0679FD9-0932-4405-81F6-EFE9E8715406}"/>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3AD2DD1B-4F87-4351-9658-996945F60C1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1CBEB2-B3D0-4D62-B831-6883BCDE9153}"/>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320184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63AEA3-053D-449D-9724-BD4C1B47000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0D3802E-919C-48C7-A0ED-7CB6EDC2F3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29B2606-658C-41FA-B5E9-58D1C46D091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592FE7-CF2F-4CF3-BB55-5D56A2364993}"/>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6" name="Marcador de pie de página 5">
            <a:extLst>
              <a:ext uri="{FF2B5EF4-FFF2-40B4-BE49-F238E27FC236}">
                <a16:creationId xmlns:a16="http://schemas.microsoft.com/office/drawing/2014/main" id="{2611E005-C765-40D5-8AB4-613D783A46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6AEB429-A8D9-46C3-83F7-CB042C2E1508}"/>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1132799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300A80-F9B4-4B89-A516-6EA3B742BA1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2BC6223-CB69-462B-A283-D288E498D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92518A-7A59-4C3F-BA52-3C34CB6DEA9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97C0813-F7BE-4DF1-9402-52CE63FC27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CC2479-43DC-4AE8-A2DB-A9CFBA0D097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CA8BC1E-AD06-4D70-9212-494FDBE2CAA0}"/>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8" name="Marcador de pie de página 7">
            <a:extLst>
              <a:ext uri="{FF2B5EF4-FFF2-40B4-BE49-F238E27FC236}">
                <a16:creationId xmlns:a16="http://schemas.microsoft.com/office/drawing/2014/main" id="{37AA8D45-9C87-43F9-8C8C-7964B26C47B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BA6C067-7A22-4BDA-BFAF-45F5DD6F2004}"/>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258071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714422-B663-4E65-9F5D-B0F332F974E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0687BB7-B1E5-48A3-80AE-F130DB56E6BB}"/>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4" name="Marcador de pie de página 3">
            <a:extLst>
              <a:ext uri="{FF2B5EF4-FFF2-40B4-BE49-F238E27FC236}">
                <a16:creationId xmlns:a16="http://schemas.microsoft.com/office/drawing/2014/main" id="{323D50EF-70F4-41F4-A1D6-42A2BB9D07B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2655ACF-1899-4AA2-82A8-E7871F7A85B8}"/>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2364390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537798D-74DF-4BAA-A9BD-4D0B048C613F}"/>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3" name="Marcador de pie de página 2">
            <a:extLst>
              <a:ext uri="{FF2B5EF4-FFF2-40B4-BE49-F238E27FC236}">
                <a16:creationId xmlns:a16="http://schemas.microsoft.com/office/drawing/2014/main" id="{04A1E177-C91C-4EBD-A52C-5CDC993964A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1047CBB-ABEB-4580-A1A9-4CAC0DD9E496}"/>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3581596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3EA3B3-8819-4489-8A74-9AFDFCA2DB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FFF9FEC-FE35-4C3E-BC6B-38249DB0AE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23442A0-DE67-46E1-ABB3-1AD291B27B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4AA88C-4E64-481C-99EA-2C39F20D9E7C}"/>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6" name="Marcador de pie de página 5">
            <a:extLst>
              <a:ext uri="{FF2B5EF4-FFF2-40B4-BE49-F238E27FC236}">
                <a16:creationId xmlns:a16="http://schemas.microsoft.com/office/drawing/2014/main" id="{3560AAEE-034B-4357-88C0-4768C0E6CA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281D75A-AE4B-4B4D-8226-04ADB05EC8D6}"/>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2456237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A0E871-4209-4452-A168-C03DEAF93A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EB8155D-B511-4A83-8768-313AF13765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DBEACB1-4F36-4CD9-90BE-D86E747C1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E5AFA85-B1DB-4532-BC54-0F05C5A153C7}"/>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6" name="Marcador de pie de página 5">
            <a:extLst>
              <a:ext uri="{FF2B5EF4-FFF2-40B4-BE49-F238E27FC236}">
                <a16:creationId xmlns:a16="http://schemas.microsoft.com/office/drawing/2014/main" id="{BFC4FB2D-CC95-4538-B5C1-ECD4EE1AF74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42F5B28-E781-4290-B698-6AE5EA7A4C73}"/>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343599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66E183-FC1F-4CDE-AC12-E4CAD4488A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FDBB25A-3701-4CB2-8C51-43058BB01E7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6413141-FA3D-4882-8E11-FC4EBB2D395E}"/>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44AA9CFA-9992-49C4-B1E5-2CB9D6953E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0BAB376-DF34-47DC-92D4-E25DE0DCA2BA}"/>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420293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E67FB9C-3D9A-4C92-AF68-5B4EFE3A3B1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9E19A9-6C44-4C29-91BA-41CED44EEF5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C639F76-5987-4BD4-9796-36E81A61F083}"/>
              </a:ext>
            </a:extLst>
          </p:cNvPr>
          <p:cNvSpPr>
            <a:spLocks noGrp="1"/>
          </p:cNvSpPr>
          <p:nvPr>
            <p:ph type="dt" sz="half" idx="10"/>
          </p:nvPr>
        </p:nvSpPr>
        <p:spPr/>
        <p:txBody>
          <a:body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CBF2CC06-B6D2-4CD2-8589-29E7F24C4F0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BA856C-CC5D-4B94-ABAB-26AC9FBE2B0C}"/>
              </a:ext>
            </a:extLst>
          </p:cNvPr>
          <p:cNvSpPr>
            <a:spLocks noGrp="1"/>
          </p:cNvSpPr>
          <p:nvPr>
            <p:ph type="sldNum" sz="quarter" idx="12"/>
          </p:nvPr>
        </p:nvSpPr>
        <p:spPr/>
        <p:txBody>
          <a:bodyPr/>
          <a:lstStyle/>
          <a:p>
            <a:fld id="{0A063EEB-F196-46B3-8FD4-34E3F1BE8E0A}" type="slidenum">
              <a:rPr lang="es-ES" smtClean="0"/>
              <a:pPr/>
              <a:t>‹Nº›</a:t>
            </a:fld>
            <a:endParaRPr lang="es-ES"/>
          </a:p>
        </p:txBody>
      </p:sp>
    </p:spTree>
    <p:extLst>
      <p:ext uri="{BB962C8B-B14F-4D97-AF65-F5344CB8AC3E}">
        <p14:creationId xmlns:p14="http://schemas.microsoft.com/office/powerpoint/2010/main" val="2784747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DD54C20-C76C-4375-9BBE-ABEA74F755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7F2CA39-521F-439F-89D3-3D1D51ED3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EE4ABE2-B190-4B49-9D2D-269046A9D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B0369D-1BDE-45A7-9075-855F7D69A54B}" type="datetimeFigureOut">
              <a:rPr lang="es-ES" smtClean="0"/>
              <a:pPr/>
              <a:t>27/04/2021</a:t>
            </a:fld>
            <a:endParaRPr lang="es-ES"/>
          </a:p>
        </p:txBody>
      </p:sp>
      <p:sp>
        <p:nvSpPr>
          <p:cNvPr id="5" name="Marcador de pie de página 4">
            <a:extLst>
              <a:ext uri="{FF2B5EF4-FFF2-40B4-BE49-F238E27FC236}">
                <a16:creationId xmlns:a16="http://schemas.microsoft.com/office/drawing/2014/main" id="{0DDD9AFC-F40F-4043-A38F-DD1D37D1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EE5A1D92-BBB3-4D96-B5EE-4239601C2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63EEB-F196-46B3-8FD4-34E3F1BE8E0A}" type="slidenum">
              <a:rPr lang="es-ES" smtClean="0"/>
              <a:pPr/>
              <a:t>‹Nº›</a:t>
            </a:fld>
            <a:endParaRPr lang="es-ES"/>
          </a:p>
        </p:txBody>
      </p:sp>
    </p:spTree>
    <p:extLst>
      <p:ext uri="{BB962C8B-B14F-4D97-AF65-F5344CB8AC3E}">
        <p14:creationId xmlns:p14="http://schemas.microsoft.com/office/powerpoint/2010/main" val="306638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s.wikipedia.org/wiki/Categor%C3%ADa:Cuadros_de_Sandro_Botticell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es.wikipedia.org/wiki/Adoraci%C3%B3n_de_los_Magos_(Botticelli)"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es.wikipedia.org/wiki/Juicio_de_Paris_(Botticelli)"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www.travelingintuscany.com/art/sandrobotticelli/simonettavespucci.htm"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F5B1CE3-9D65-4BE9-8B70-94C457E7198D}"/>
              </a:ext>
            </a:extLst>
          </p:cNvPr>
          <p:cNvSpPr>
            <a:spLocks noGrp="1"/>
          </p:cNvSpPr>
          <p:nvPr>
            <p:ph type="ctrTitle"/>
          </p:nvPr>
        </p:nvSpPr>
        <p:spPr/>
        <p:txBody>
          <a:bodyPr>
            <a:normAutofit/>
          </a:bodyPr>
          <a:lstStyle/>
          <a:p>
            <a:r>
              <a:rPr lang="es-ES" sz="16600" b="1" dirty="0" err="1"/>
              <a:t>Boticelli</a:t>
            </a:r>
            <a:endParaRPr lang="es-ES" sz="16600" b="1" dirty="0"/>
          </a:p>
        </p:txBody>
      </p:sp>
      <p:sp>
        <p:nvSpPr>
          <p:cNvPr id="5" name="Subtítulo 4">
            <a:extLst>
              <a:ext uri="{FF2B5EF4-FFF2-40B4-BE49-F238E27FC236}">
                <a16:creationId xmlns:a16="http://schemas.microsoft.com/office/drawing/2014/main" id="{F6E4182F-8807-4C5F-B6B2-3C0AAD2CDA2C}"/>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213071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AD159A-D4E8-4181-B310-9234A60AD81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45DCB5ED-5549-4A40-B24C-D3F4A2128CBB}"/>
              </a:ext>
            </a:extLst>
          </p:cNvPr>
          <p:cNvSpPr>
            <a:spLocks noGrp="1"/>
          </p:cNvSpPr>
          <p:nvPr>
            <p:ph idx="1"/>
          </p:nvPr>
        </p:nvSpPr>
        <p:spPr/>
        <p:txBody>
          <a:bodyPr/>
          <a:lstStyle/>
          <a:p>
            <a:r>
              <a:rPr lang="es-ES" dirty="0" err="1">
                <a:hlinkClick r:id="rId2"/>
              </a:rPr>
              <a:t>Categoría:Cuadros</a:t>
            </a:r>
            <a:r>
              <a:rPr lang="es-ES" dirty="0">
                <a:hlinkClick r:id="rId2"/>
              </a:rPr>
              <a:t> de Sandro Botticelli - </a:t>
            </a:r>
            <a:r>
              <a:rPr lang="es-ES" dirty="0" err="1">
                <a:hlinkClick r:id="rId2"/>
              </a:rPr>
              <a:t>Wikipedia</a:t>
            </a:r>
            <a:r>
              <a:rPr lang="es-ES" dirty="0">
                <a:hlinkClick r:id="rId2"/>
              </a:rPr>
              <a:t>, la enciclopedia libre</a:t>
            </a:r>
            <a:endParaRPr lang="es-ES" dirty="0"/>
          </a:p>
        </p:txBody>
      </p:sp>
    </p:spTree>
    <p:extLst>
      <p:ext uri="{BB962C8B-B14F-4D97-AF65-F5344CB8AC3E}">
        <p14:creationId xmlns:p14="http://schemas.microsoft.com/office/powerpoint/2010/main" val="3612492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4000" b="1" dirty="0"/>
              <a:t>Pinturas tempranas, hasta 1472. Sandro BOTTICELLI</a:t>
            </a:r>
          </a:p>
        </p:txBody>
      </p:sp>
      <p:sp>
        <p:nvSpPr>
          <p:cNvPr id="3" name="2 Marcador de contenido"/>
          <p:cNvSpPr>
            <a:spLocks noGrp="1"/>
          </p:cNvSpPr>
          <p:nvPr>
            <p:ph idx="1"/>
          </p:nvPr>
        </p:nvSpPr>
        <p:spPr/>
        <p:txBody>
          <a:bodyPr/>
          <a:lstStyle/>
          <a:p>
            <a:r>
              <a:rPr lang="es-ES" dirty="0"/>
              <a:t>Se reconoce que las primeras obras de Botticelli son predominantemente pinturas de panel de pequeño y mediano formato de la Virgen, cuya composición suele tener alguna relación con cuadros famosos de su maestro, Filippo Lippi. </a:t>
            </a:r>
          </a:p>
          <a:p>
            <a:r>
              <a:rPr lang="es-ES" dirty="0"/>
              <a:t>Su pintura de historia bíblica más antigua, una Adoración de los magos, la primera de una larga tradición de cuadros de adoración de Botticelli fue pintada en este período.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554182" y="365125"/>
            <a:ext cx="10958945" cy="1435966"/>
          </a:xfrm>
        </p:spPr>
        <p:txBody>
          <a:bodyPr anchor="t">
            <a:normAutofit/>
          </a:bodyPr>
          <a:lstStyle/>
          <a:p>
            <a:pPr algn="ctr"/>
            <a:r>
              <a:rPr lang="es-ES" sz="2800" b="1" dirty="0"/>
              <a:t>1465 - 1467. Botticelli. Adoración de los Magos. </a:t>
            </a:r>
            <a:r>
              <a:rPr lang="es-ES" sz="2800" b="1" dirty="0" err="1"/>
              <a:t>National</a:t>
            </a:r>
            <a:r>
              <a:rPr lang="es-ES" sz="2800" b="1" dirty="0"/>
              <a:t> </a:t>
            </a:r>
            <a:r>
              <a:rPr lang="es-ES" sz="2800" b="1" dirty="0" err="1"/>
              <a:t>Gallery</a:t>
            </a:r>
            <a:r>
              <a:rPr lang="es-ES" sz="2800" b="1" dirty="0"/>
              <a:t>, Londres.</a:t>
            </a:r>
          </a:p>
        </p:txBody>
      </p:sp>
      <p:pic>
        <p:nvPicPr>
          <p:cNvPr id="3" name="2 Imagen" descr="1465 - 1467. Boticelli. Adoración de los Magos. National Gallery, Londres..jpg"/>
          <p:cNvPicPr>
            <a:picLocks noChangeAspect="1"/>
          </p:cNvPicPr>
          <p:nvPr/>
        </p:nvPicPr>
        <p:blipFill>
          <a:blip r:embed="rId2" cstate="print"/>
          <a:stretch>
            <a:fillRect/>
          </a:stretch>
        </p:blipFill>
        <p:spPr>
          <a:xfrm>
            <a:off x="-1" y="2650067"/>
            <a:ext cx="12118847" cy="4207933"/>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5936673" cy="6063384"/>
          </a:xfrm>
        </p:spPr>
        <p:txBody>
          <a:bodyPr anchor="t">
            <a:normAutofit/>
          </a:bodyPr>
          <a:lstStyle/>
          <a:p>
            <a:r>
              <a:rPr lang="es-ES" sz="2800" b="1" dirty="0"/>
              <a:t>1465 - 1467. Botticelli. Virgen. </a:t>
            </a:r>
            <a:br>
              <a:rPr lang="es-ES" sz="2800" b="1" dirty="0"/>
            </a:br>
            <a:r>
              <a:rPr lang="es-ES" sz="2800" b="1" dirty="0"/>
              <a:t>Hospital de los inocentes, Florencia.</a:t>
            </a:r>
          </a:p>
        </p:txBody>
      </p:sp>
      <p:pic>
        <p:nvPicPr>
          <p:cNvPr id="3" name="2 Imagen" descr="1465 - 1467. Boticelli. Virgen. Hospital de los inocentes, Florencia..jpg"/>
          <p:cNvPicPr>
            <a:picLocks noChangeAspect="1"/>
          </p:cNvPicPr>
          <p:nvPr/>
        </p:nvPicPr>
        <p:blipFill>
          <a:blip r:embed="rId2" cstate="print"/>
          <a:stretch>
            <a:fillRect/>
          </a:stretch>
        </p:blipFill>
        <p:spPr>
          <a:xfrm>
            <a:off x="6999885" y="0"/>
            <a:ext cx="5192115"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504709" cy="6063384"/>
          </a:xfrm>
        </p:spPr>
        <p:txBody>
          <a:bodyPr anchor="t">
            <a:normAutofit/>
          </a:bodyPr>
          <a:lstStyle/>
          <a:p>
            <a:r>
              <a:rPr lang="es-ES" sz="2800" b="1" dirty="0"/>
              <a:t>1467 - 1468. Botticelli. Virgen. </a:t>
            </a:r>
            <a:br>
              <a:rPr lang="es-ES" sz="2800" b="1" dirty="0"/>
            </a:br>
            <a:r>
              <a:rPr lang="es-ES" sz="2800" b="1" dirty="0"/>
              <a:t>Musée </a:t>
            </a:r>
            <a:r>
              <a:rPr lang="es-ES" sz="2800" b="1" dirty="0" err="1"/>
              <a:t>Fesch</a:t>
            </a:r>
            <a:r>
              <a:rPr lang="es-ES" sz="2800" b="1" dirty="0"/>
              <a:t>, Ajaccio.</a:t>
            </a:r>
          </a:p>
        </p:txBody>
      </p:sp>
      <p:pic>
        <p:nvPicPr>
          <p:cNvPr id="3" name="2 Imagen" descr="1467 - 1468. Boticelli. Virgen. Musée Fesch, Ajaccio..jpg"/>
          <p:cNvPicPr>
            <a:picLocks noChangeAspect="1"/>
          </p:cNvPicPr>
          <p:nvPr/>
        </p:nvPicPr>
        <p:blipFill>
          <a:blip r:embed="rId2" cstate="print"/>
          <a:stretch>
            <a:fillRect/>
          </a:stretch>
        </p:blipFill>
        <p:spPr>
          <a:xfrm>
            <a:off x="7662277" y="0"/>
            <a:ext cx="4529723"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90946" y="365125"/>
            <a:ext cx="6996546" cy="6063384"/>
          </a:xfrm>
        </p:spPr>
        <p:txBody>
          <a:bodyPr anchor="t">
            <a:normAutofit/>
          </a:bodyPr>
          <a:lstStyle/>
          <a:p>
            <a:r>
              <a:rPr lang="it-IT" sz="2800" b="1" dirty="0"/>
              <a:t>1467. Botticelli. Virgen de la galería. </a:t>
            </a:r>
            <a:br>
              <a:rPr lang="it-IT" sz="2800" b="1" dirty="0"/>
            </a:br>
            <a:r>
              <a:rPr lang="it-IT" sz="2800" b="1" dirty="0"/>
              <a:t>Galleria degli Uffizi, Florencia.</a:t>
            </a:r>
            <a:endParaRPr lang="es-ES" sz="2800" b="1" dirty="0"/>
          </a:p>
        </p:txBody>
      </p:sp>
      <p:pic>
        <p:nvPicPr>
          <p:cNvPr id="3" name="2 Imagen" descr="1467. Boticelli. Virgen. Galleria degli Uffizi, Florencia..jpg"/>
          <p:cNvPicPr>
            <a:picLocks noChangeAspect="1"/>
          </p:cNvPicPr>
          <p:nvPr/>
        </p:nvPicPr>
        <p:blipFill>
          <a:blip r:embed="rId2" cstate="print"/>
          <a:stretch>
            <a:fillRect/>
          </a:stretch>
        </p:blipFill>
        <p:spPr>
          <a:xfrm>
            <a:off x="7517130" y="0"/>
            <a:ext cx="467487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117492" cy="6063384"/>
          </a:xfrm>
        </p:spPr>
        <p:txBody>
          <a:bodyPr anchor="t">
            <a:normAutofit/>
          </a:bodyPr>
          <a:lstStyle/>
          <a:p>
            <a:r>
              <a:rPr lang="it-IT" sz="2800" dirty="0"/>
              <a:t>1467. Botticelli. Virgen. </a:t>
            </a:r>
            <a:br>
              <a:rPr lang="it-IT" sz="2800" dirty="0"/>
            </a:br>
            <a:r>
              <a:rPr lang="it-IT" sz="2800" dirty="0"/>
              <a:t>Galleria dell Accademia, Florencia.</a:t>
            </a:r>
            <a:endParaRPr lang="es-ES" sz="2800" dirty="0"/>
          </a:p>
        </p:txBody>
      </p:sp>
      <p:pic>
        <p:nvPicPr>
          <p:cNvPr id="3" name="2 Imagen" descr="1467. Boticelli. Virgen. Galleria dell Accademia, Florencia..jpg"/>
          <p:cNvPicPr>
            <a:picLocks noChangeAspect="1"/>
          </p:cNvPicPr>
          <p:nvPr/>
        </p:nvPicPr>
        <p:blipFill>
          <a:blip r:embed="rId2" cstate="print"/>
          <a:stretch>
            <a:fillRect/>
          </a:stretch>
        </p:blipFill>
        <p:spPr>
          <a:xfrm>
            <a:off x="6955692" y="0"/>
            <a:ext cx="5236308"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7137816" cy="6063384"/>
          </a:xfrm>
        </p:spPr>
        <p:txBody>
          <a:bodyPr anchor="t">
            <a:normAutofit/>
          </a:bodyPr>
          <a:lstStyle/>
          <a:p>
            <a:r>
              <a:rPr lang="it-IT" sz="2800" b="1" dirty="0"/>
              <a:t>1469 - 1470. Botticelli. Virgen del rosal (roseto). </a:t>
            </a:r>
            <a:br>
              <a:rPr lang="it-IT" sz="2800" b="1" dirty="0"/>
            </a:br>
            <a:r>
              <a:rPr lang="it-IT" sz="2800" b="1" dirty="0"/>
              <a:t>Galleria degli Uffizi, Florencia.</a:t>
            </a:r>
            <a:endParaRPr lang="es-ES" sz="2800" b="1" dirty="0"/>
          </a:p>
        </p:txBody>
      </p:sp>
      <p:pic>
        <p:nvPicPr>
          <p:cNvPr id="3" name="2 Imagen" descr="1469 - 1470. Boticelli. Virgen del Roseto. Galleria degli Uffizi, Florencia..jpg"/>
          <p:cNvPicPr>
            <a:picLocks noChangeAspect="1"/>
          </p:cNvPicPr>
          <p:nvPr/>
        </p:nvPicPr>
        <p:blipFill>
          <a:blip r:embed="rId2" cstate="print"/>
          <a:stretch>
            <a:fillRect/>
          </a:stretch>
        </p:blipFill>
        <p:spPr>
          <a:xfrm>
            <a:off x="7976016" y="0"/>
            <a:ext cx="421598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57200" y="365125"/>
            <a:ext cx="8132618" cy="6063384"/>
          </a:xfrm>
        </p:spPr>
        <p:txBody>
          <a:bodyPr anchor="t">
            <a:normAutofit/>
          </a:bodyPr>
          <a:lstStyle/>
          <a:p>
            <a:r>
              <a:rPr lang="it-IT" sz="2800" b="1" dirty="0"/>
              <a:t>1469 - 1470. Botticelli. Virgen. </a:t>
            </a:r>
            <a:br>
              <a:rPr lang="it-IT" sz="2800" b="1" dirty="0"/>
            </a:br>
            <a:r>
              <a:rPr lang="it-IT" sz="2800" b="1" dirty="0"/>
              <a:t>Galleria degli Uffizi, Florencia.</a:t>
            </a:r>
            <a:endParaRPr lang="es-ES" sz="2800" b="1" dirty="0"/>
          </a:p>
        </p:txBody>
      </p:sp>
      <p:pic>
        <p:nvPicPr>
          <p:cNvPr id="3" name="2 Imagen" descr="1469 - 1470. Boticelli. Virgen. Galleria degli Uffizi, Florencia..jpg"/>
          <p:cNvPicPr>
            <a:picLocks noChangeAspect="1"/>
          </p:cNvPicPr>
          <p:nvPr/>
        </p:nvPicPr>
        <p:blipFill>
          <a:blip r:embed="rId2" cstate="print"/>
          <a:stretch>
            <a:fillRect/>
          </a:stretch>
        </p:blipFill>
        <p:spPr>
          <a:xfrm>
            <a:off x="8866909" y="-1919"/>
            <a:ext cx="3325091" cy="6859919"/>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32510" y="365125"/>
            <a:ext cx="4078100" cy="6063384"/>
          </a:xfrm>
        </p:spPr>
        <p:txBody>
          <a:bodyPr anchor="t">
            <a:normAutofit fontScale="90000"/>
          </a:bodyPr>
          <a:lstStyle/>
          <a:p>
            <a:pPr rtl="0"/>
            <a:r>
              <a:rPr lang="it-IT" sz="2700" b="1" dirty="0"/>
              <a:t>1470. Boticelli. Altar de San Ambrosio. Virgen con Santos. Galleria degli Uffizi, Florencia.</a:t>
            </a:r>
            <a:br>
              <a:rPr lang="it-IT" sz="2800" dirty="0"/>
            </a:br>
            <a:br>
              <a:rPr lang="es-ES" sz="1100" b="1" dirty="0">
                <a:effectLst/>
              </a:rPr>
            </a:br>
            <a:r>
              <a:rPr lang="es-ES" sz="2000" dirty="0">
                <a:solidFill>
                  <a:srgbClr val="000000"/>
                </a:solidFill>
                <a:effectLst/>
                <a:latin typeface="+mn-lt"/>
              </a:rPr>
              <a:t>Obra maestra del joven Botticelli, este cuadro toma el nombre del convento florentino de </a:t>
            </a:r>
            <a:r>
              <a:rPr lang="es-ES" sz="2000" dirty="0" err="1">
                <a:solidFill>
                  <a:srgbClr val="000000"/>
                </a:solidFill>
                <a:effectLst/>
                <a:latin typeface="+mn-lt"/>
              </a:rPr>
              <a:t>Sant'Ambrogio</a:t>
            </a:r>
            <a:r>
              <a:rPr lang="es-ES" sz="2000" dirty="0">
                <a:solidFill>
                  <a:srgbClr val="000000"/>
                </a:solidFill>
                <a:effectLst/>
                <a:latin typeface="+mn-lt"/>
              </a:rPr>
              <a:t>, donde fue colocado en 1808 antes del traslado a las galerías de la Academia y Uffizi. Esta tabla se considera la primera pieza monumental encargada a Botticelli, así como uno de sus primeros retablos. </a:t>
            </a:r>
            <a:br>
              <a:rPr lang="es-ES" sz="2000" dirty="0">
                <a:solidFill>
                  <a:srgbClr val="000000"/>
                </a:solidFill>
                <a:effectLst/>
                <a:latin typeface="+mn-lt"/>
              </a:rPr>
            </a:br>
            <a:r>
              <a:rPr lang="es-ES" sz="2000" dirty="0">
                <a:solidFill>
                  <a:srgbClr val="000000"/>
                </a:solidFill>
                <a:effectLst/>
                <a:latin typeface="+mn-lt"/>
              </a:rPr>
              <a:t>Este tipo de pintura de altar se llama Sacra </a:t>
            </a:r>
            <a:r>
              <a:rPr lang="es-ES" sz="2000" dirty="0" err="1">
                <a:solidFill>
                  <a:srgbClr val="000000"/>
                </a:solidFill>
                <a:effectLst/>
                <a:latin typeface="+mn-lt"/>
              </a:rPr>
              <a:t>Conversazione</a:t>
            </a:r>
            <a:r>
              <a:rPr lang="es-ES" sz="2000" dirty="0">
                <a:solidFill>
                  <a:srgbClr val="000000"/>
                </a:solidFill>
                <a:effectLst/>
                <a:latin typeface="+mn-lt"/>
              </a:rPr>
              <a:t> y muestra a la Virgen entronizada rodeada de santos. A la izquierda están María Magdalena con el frasco de ungüento y San Juan Bautista con pieles, ya la derecha están San Francisco de Asís con el hábito de los franciscanos y Catalina de Alejandría con su rueda. Los dos santos arrodillados, Cosme y Damián, eran santos patrones tanto de los Médicis como de los médicos y farmacéuticos. </a:t>
            </a:r>
            <a:br>
              <a:rPr lang="es-ES" sz="2000" dirty="0">
                <a:solidFill>
                  <a:srgbClr val="000000"/>
                </a:solidFill>
                <a:effectLst/>
              </a:rPr>
            </a:br>
            <a:endParaRPr lang="es-ES" sz="2000" dirty="0"/>
          </a:p>
        </p:txBody>
      </p:sp>
      <p:pic>
        <p:nvPicPr>
          <p:cNvPr id="3" name="2 Imagen" descr="1470. Boticelli. Altar de San Ambrosio. Virgen con Santos. Galleria degli Uffizi, Florencia..jpg"/>
          <p:cNvPicPr>
            <a:picLocks noChangeAspect="1"/>
          </p:cNvPicPr>
          <p:nvPr/>
        </p:nvPicPr>
        <p:blipFill>
          <a:blip r:embed="rId2" cstate="print"/>
          <a:stretch>
            <a:fillRect/>
          </a:stretch>
        </p:blipFill>
        <p:spPr>
          <a:xfrm>
            <a:off x="4410608" y="0"/>
            <a:ext cx="7781392"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7474527" cy="6063384"/>
          </a:xfrm>
        </p:spPr>
        <p:txBody>
          <a:bodyPr anchor="t">
            <a:normAutofit/>
          </a:bodyPr>
          <a:lstStyle/>
          <a:p>
            <a:r>
              <a:rPr lang="es-ES" sz="2800" dirty="0"/>
              <a:t>1470. Botticelli. La fortaleza. </a:t>
            </a:r>
            <a:br>
              <a:rPr lang="es-ES" sz="2800" dirty="0"/>
            </a:br>
            <a:r>
              <a:rPr lang="es-ES" sz="2800" dirty="0"/>
              <a:t>Galería Uffizi, Florencia.</a:t>
            </a:r>
          </a:p>
        </p:txBody>
      </p:sp>
      <p:pic>
        <p:nvPicPr>
          <p:cNvPr id="4" name="Imagen 3">
            <a:extLst>
              <a:ext uri="{FF2B5EF4-FFF2-40B4-BE49-F238E27FC236}">
                <a16:creationId xmlns:a16="http://schemas.microsoft.com/office/drawing/2014/main" id="{960658A8-EBFE-4EF1-8F08-7DDB405B4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7798" y="6927"/>
            <a:ext cx="3574202" cy="6858000"/>
          </a:xfrm>
          <a:prstGeom prst="rect">
            <a:avLst/>
          </a:prstGeom>
        </p:spPr>
      </p:pic>
    </p:spTree>
    <p:extLst>
      <p:ext uri="{BB962C8B-B14F-4D97-AF65-F5344CB8AC3E}">
        <p14:creationId xmlns:p14="http://schemas.microsoft.com/office/powerpoint/2010/main" val="4085346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21673" y="365125"/>
            <a:ext cx="6428509" cy="6063384"/>
          </a:xfrm>
        </p:spPr>
        <p:txBody>
          <a:bodyPr anchor="t">
            <a:normAutofit/>
          </a:bodyPr>
          <a:lstStyle/>
          <a:p>
            <a:r>
              <a:rPr lang="sv-SE" sz="2800" b="1" dirty="0"/>
              <a:t>1470. Botticelli. Virgen de la eucaristía. </a:t>
            </a:r>
            <a:br>
              <a:rPr lang="sv-SE" sz="2800" b="1" dirty="0"/>
            </a:br>
            <a:r>
              <a:rPr lang="sv-SE" sz="2800" b="1" dirty="0"/>
              <a:t>Isabella Stewart Gardner Museum, Boston.</a:t>
            </a:r>
            <a:endParaRPr lang="es-ES" sz="2800" b="1" dirty="0"/>
          </a:p>
        </p:txBody>
      </p:sp>
      <p:pic>
        <p:nvPicPr>
          <p:cNvPr id="3" name="2 Imagen" descr="1470. Boticelli. Virgen. Isabella Stewart Gardner Museum, Boston..jpg"/>
          <p:cNvPicPr>
            <a:picLocks noChangeAspect="1"/>
          </p:cNvPicPr>
          <p:nvPr/>
        </p:nvPicPr>
        <p:blipFill>
          <a:blip r:embed="rId2" cstate="print"/>
          <a:stretch>
            <a:fillRect/>
          </a:stretch>
        </p:blipFill>
        <p:spPr>
          <a:xfrm>
            <a:off x="6936336" y="0"/>
            <a:ext cx="525566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21674" y="365125"/>
            <a:ext cx="4724400" cy="6063384"/>
          </a:xfrm>
        </p:spPr>
        <p:txBody>
          <a:bodyPr anchor="t">
            <a:normAutofit/>
          </a:bodyPr>
          <a:lstStyle/>
          <a:p>
            <a:r>
              <a:rPr lang="es-ES" sz="2800" b="1" dirty="0"/>
              <a:t>1470. Botticelli. Virgen con niño, San Juan Bautista y ángel. Museo Nacional de Varsovia.</a:t>
            </a:r>
          </a:p>
        </p:txBody>
      </p:sp>
      <p:pic>
        <p:nvPicPr>
          <p:cNvPr id="5" name="Imagen 4">
            <a:extLst>
              <a:ext uri="{FF2B5EF4-FFF2-40B4-BE49-F238E27FC236}">
                <a16:creationId xmlns:a16="http://schemas.microsoft.com/office/drawing/2014/main" id="{A00ADD38-792A-4E44-9BE3-617ED2FCFC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449" y="0"/>
            <a:ext cx="6846551" cy="6858000"/>
          </a:xfrm>
          <a:prstGeom prst="rect">
            <a:avLst/>
          </a:prstGeom>
        </p:spPr>
      </p:pic>
    </p:spTree>
    <p:extLst>
      <p:ext uri="{BB962C8B-B14F-4D97-AF65-F5344CB8AC3E}">
        <p14:creationId xmlns:p14="http://schemas.microsoft.com/office/powerpoint/2010/main" val="795871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255327" cy="6063384"/>
          </a:xfrm>
        </p:spPr>
        <p:txBody>
          <a:bodyPr anchor="t">
            <a:normAutofit/>
          </a:bodyPr>
          <a:lstStyle/>
          <a:p>
            <a:r>
              <a:rPr lang="fr-FR" sz="2800" dirty="0"/>
              <a:t>1470. Botticelli. </a:t>
            </a:r>
            <a:r>
              <a:rPr lang="fr-FR" sz="2800" dirty="0" err="1"/>
              <a:t>Virgen</a:t>
            </a:r>
            <a:r>
              <a:rPr lang="fr-FR" sz="2800" dirty="0"/>
              <a:t>. </a:t>
            </a:r>
            <a:br>
              <a:rPr lang="fr-FR" sz="2800" dirty="0"/>
            </a:br>
            <a:r>
              <a:rPr lang="fr-FR" sz="2800" dirty="0"/>
              <a:t>Musée du Petit Palais, Avignon.</a:t>
            </a:r>
            <a:endParaRPr lang="es-ES" sz="2800" dirty="0"/>
          </a:p>
        </p:txBody>
      </p:sp>
      <p:pic>
        <p:nvPicPr>
          <p:cNvPr id="3" name="2 Imagen" descr="1470. Boticelli. Virgen. Musée du Petit Palais, Avignon..jpg"/>
          <p:cNvPicPr>
            <a:picLocks noChangeAspect="1"/>
          </p:cNvPicPr>
          <p:nvPr/>
        </p:nvPicPr>
        <p:blipFill>
          <a:blip r:embed="rId2" cstate="print"/>
          <a:stretch>
            <a:fillRect/>
          </a:stretch>
        </p:blipFill>
        <p:spPr>
          <a:xfrm>
            <a:off x="7259208" y="0"/>
            <a:ext cx="4932792"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7927" y="365125"/>
            <a:ext cx="6525491" cy="6063384"/>
          </a:xfrm>
        </p:spPr>
        <p:txBody>
          <a:bodyPr anchor="t">
            <a:normAutofit/>
          </a:bodyPr>
          <a:lstStyle/>
          <a:p>
            <a:r>
              <a:rPr lang="it-IT" sz="2800" dirty="0"/>
              <a:t>1470. Botticelli. Virgen. </a:t>
            </a:r>
            <a:br>
              <a:rPr lang="it-IT" sz="2800" dirty="0"/>
            </a:br>
            <a:r>
              <a:rPr lang="it-IT" sz="2800" dirty="0"/>
              <a:t>Museo Nazionale di Capodimonte, Nápoles.</a:t>
            </a:r>
            <a:endParaRPr lang="es-ES" sz="2800" dirty="0"/>
          </a:p>
        </p:txBody>
      </p:sp>
      <p:pic>
        <p:nvPicPr>
          <p:cNvPr id="3" name="2 Imagen" descr="1470. Boticelli. Virgen. Museo Nazionale di Capodimonte, Nápoles..jpg"/>
          <p:cNvPicPr>
            <a:picLocks noChangeAspect="1"/>
          </p:cNvPicPr>
          <p:nvPr/>
        </p:nvPicPr>
        <p:blipFill>
          <a:blip r:embed="rId2" cstate="print"/>
          <a:stretch>
            <a:fillRect/>
          </a:stretch>
        </p:blipFill>
        <p:spPr>
          <a:xfrm>
            <a:off x="7172421" y="0"/>
            <a:ext cx="5019579"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550236" cy="646257"/>
          </a:xfrm>
        </p:spPr>
        <p:txBody>
          <a:bodyPr anchor="t">
            <a:normAutofit/>
          </a:bodyPr>
          <a:lstStyle/>
          <a:p>
            <a:pPr algn="ctr"/>
            <a:r>
              <a:rPr lang="es-ES" sz="2800" dirty="0"/>
              <a:t>1470 - 1475. Botticelli. Escena vida de Ester. Museo del Louvre.</a:t>
            </a:r>
          </a:p>
        </p:txBody>
      </p:sp>
      <p:pic>
        <p:nvPicPr>
          <p:cNvPr id="3" name="2 Imagen" descr="1470 - 1475. Boticelli. Escena vida de Ester. Museo del Louvre..jpg"/>
          <p:cNvPicPr>
            <a:picLocks noChangeAspect="1"/>
          </p:cNvPicPr>
          <p:nvPr/>
        </p:nvPicPr>
        <p:blipFill>
          <a:blip r:embed="rId2" cstate="print"/>
          <a:stretch>
            <a:fillRect/>
          </a:stretch>
        </p:blipFill>
        <p:spPr>
          <a:xfrm>
            <a:off x="0" y="2092713"/>
            <a:ext cx="12192000" cy="4335796"/>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550236" cy="646257"/>
          </a:xfrm>
        </p:spPr>
        <p:txBody>
          <a:bodyPr anchor="t">
            <a:normAutofit fontScale="90000"/>
          </a:bodyPr>
          <a:lstStyle/>
          <a:p>
            <a:pPr algn="ctr"/>
            <a:r>
              <a:rPr lang="es-ES" sz="2800" dirty="0"/>
              <a:t>1470. Botticelli. Historias de la Magdalena. Comunión y Asunción. </a:t>
            </a:r>
            <a:br>
              <a:rPr lang="es-ES" sz="2800" dirty="0"/>
            </a:br>
            <a:r>
              <a:rPr lang="es-ES" sz="2800" dirty="0"/>
              <a:t>Museo de Arte, Filadelfia.</a:t>
            </a:r>
          </a:p>
        </p:txBody>
      </p:sp>
      <p:pic>
        <p:nvPicPr>
          <p:cNvPr id="5" name="4 Imagen" descr="1912687207.jpg"/>
          <p:cNvPicPr>
            <a:picLocks noChangeAspect="1"/>
          </p:cNvPicPr>
          <p:nvPr/>
        </p:nvPicPr>
        <p:blipFill>
          <a:blip r:embed="rId2" cstate="print"/>
          <a:stretch>
            <a:fillRect/>
          </a:stretch>
        </p:blipFill>
        <p:spPr>
          <a:xfrm>
            <a:off x="0" y="1346201"/>
            <a:ext cx="12207983" cy="5173133"/>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it-IT" sz="2800" dirty="0"/>
              <a:t>1470 - 1475. Botticelli. Virgen. Museo del Louvre.</a:t>
            </a:r>
            <a:endParaRPr lang="es-ES" sz="2800" dirty="0"/>
          </a:p>
        </p:txBody>
      </p:sp>
      <p:pic>
        <p:nvPicPr>
          <p:cNvPr id="3" name="2 Imagen" descr="1470 - 1475. Boticelli. Virgen. Museo del Louvre..jpg"/>
          <p:cNvPicPr>
            <a:picLocks noChangeAspect="1"/>
          </p:cNvPicPr>
          <p:nvPr/>
        </p:nvPicPr>
        <p:blipFill>
          <a:blip r:embed="rId2" cstate="print"/>
          <a:stretch>
            <a:fillRect/>
          </a:stretch>
        </p:blipFill>
        <p:spPr>
          <a:xfrm>
            <a:off x="7121390" y="0"/>
            <a:ext cx="507061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838200" y="365126"/>
            <a:ext cx="10515600" cy="964142"/>
          </a:xfrm>
        </p:spPr>
        <p:txBody>
          <a:bodyPr>
            <a:normAutofit/>
          </a:bodyPr>
          <a:lstStyle/>
          <a:p>
            <a:pPr algn="ctr"/>
            <a:r>
              <a:rPr lang="es-ES" sz="6000" b="1" dirty="0"/>
              <a:t>Historia de Judit.</a:t>
            </a:r>
          </a:p>
        </p:txBody>
      </p:sp>
      <p:sp>
        <p:nvSpPr>
          <p:cNvPr id="3" name="2 Marcador de contenido"/>
          <p:cNvSpPr>
            <a:spLocks noGrp="1"/>
          </p:cNvSpPr>
          <p:nvPr>
            <p:ph idx="1"/>
          </p:nvPr>
        </p:nvSpPr>
        <p:spPr>
          <a:xfrm>
            <a:off x="508001" y="1388533"/>
            <a:ext cx="11294532" cy="5223934"/>
          </a:xfrm>
        </p:spPr>
        <p:txBody>
          <a:bodyPr>
            <a:normAutofit fontScale="77500" lnSpcReduction="20000"/>
          </a:bodyPr>
          <a:lstStyle/>
          <a:p>
            <a:r>
              <a:rPr lang="es-ES" dirty="0"/>
              <a:t>Judit vive en la ciudad de </a:t>
            </a:r>
            <a:r>
              <a:rPr lang="es-ES" dirty="0" err="1"/>
              <a:t>Betulia</a:t>
            </a:r>
            <a:r>
              <a:rPr lang="es-ES" dirty="0"/>
              <a:t>, sitiada por el ejército invasor, al mando del general </a:t>
            </a:r>
            <a:r>
              <a:rPr lang="es-ES" dirty="0" err="1"/>
              <a:t>Holofernes</a:t>
            </a:r>
            <a:r>
              <a:rPr lang="es-ES" dirty="0"/>
              <a:t>. </a:t>
            </a:r>
          </a:p>
          <a:p>
            <a:r>
              <a:rPr lang="es-ES" dirty="0"/>
              <a:t>Cuando la ciudad está a punto de rendirse, Judit, acompañada de su criada, se presenta en el campamento asirio y seduce a </a:t>
            </a:r>
            <a:r>
              <a:rPr lang="es-ES" dirty="0" err="1"/>
              <a:t>Holofernes</a:t>
            </a:r>
            <a:r>
              <a:rPr lang="es-ES" dirty="0"/>
              <a:t>, quien la invita a pasar la noche junto a él, en su tienda. </a:t>
            </a:r>
          </a:p>
          <a:p>
            <a:r>
              <a:rPr lang="es-ES" dirty="0"/>
              <a:t>Una vez allí, lo embriaga y, cuando cae dormido, lo decapita con su propia espada. </a:t>
            </a:r>
          </a:p>
          <a:p>
            <a:r>
              <a:rPr lang="es-ES" dirty="0"/>
              <a:t>Luego abandona el campamento llevando consigo la cabeza del líder invasor. </a:t>
            </a:r>
          </a:p>
          <a:p>
            <a:r>
              <a:rPr lang="es-ES" dirty="0"/>
              <a:t>Los hebreos cuelgan de la muralla el despojo y salen de la ciudad para enfrentarse a los asirios. </a:t>
            </a:r>
          </a:p>
          <a:p>
            <a:r>
              <a:rPr lang="es-ES" dirty="0"/>
              <a:t>En el campamento enemigo descubren el cuerpo mutilado y descubren lo sucedido. </a:t>
            </a:r>
          </a:p>
          <a:p>
            <a:r>
              <a:rPr lang="es-ES" dirty="0"/>
              <a:t>Esto provoca el temor en el ejército que huye a la desbandada y es derrotado por los israelitas.</a:t>
            </a:r>
            <a:endParaRPr lang="es-ES" baseline="30000" dirty="0"/>
          </a:p>
          <a:p>
            <a:r>
              <a:rPr lang="es-ES" dirty="0"/>
              <a:t> Judit es aclamada como una heroína por el pueblo y el Sumo Sacerdote.</a:t>
            </a:r>
            <a:endParaRPr lang="es-ES" baseline="30000" dirty="0"/>
          </a:p>
          <a:p>
            <a:r>
              <a:rPr lang="es-ES" dirty="0"/>
              <a:t>Después de esto, vive en su casa y no acepta ninguna propuesta de matrimonio.</a:t>
            </a:r>
            <a:endParaRPr lang="es-ES" baseline="30000" dirty="0"/>
          </a:p>
          <a:p>
            <a:r>
              <a:rPr lang="es-ES" dirty="0"/>
              <a:t> Antes de morir, libera a su doncella, y cuando fallece se la sepulta en la tumba de su esposo, Manasés. </a:t>
            </a:r>
          </a:p>
          <a:p>
            <a:r>
              <a:rPr lang="es-ES" dirty="0"/>
              <a:t>Hasta muchos años después de su muerte, ningún enemigo amenaza a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29492" y="365125"/>
            <a:ext cx="6359236" cy="6063384"/>
          </a:xfrm>
        </p:spPr>
        <p:txBody>
          <a:bodyPr anchor="t">
            <a:noAutofit/>
          </a:bodyPr>
          <a:lstStyle/>
          <a:p>
            <a:r>
              <a:rPr lang="it-IT" sz="2800" b="1" dirty="0"/>
              <a:t>1472. Botticelli. Retorno de Judit a Betulia. Galleria degli Uffizi, Florencia.</a:t>
            </a:r>
            <a:br>
              <a:rPr lang="es-ES" sz="2000" dirty="0"/>
            </a:br>
            <a:r>
              <a:rPr lang="es-ES" sz="2000" dirty="0"/>
              <a:t>Las dos figuras femeninas se mueven con gracia un poco etérea en una difusa luz matinal, girándose como para asegurarse de que no están siendo perseguidas y acelerando el paso. </a:t>
            </a:r>
            <a:br>
              <a:rPr lang="es-ES" sz="2000" dirty="0"/>
            </a:br>
            <a:r>
              <a:rPr lang="es-ES" sz="2000" dirty="0"/>
              <a:t>Judit lleva en una mano la espada y con la otra sostiene una rama de olivo, símbolo de la paz. </a:t>
            </a:r>
            <a:br>
              <a:rPr lang="es-ES" sz="2000" dirty="0"/>
            </a:br>
            <a:r>
              <a:rPr lang="es-ES" sz="2000" dirty="0"/>
              <a:t>Al fondo, un campo de batalla.</a:t>
            </a:r>
            <a:br>
              <a:rPr lang="es-ES" sz="2000" dirty="0"/>
            </a:br>
            <a:r>
              <a:rPr lang="es-ES" sz="2000" dirty="0"/>
              <a:t>El único movimiento proviene de los vestidos y los paños, conferido por la línea del contorno. Esta línea ayuda a la fusión de las figuras y el paisaje, que es su rasgo estilístico más destacado y proviene de Filippo Lippi.</a:t>
            </a:r>
            <a:br>
              <a:rPr lang="es-ES" sz="2000" dirty="0"/>
            </a:br>
            <a:r>
              <a:rPr lang="es-ES" sz="2000" dirty="0"/>
              <a:t>La heroína bíblica, representada tradicionalmente como cruel y viril, se ha transformado en una figura melancólica envuelta en ondulantes ropajes que subrayan el ritmo del personaje en movimiento.</a:t>
            </a:r>
            <a:br>
              <a:rPr lang="es-ES" sz="2000" dirty="0"/>
            </a:br>
            <a:endParaRPr lang="es-ES" sz="2000" dirty="0"/>
          </a:p>
        </p:txBody>
      </p:sp>
      <p:pic>
        <p:nvPicPr>
          <p:cNvPr id="3" name="2 Imagen" descr="1472. Boticelli. Retorno de Judit a Betulia. Galleria degli Uffizi, Florencia..jpg"/>
          <p:cNvPicPr>
            <a:picLocks noChangeAspect="1"/>
          </p:cNvPicPr>
          <p:nvPr/>
        </p:nvPicPr>
        <p:blipFill>
          <a:blip r:embed="rId2" cstate="print"/>
          <a:stretch>
            <a:fillRect/>
          </a:stretch>
        </p:blipFill>
        <p:spPr>
          <a:xfrm>
            <a:off x="7109409" y="0"/>
            <a:ext cx="5068736"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80110" y="365125"/>
            <a:ext cx="6664036" cy="6063384"/>
          </a:xfrm>
        </p:spPr>
        <p:txBody>
          <a:bodyPr anchor="t">
            <a:noAutofit/>
          </a:bodyPr>
          <a:lstStyle/>
          <a:p>
            <a:r>
              <a:rPr lang="es-ES" sz="2800" b="1" dirty="0"/>
              <a:t>1472. Botticelli. Descubrimiento del cadáver de Holofernes. </a:t>
            </a:r>
            <a:r>
              <a:rPr lang="es-ES" sz="2800" b="1" dirty="0" err="1"/>
              <a:t>Galleria</a:t>
            </a:r>
            <a:r>
              <a:rPr lang="es-ES" sz="2800" b="1" dirty="0"/>
              <a:t> </a:t>
            </a:r>
            <a:r>
              <a:rPr lang="es-ES" sz="2800" b="1" dirty="0" err="1"/>
              <a:t>degli</a:t>
            </a:r>
            <a:r>
              <a:rPr lang="es-ES" sz="2800" b="1" dirty="0"/>
              <a:t> </a:t>
            </a:r>
            <a:r>
              <a:rPr lang="es-ES" sz="2800" b="1" dirty="0" err="1"/>
              <a:t>Uffizi</a:t>
            </a:r>
            <a:r>
              <a:rPr lang="es-ES" sz="2800" b="1" dirty="0"/>
              <a:t>, Florencia.</a:t>
            </a:r>
            <a:br>
              <a:rPr lang="es-ES" sz="2000" dirty="0"/>
            </a:br>
            <a:r>
              <a:rPr lang="es-ES" sz="2000" dirty="0"/>
              <a:t>Los personajes presentan diversos gestos de horror y consternación al ver el cuerpo. </a:t>
            </a:r>
            <a:br>
              <a:rPr lang="es-ES" sz="2000" dirty="0"/>
            </a:br>
            <a:r>
              <a:rPr lang="es-ES" sz="2000" dirty="0"/>
              <a:t>La penumbra de la tienda contrasta con el paisaje que se aprecia en la abertura central, cuya luz incide en las armaduras y arneses.</a:t>
            </a:r>
            <a:br>
              <a:rPr lang="es-ES" sz="2000" dirty="0"/>
            </a:br>
            <a:r>
              <a:rPr lang="es-ES" sz="2000" dirty="0"/>
              <a:t>Se representa un cuerpo desnudo juvenil, lo que contrasta con la cabeza del otro panel, que parece de un hombre maduro. </a:t>
            </a:r>
            <a:br>
              <a:rPr lang="es-ES" sz="2000" dirty="0"/>
            </a:br>
            <a:r>
              <a:rPr lang="es-ES" sz="2000" dirty="0"/>
              <a:t>El cuerpo está tendido sobre sábanas y almohadas en la cama y visto en escorzo, lo que recuerda a las obras de Antonio </a:t>
            </a:r>
            <a:r>
              <a:rPr lang="es-ES" sz="2000" dirty="0" err="1"/>
              <a:t>Pollaiuolo</a:t>
            </a:r>
            <a:r>
              <a:rPr lang="es-ES" sz="2000" dirty="0"/>
              <a:t>. </a:t>
            </a:r>
            <a:br>
              <a:rPr lang="es-ES" sz="2000" dirty="0"/>
            </a:br>
            <a:r>
              <a:rPr lang="es-ES" sz="2000" dirty="0"/>
              <a:t>Se trata de una representación muy detallada de la anatomía, siendo el primer desnudo masculino en la obra de Botticelli. </a:t>
            </a:r>
            <a:br>
              <a:rPr lang="es-ES" sz="2000" dirty="0"/>
            </a:br>
            <a:r>
              <a:rPr lang="es-ES" sz="2000" dirty="0"/>
              <a:t>La luz incide directamente en el cuerpo, revelando sus detalles.</a:t>
            </a:r>
            <a:br>
              <a:rPr lang="es-ES" sz="2000" dirty="0"/>
            </a:br>
            <a:endParaRPr lang="es-ES" sz="2000" dirty="0"/>
          </a:p>
        </p:txBody>
      </p:sp>
      <p:pic>
        <p:nvPicPr>
          <p:cNvPr id="3" name="2 Imagen" descr="1472. Boticelli. Descubrimiento del cadaver de Holofernes. Galleria degli Uffizi, Florencia..jpg"/>
          <p:cNvPicPr>
            <a:picLocks noChangeAspect="1"/>
          </p:cNvPicPr>
          <p:nvPr/>
        </p:nvPicPr>
        <p:blipFill>
          <a:blip r:embed="rId2" cstate="print"/>
          <a:stretch>
            <a:fillRect/>
          </a:stretch>
        </p:blipFill>
        <p:spPr>
          <a:xfrm>
            <a:off x="7120348" y="0"/>
            <a:ext cx="5071652"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4000" b="1" dirty="0"/>
              <a:t>Pinturas de temática religiosa. Sandro BOTTICELLI</a:t>
            </a:r>
          </a:p>
        </p:txBody>
      </p:sp>
      <p:sp>
        <p:nvSpPr>
          <p:cNvPr id="3" name="2 Marcador de contenido"/>
          <p:cNvSpPr>
            <a:spLocks noGrp="1"/>
          </p:cNvSpPr>
          <p:nvPr>
            <p:ph idx="1"/>
          </p:nvPr>
        </p:nvSpPr>
        <p:spPr/>
        <p:txBody>
          <a:bodyPr>
            <a:normAutofit fontScale="92500" lnSpcReduction="10000"/>
          </a:bodyPr>
          <a:lstStyle/>
          <a:p>
            <a:r>
              <a:rPr lang="es-ES" dirty="0"/>
              <a:t>Aunque la reputación y la fama actuales de Botticelli se basan principalmente en sus pinturas mitológicas, él, como todos los artistas de su época, creó principalmente obras religiosas. </a:t>
            </a:r>
          </a:p>
          <a:p>
            <a:r>
              <a:rPr lang="es-ES" dirty="0"/>
              <a:t>Hubo una demanda considerable de pinturas religiosas centradas en la Virgen. Los asistentes de taller de Botticelli llevaron a cabo el menos importante de los numerosos encargos, ya sea siguiendo sus diseños o copiando sus propias pinturas. </a:t>
            </a:r>
          </a:p>
          <a:p>
            <a:r>
              <a:rPr lang="es-ES" dirty="0"/>
              <a:t>Todavía existen grandes pinturas de paneles de altar de la mano de Botticelli que datan de la década de 1480, encargadas por patrocinadores privados o gremios. </a:t>
            </a:r>
          </a:p>
          <a:p>
            <a:r>
              <a:rPr lang="es-ES" dirty="0"/>
              <a:t>También fue solicitado como pintor de frescos, muchos de ellos han sido destruidos desde entonces.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9468" y="288925"/>
            <a:ext cx="4621260" cy="6063384"/>
          </a:xfrm>
        </p:spPr>
        <p:txBody>
          <a:bodyPr anchor="t">
            <a:normAutofit/>
          </a:bodyPr>
          <a:lstStyle/>
          <a:p>
            <a:r>
              <a:rPr lang="es-ES" sz="2800" b="1" dirty="0"/>
              <a:t>1470 - 1475. Botticelli. Adoración de los Magos. </a:t>
            </a:r>
            <a:r>
              <a:rPr lang="es-ES" sz="2800" b="1" dirty="0" err="1"/>
              <a:t>National</a:t>
            </a:r>
            <a:r>
              <a:rPr lang="es-ES" sz="2800" b="1" dirty="0"/>
              <a:t> </a:t>
            </a:r>
            <a:r>
              <a:rPr lang="es-ES" sz="2800" b="1" dirty="0" err="1"/>
              <a:t>Gallery</a:t>
            </a:r>
            <a:r>
              <a:rPr lang="es-ES" sz="2800" b="1" dirty="0"/>
              <a:t>, Londres.</a:t>
            </a:r>
          </a:p>
        </p:txBody>
      </p:sp>
      <p:pic>
        <p:nvPicPr>
          <p:cNvPr id="3" name="2 Imagen" descr="1470 - 1475. Boticelli. Adoración de los Magos. National Gallery, Londres..jpg"/>
          <p:cNvPicPr>
            <a:picLocks noChangeAspect="1"/>
          </p:cNvPicPr>
          <p:nvPr/>
        </p:nvPicPr>
        <p:blipFill>
          <a:blip r:embed="rId2" cstate="print"/>
          <a:stretch>
            <a:fillRect/>
          </a:stretch>
        </p:blipFill>
        <p:spPr>
          <a:xfrm>
            <a:off x="5264727" y="1"/>
            <a:ext cx="6927273"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9468" y="365125"/>
            <a:ext cx="8923866" cy="6063384"/>
          </a:xfrm>
        </p:spPr>
        <p:txBody>
          <a:bodyPr anchor="t">
            <a:normAutofit/>
          </a:bodyPr>
          <a:lstStyle/>
          <a:p>
            <a:r>
              <a:rPr lang="es-ES" sz="2800" b="1" dirty="0"/>
              <a:t>1474. Botticelli. San Sebastián. </a:t>
            </a:r>
            <a:r>
              <a:rPr lang="es-ES" sz="2800" b="1" dirty="0" err="1"/>
              <a:t>Staatliche</a:t>
            </a:r>
            <a:r>
              <a:rPr lang="es-ES" sz="2800" b="1" dirty="0"/>
              <a:t> </a:t>
            </a:r>
            <a:r>
              <a:rPr lang="es-ES" sz="2800" b="1" dirty="0" err="1"/>
              <a:t>Museen</a:t>
            </a:r>
            <a:r>
              <a:rPr lang="es-ES" sz="2800" b="1" dirty="0"/>
              <a:t>, Berlín.</a:t>
            </a:r>
          </a:p>
        </p:txBody>
      </p:sp>
      <p:pic>
        <p:nvPicPr>
          <p:cNvPr id="4" name="Imagen 3">
            <a:extLst>
              <a:ext uri="{FF2B5EF4-FFF2-40B4-BE49-F238E27FC236}">
                <a16:creationId xmlns:a16="http://schemas.microsoft.com/office/drawing/2014/main" id="{A4594ABC-66F7-4881-984E-071063E6C7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5800" y="6826"/>
            <a:ext cx="2616200" cy="6851174"/>
          </a:xfrm>
          <a:prstGeom prst="rect">
            <a:avLst/>
          </a:prstGeom>
        </p:spPr>
      </p:pic>
    </p:spTree>
    <p:extLst>
      <p:ext uri="{BB962C8B-B14F-4D97-AF65-F5344CB8AC3E}">
        <p14:creationId xmlns:p14="http://schemas.microsoft.com/office/powerpoint/2010/main" val="4237204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55601" y="365124"/>
            <a:ext cx="3124200" cy="6264275"/>
          </a:xfrm>
        </p:spPr>
        <p:txBody>
          <a:bodyPr anchor="t">
            <a:normAutofit fontScale="90000"/>
          </a:bodyPr>
          <a:lstStyle/>
          <a:p>
            <a:r>
              <a:rPr lang="es-ES" sz="3100" b="1" dirty="0"/>
              <a:t>1475. Botticelli. Adoración de los Magos. </a:t>
            </a:r>
            <a:r>
              <a:rPr lang="es-ES" sz="3100" b="1" dirty="0" err="1"/>
              <a:t>Galleria</a:t>
            </a:r>
            <a:r>
              <a:rPr lang="es-ES" sz="3100" b="1" dirty="0"/>
              <a:t> </a:t>
            </a:r>
            <a:r>
              <a:rPr lang="es-ES" sz="3100" b="1" dirty="0" err="1"/>
              <a:t>degli</a:t>
            </a:r>
            <a:r>
              <a:rPr lang="es-ES" sz="3100" b="1" dirty="0"/>
              <a:t> </a:t>
            </a:r>
            <a:r>
              <a:rPr lang="es-ES" sz="3100" b="1" dirty="0" err="1"/>
              <a:t>Uffizi</a:t>
            </a:r>
            <a:r>
              <a:rPr lang="es-ES" sz="3100" b="1" dirty="0"/>
              <a:t>. Florencia.</a:t>
            </a: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br>
              <a:rPr lang="es-ES" sz="2800" dirty="0"/>
            </a:br>
            <a:r>
              <a:rPr lang="es-ES" sz="1800" dirty="0">
                <a:hlinkClick r:id="rId2"/>
              </a:rPr>
              <a:t>Adoración de los Magos (Botticelli) - </a:t>
            </a:r>
            <a:r>
              <a:rPr lang="es-ES" sz="1800" dirty="0" err="1">
                <a:hlinkClick r:id="rId2"/>
              </a:rPr>
              <a:t>Wikipedia</a:t>
            </a:r>
            <a:r>
              <a:rPr lang="es-ES" sz="1800" dirty="0">
                <a:hlinkClick r:id="rId2"/>
              </a:rPr>
              <a:t>, la enciclopedia libre</a:t>
            </a:r>
            <a:endParaRPr lang="es-ES" sz="2800" dirty="0"/>
          </a:p>
        </p:txBody>
      </p:sp>
      <p:pic>
        <p:nvPicPr>
          <p:cNvPr id="5" name="4 Imagen" descr="1475. Botticelli. Adoración de los Magos. Galleria degli Uffizi. Florencia..jpg"/>
          <p:cNvPicPr>
            <a:picLocks noChangeAspect="1"/>
          </p:cNvPicPr>
          <p:nvPr/>
        </p:nvPicPr>
        <p:blipFill>
          <a:blip r:embed="rId3" cstate="print"/>
          <a:stretch>
            <a:fillRect/>
          </a:stretch>
        </p:blipFill>
        <p:spPr>
          <a:xfrm>
            <a:off x="3524197" y="0"/>
            <a:ext cx="8564137" cy="6858000"/>
          </a:xfrm>
          <a:prstGeom prst="rect">
            <a:avLst/>
          </a:prstGeom>
        </p:spPr>
      </p:pic>
    </p:spTree>
    <p:extLst>
      <p:ext uri="{BB962C8B-B14F-4D97-AF65-F5344CB8AC3E}">
        <p14:creationId xmlns:p14="http://schemas.microsoft.com/office/powerpoint/2010/main" val="4237204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1118273" cy="1072221"/>
          </a:xfrm>
        </p:spPr>
        <p:txBody>
          <a:bodyPr anchor="t">
            <a:normAutofit/>
          </a:bodyPr>
          <a:lstStyle/>
          <a:p>
            <a:pPr algn="ctr"/>
            <a:r>
              <a:rPr lang="es-ES" sz="2800" b="1" dirty="0"/>
              <a:t>1476 - 1477. Botticelli. Natividad. Santa </a:t>
            </a:r>
            <a:r>
              <a:rPr lang="es-ES" sz="2800" b="1" dirty="0" err="1"/>
              <a:t>Maria</a:t>
            </a:r>
            <a:r>
              <a:rPr lang="es-ES" sz="2800" b="1" dirty="0"/>
              <a:t> </a:t>
            </a:r>
            <a:r>
              <a:rPr lang="es-ES" sz="2800" b="1" dirty="0" err="1"/>
              <a:t>Novella</a:t>
            </a:r>
            <a:r>
              <a:rPr lang="es-ES" sz="2800" b="1" dirty="0"/>
              <a:t>, Florencia.</a:t>
            </a:r>
          </a:p>
        </p:txBody>
      </p:sp>
      <p:pic>
        <p:nvPicPr>
          <p:cNvPr id="3" name="2 Imagen" descr="1476 - 1477. Boticelli. Natividad. Santa Maria Novella, Florencia..jpg"/>
          <p:cNvPicPr>
            <a:picLocks noChangeAspect="1"/>
          </p:cNvPicPr>
          <p:nvPr/>
        </p:nvPicPr>
        <p:blipFill>
          <a:blip r:embed="rId2" cstate="print"/>
          <a:stretch>
            <a:fillRect/>
          </a:stretch>
        </p:blipFill>
        <p:spPr>
          <a:xfrm>
            <a:off x="0" y="1437346"/>
            <a:ext cx="12192000" cy="5420654"/>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9468" y="365125"/>
            <a:ext cx="6856460" cy="6063384"/>
          </a:xfrm>
        </p:spPr>
        <p:txBody>
          <a:bodyPr anchor="t">
            <a:normAutofit/>
          </a:bodyPr>
          <a:lstStyle/>
          <a:p>
            <a:r>
              <a:rPr lang="es-ES" sz="2800" b="1" dirty="0"/>
              <a:t>1477. Botticelli. Virgen del Mar. </a:t>
            </a:r>
            <a:br>
              <a:rPr lang="es-ES" sz="2800" b="1" dirty="0"/>
            </a:br>
            <a:r>
              <a:rPr lang="es-ES" sz="2800" b="1" dirty="0" err="1"/>
              <a:t>Galleria</a:t>
            </a:r>
            <a:r>
              <a:rPr lang="es-ES" sz="2800" b="1" dirty="0"/>
              <a:t> </a:t>
            </a:r>
            <a:r>
              <a:rPr lang="es-ES" sz="2800" b="1" dirty="0" err="1"/>
              <a:t>dell</a:t>
            </a:r>
            <a:r>
              <a:rPr lang="es-ES" sz="2800" b="1" dirty="0"/>
              <a:t> </a:t>
            </a:r>
            <a:r>
              <a:rPr lang="es-ES" sz="2800" b="1" dirty="0" err="1"/>
              <a:t>Accademia</a:t>
            </a:r>
            <a:r>
              <a:rPr lang="es-ES" sz="2800" b="1" dirty="0"/>
              <a:t>, Florencia.</a:t>
            </a:r>
          </a:p>
        </p:txBody>
      </p:sp>
      <p:pic>
        <p:nvPicPr>
          <p:cNvPr id="3" name="2 Imagen" descr="1477. Boticelli. Virgen del Mar. Galleria dell Accademia, Florencia..jpg"/>
          <p:cNvPicPr>
            <a:picLocks noChangeAspect="1"/>
          </p:cNvPicPr>
          <p:nvPr/>
        </p:nvPicPr>
        <p:blipFill>
          <a:blip r:embed="rId2" cstate="print"/>
          <a:stretch>
            <a:fillRect/>
          </a:stretch>
        </p:blipFill>
        <p:spPr>
          <a:xfrm>
            <a:off x="7383586" y="0"/>
            <a:ext cx="480841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72534" y="365125"/>
            <a:ext cx="7078134" cy="6063384"/>
          </a:xfrm>
        </p:spPr>
        <p:txBody>
          <a:bodyPr anchor="t">
            <a:normAutofit/>
          </a:bodyPr>
          <a:lstStyle/>
          <a:p>
            <a:r>
              <a:rPr lang="es-ES" sz="2800" b="1" dirty="0"/>
              <a:t>1477. Sandro Botticelli. La Virgen y el Niño con la corona de espinas y tres clavos. Museo Soumaya, México</a:t>
            </a:r>
          </a:p>
        </p:txBody>
      </p:sp>
      <p:pic>
        <p:nvPicPr>
          <p:cNvPr id="4" name="Imagen 3">
            <a:extLst>
              <a:ext uri="{FF2B5EF4-FFF2-40B4-BE49-F238E27FC236}">
                <a16:creationId xmlns:a16="http://schemas.microsoft.com/office/drawing/2014/main" id="{0C07B0EC-53F3-4143-8C0A-BAE5854EFC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3018" y="0"/>
            <a:ext cx="4668982" cy="6869240"/>
          </a:xfrm>
          <a:prstGeom prst="rect">
            <a:avLst/>
          </a:prstGeom>
        </p:spPr>
      </p:pic>
    </p:spTree>
    <p:extLst>
      <p:ext uri="{BB962C8B-B14F-4D97-AF65-F5344CB8AC3E}">
        <p14:creationId xmlns:p14="http://schemas.microsoft.com/office/powerpoint/2010/main" val="550313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72534" y="365125"/>
            <a:ext cx="6485466" cy="6063384"/>
          </a:xfrm>
        </p:spPr>
        <p:txBody>
          <a:bodyPr anchor="t">
            <a:normAutofit/>
          </a:bodyPr>
          <a:lstStyle/>
          <a:p>
            <a:r>
              <a:rPr lang="es-ES" sz="2800" b="1" dirty="0"/>
              <a:t>1477. Sandro Botticelli. La Virgen y el Niño en un nicho. Museo Soumaya, México</a:t>
            </a:r>
          </a:p>
        </p:txBody>
      </p:sp>
      <p:pic>
        <p:nvPicPr>
          <p:cNvPr id="5" name="Imagen 4">
            <a:extLst>
              <a:ext uri="{FF2B5EF4-FFF2-40B4-BE49-F238E27FC236}">
                <a16:creationId xmlns:a16="http://schemas.microsoft.com/office/drawing/2014/main" id="{11E7CF42-D6CF-4624-9C97-34F4C12BE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778789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62468" y="365125"/>
            <a:ext cx="4849860" cy="6063384"/>
          </a:xfrm>
        </p:spPr>
        <p:txBody>
          <a:bodyPr anchor="t">
            <a:normAutofit/>
          </a:bodyPr>
          <a:lstStyle/>
          <a:p>
            <a:r>
              <a:rPr lang="de-DE" sz="2800" b="1" dirty="0"/>
              <a:t>1478. Botticelli. Virgen. Staatliche Museen, Berlín.</a:t>
            </a:r>
            <a:endParaRPr lang="es-ES" sz="2800" b="1" dirty="0"/>
          </a:p>
        </p:txBody>
      </p:sp>
      <p:pic>
        <p:nvPicPr>
          <p:cNvPr id="3" name="2 Imagen" descr="1478. Boticelli. Virgen. Staatliche Museen, Berlín..jpg"/>
          <p:cNvPicPr>
            <a:picLocks noChangeAspect="1"/>
          </p:cNvPicPr>
          <p:nvPr/>
        </p:nvPicPr>
        <p:blipFill>
          <a:blip r:embed="rId2" cstate="print"/>
          <a:stretch>
            <a:fillRect/>
          </a:stretch>
        </p:blipFill>
        <p:spPr>
          <a:xfrm>
            <a:off x="5104192" y="0"/>
            <a:ext cx="6990826"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567268" y="365125"/>
            <a:ext cx="7122006" cy="6063384"/>
          </a:xfrm>
        </p:spPr>
        <p:txBody>
          <a:bodyPr anchor="t">
            <a:normAutofit/>
          </a:bodyPr>
          <a:lstStyle/>
          <a:p>
            <a:r>
              <a:rPr lang="it-IT" sz="2800" b="1" dirty="0"/>
              <a:t>1480. Boticelli. San Agustín. </a:t>
            </a:r>
            <a:br>
              <a:rPr lang="it-IT" sz="2800" b="1" dirty="0"/>
            </a:br>
            <a:r>
              <a:rPr lang="it-IT" sz="2800" b="1" dirty="0"/>
              <a:t>Ognissanti, Florencia.</a:t>
            </a:r>
            <a:endParaRPr lang="es-ES" sz="2800" b="1" dirty="0"/>
          </a:p>
        </p:txBody>
      </p:sp>
      <p:pic>
        <p:nvPicPr>
          <p:cNvPr id="3" name="2 Imagen" descr="1480. Boticelli. San Agustín. Ognissanti, Florencia..jpg"/>
          <p:cNvPicPr>
            <a:picLocks noChangeAspect="1"/>
          </p:cNvPicPr>
          <p:nvPr/>
        </p:nvPicPr>
        <p:blipFill>
          <a:blip r:embed="rId2" cstate="print"/>
          <a:stretch>
            <a:fillRect/>
          </a:stretch>
        </p:blipFill>
        <p:spPr>
          <a:xfrm>
            <a:off x="7924146" y="0"/>
            <a:ext cx="426785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862733" cy="769408"/>
          </a:xfrm>
        </p:spPr>
        <p:txBody>
          <a:bodyPr anchor="t">
            <a:normAutofit/>
          </a:bodyPr>
          <a:lstStyle/>
          <a:p>
            <a:pPr algn="ctr"/>
            <a:r>
              <a:rPr lang="it-IT" sz="2800" dirty="0"/>
              <a:t>1481. Boticelli. Anunciación. Galleria degli Uffizi, Florencia.</a:t>
            </a:r>
            <a:endParaRPr lang="es-ES" sz="2800" dirty="0"/>
          </a:p>
        </p:txBody>
      </p:sp>
      <p:pic>
        <p:nvPicPr>
          <p:cNvPr id="3" name="2 Imagen" descr="1481. Boticelli. Anunciación. Galleria degli Uffizi, Florencia..jpg"/>
          <p:cNvPicPr>
            <a:picLocks noChangeAspect="1"/>
          </p:cNvPicPr>
          <p:nvPr/>
        </p:nvPicPr>
        <p:blipFill>
          <a:blip r:embed="rId2" cstate="print"/>
          <a:stretch>
            <a:fillRect/>
          </a:stretch>
        </p:blipFill>
        <p:spPr>
          <a:xfrm>
            <a:off x="-1" y="1735667"/>
            <a:ext cx="12196031" cy="5122333"/>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43934" y="365125"/>
            <a:ext cx="1574800" cy="6063384"/>
          </a:xfrm>
        </p:spPr>
        <p:txBody>
          <a:bodyPr anchor="t">
            <a:normAutofit/>
          </a:bodyPr>
          <a:lstStyle/>
          <a:p>
            <a:r>
              <a:rPr lang="es-ES" sz="2000" dirty="0"/>
              <a:t>1481 - 1482. Botticelli. Adoración de los Magos. </a:t>
            </a:r>
            <a:r>
              <a:rPr lang="es-ES" sz="2000" dirty="0" err="1"/>
              <a:t>National</a:t>
            </a:r>
            <a:r>
              <a:rPr lang="es-ES" sz="2000" dirty="0"/>
              <a:t> </a:t>
            </a:r>
            <a:r>
              <a:rPr lang="es-ES" sz="2000" dirty="0" err="1"/>
              <a:t>Gallery</a:t>
            </a:r>
            <a:r>
              <a:rPr lang="es-ES" sz="2000" dirty="0"/>
              <a:t> of Art, Washington.</a:t>
            </a:r>
          </a:p>
        </p:txBody>
      </p:sp>
      <p:pic>
        <p:nvPicPr>
          <p:cNvPr id="3" name="2 Imagen" descr="1481 - 1482. Boticelli. Adoración de los Magos. National Gallery of Art, Washington..jpg"/>
          <p:cNvPicPr>
            <a:picLocks noChangeAspect="1"/>
          </p:cNvPicPr>
          <p:nvPr/>
        </p:nvPicPr>
        <p:blipFill>
          <a:blip r:embed="rId2" cstate="print"/>
          <a:stretch>
            <a:fillRect/>
          </a:stretch>
        </p:blipFill>
        <p:spPr>
          <a:xfrm>
            <a:off x="1733330" y="0"/>
            <a:ext cx="1045867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712527" cy="6063384"/>
          </a:xfrm>
        </p:spPr>
        <p:txBody>
          <a:bodyPr anchor="t">
            <a:normAutofit/>
          </a:bodyPr>
          <a:lstStyle/>
          <a:p>
            <a:r>
              <a:rPr lang="it-IT" sz="2800" dirty="0"/>
              <a:t>1483. Boticelli. Virgen del libro. </a:t>
            </a:r>
            <a:br>
              <a:rPr lang="it-IT" sz="2800" dirty="0"/>
            </a:br>
            <a:r>
              <a:rPr lang="it-IT" sz="2800" dirty="0"/>
              <a:t>Museo Poldi Pezzoli, Milán.</a:t>
            </a:r>
            <a:endParaRPr lang="es-ES" sz="2800" dirty="0"/>
          </a:p>
        </p:txBody>
      </p:sp>
      <p:pic>
        <p:nvPicPr>
          <p:cNvPr id="3" name="2 Imagen" descr="1483. Boticelli. Virgen del libro. Museo Poldi Pezzoli, Milán..jpg"/>
          <p:cNvPicPr>
            <a:picLocks noChangeAspect="1"/>
          </p:cNvPicPr>
          <p:nvPr/>
        </p:nvPicPr>
        <p:blipFill>
          <a:blip r:embed="rId2" cstate="print"/>
          <a:stretch>
            <a:fillRect/>
          </a:stretch>
        </p:blipFill>
        <p:spPr>
          <a:xfrm>
            <a:off x="7550727" y="-4896"/>
            <a:ext cx="4641273" cy="6862896"/>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38545" y="365125"/>
            <a:ext cx="5070764" cy="6063384"/>
          </a:xfrm>
        </p:spPr>
        <p:txBody>
          <a:bodyPr anchor="t">
            <a:normAutofit/>
          </a:bodyPr>
          <a:lstStyle/>
          <a:p>
            <a:r>
              <a:rPr lang="it-IT" sz="2800" b="1" dirty="0"/>
              <a:t>1483. Boticelli. Virgen del Magnificat. Galleria degli Uffizi, Florencia.</a:t>
            </a:r>
            <a:endParaRPr lang="es-ES" sz="2800" b="1" dirty="0"/>
          </a:p>
        </p:txBody>
      </p:sp>
      <p:pic>
        <p:nvPicPr>
          <p:cNvPr id="3" name="2 Imagen" descr="1483. Boticelli. Virgen del Magnificat. Galleria degli Uffizi, Florencia..jpg"/>
          <p:cNvPicPr>
            <a:picLocks noChangeAspect="1"/>
          </p:cNvPicPr>
          <p:nvPr/>
        </p:nvPicPr>
        <p:blipFill>
          <a:blip r:embed="rId2" cstate="print"/>
          <a:stretch>
            <a:fillRect/>
          </a:stretch>
        </p:blipFill>
        <p:spPr>
          <a:xfrm>
            <a:off x="5334000" y="0"/>
            <a:ext cx="685800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1484. </a:t>
            </a:r>
            <a:r>
              <a:rPr lang="es-ES" sz="2800" dirty="0" err="1"/>
              <a:t>Boticelli</a:t>
            </a:r>
            <a:r>
              <a:rPr lang="es-ES" sz="2800" dirty="0"/>
              <a:t>. Altar Bardi. Virgen y Santos. </a:t>
            </a:r>
            <a:r>
              <a:rPr lang="es-ES" sz="2800" dirty="0" err="1"/>
              <a:t>Staatliche</a:t>
            </a:r>
            <a:r>
              <a:rPr lang="es-ES" sz="2800" dirty="0"/>
              <a:t> </a:t>
            </a:r>
            <a:r>
              <a:rPr lang="es-ES" sz="2800" dirty="0" err="1"/>
              <a:t>Museen</a:t>
            </a:r>
            <a:r>
              <a:rPr lang="es-ES" sz="2800" dirty="0"/>
              <a:t>, Berlín.</a:t>
            </a:r>
          </a:p>
        </p:txBody>
      </p:sp>
      <p:pic>
        <p:nvPicPr>
          <p:cNvPr id="3" name="2 Imagen" descr="1484. Boticelli. Altar Bardi. Virgen y Santos. Staatliche Museen, Berlín..jpg"/>
          <p:cNvPicPr>
            <a:picLocks noChangeAspect="1"/>
          </p:cNvPicPr>
          <p:nvPr/>
        </p:nvPicPr>
        <p:blipFill>
          <a:blip r:embed="rId2" cstate="print"/>
          <a:stretch>
            <a:fillRect/>
          </a:stretch>
        </p:blipFill>
        <p:spPr>
          <a:xfrm>
            <a:off x="5589456" y="0"/>
            <a:ext cx="660254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180109"/>
            <a:ext cx="10480964" cy="614507"/>
          </a:xfrm>
        </p:spPr>
        <p:txBody>
          <a:bodyPr anchor="t">
            <a:normAutofit/>
          </a:bodyPr>
          <a:lstStyle/>
          <a:p>
            <a:pPr algn="ctr"/>
            <a:r>
              <a:rPr lang="es-ES" sz="2800" dirty="0"/>
              <a:t>1485. </a:t>
            </a:r>
            <a:r>
              <a:rPr lang="es-ES" sz="2800" dirty="0" err="1"/>
              <a:t>Boticelli</a:t>
            </a:r>
            <a:r>
              <a:rPr lang="es-ES" sz="2800" dirty="0"/>
              <a:t>. Anunciación. MET.</a:t>
            </a:r>
          </a:p>
        </p:txBody>
      </p:sp>
      <p:pic>
        <p:nvPicPr>
          <p:cNvPr id="3" name="2 Imagen" descr="1485. Boticelli. Anunciación. MET..jpg"/>
          <p:cNvPicPr>
            <a:picLocks noChangeAspect="1"/>
          </p:cNvPicPr>
          <p:nvPr/>
        </p:nvPicPr>
        <p:blipFill>
          <a:blip r:embed="rId2" cstate="print"/>
          <a:stretch>
            <a:fillRect/>
          </a:stretch>
        </p:blipFill>
        <p:spPr>
          <a:xfrm>
            <a:off x="1078359" y="794616"/>
            <a:ext cx="10000646" cy="6063384"/>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it-IT" sz="2800" dirty="0"/>
              <a:t>1485. Boticelli. Virgen. Galleria Borghese, Florencia.</a:t>
            </a:r>
            <a:endParaRPr lang="es-ES" sz="2800" dirty="0"/>
          </a:p>
        </p:txBody>
      </p:sp>
      <p:pic>
        <p:nvPicPr>
          <p:cNvPr id="3" name="2 Imagen" descr="1485. Boticelli. Virgen. Galleria Borghese, Florencia..jpg"/>
          <p:cNvPicPr>
            <a:picLocks noChangeAspect="1"/>
          </p:cNvPicPr>
          <p:nvPr/>
        </p:nvPicPr>
        <p:blipFill>
          <a:blip r:embed="rId2" cstate="print"/>
          <a:stretch>
            <a:fillRect/>
          </a:stretch>
        </p:blipFill>
        <p:spPr>
          <a:xfrm>
            <a:off x="5334000" y="0"/>
            <a:ext cx="685800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32510" y="365125"/>
            <a:ext cx="4779818" cy="6063384"/>
          </a:xfrm>
        </p:spPr>
        <p:txBody>
          <a:bodyPr anchor="t">
            <a:normAutofit/>
          </a:bodyPr>
          <a:lstStyle/>
          <a:p>
            <a:r>
              <a:rPr lang="it-IT" sz="2800" b="1" dirty="0"/>
              <a:t>1487. Boticelli. Virgen de la granada (della Melagrana). Galleria degli Uffizi, Florencia.</a:t>
            </a:r>
            <a:endParaRPr lang="es-ES" sz="2800" b="1" dirty="0"/>
          </a:p>
        </p:txBody>
      </p:sp>
      <p:pic>
        <p:nvPicPr>
          <p:cNvPr id="3" name="2 Imagen" descr="1487. Boticelli. Virgen della Melagrana. Galleria degli Uffizi, Florencia..jpg"/>
          <p:cNvPicPr>
            <a:picLocks noChangeAspect="1"/>
          </p:cNvPicPr>
          <p:nvPr/>
        </p:nvPicPr>
        <p:blipFill>
          <a:blip r:embed="rId2" cstate="print"/>
          <a:stretch>
            <a:fillRect/>
          </a:stretch>
        </p:blipFill>
        <p:spPr>
          <a:xfrm>
            <a:off x="5307313" y="0"/>
            <a:ext cx="6884687" cy="6828865"/>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14068" y="365125"/>
            <a:ext cx="6832122" cy="6063384"/>
          </a:xfrm>
        </p:spPr>
        <p:txBody>
          <a:bodyPr anchor="t">
            <a:normAutofit fontScale="90000"/>
          </a:bodyPr>
          <a:lstStyle/>
          <a:p>
            <a:r>
              <a:rPr lang="it-IT" sz="3100" b="1" dirty="0"/>
              <a:t>1489 - 1490. Boticelli. Anunciación Cestello. Galleria degli Uffizi, Florencia.</a:t>
            </a:r>
            <a:br>
              <a:rPr lang="it-IT" sz="2800" b="1" dirty="0"/>
            </a:br>
            <a:r>
              <a:rPr lang="es-ES" sz="2400" dirty="0"/>
              <a:t>Es una estancia vacía, severa, muy estructurada arquitectónicamente, con un paisaje exterior a través de una puerta abierta en una pared gris. </a:t>
            </a:r>
            <a:br>
              <a:rPr lang="es-ES" sz="2400" dirty="0"/>
            </a:br>
            <a:r>
              <a:rPr lang="es-ES" sz="2400" dirty="0"/>
              <a:t>El espectador mira a través de una habitación estructurada de acuerdo con las normas de la perspectiva y cruzando las baldosas rojas del suelo, a lo largo de sus líneas convergentes, hacia ese paisaje exterior. </a:t>
            </a:r>
            <a:br>
              <a:rPr lang="es-ES" sz="2400" dirty="0"/>
            </a:br>
            <a:r>
              <a:rPr lang="es-ES" sz="2400" dirty="0"/>
              <a:t>La perspectiva se evidencia intensamente por el pavimento ajedrezado. </a:t>
            </a:r>
            <a:br>
              <a:rPr lang="es-ES" sz="2400" dirty="0"/>
            </a:br>
            <a:r>
              <a:rPr lang="es-ES" sz="2400" dirty="0"/>
              <a:t>El vivo movimiento de las figuras contrasta con estas dinámicas espaciales, que dirigen hacia el fondo. </a:t>
            </a:r>
            <a:br>
              <a:rPr lang="es-ES" sz="2400" dirty="0"/>
            </a:br>
            <a:r>
              <a:rPr lang="es-ES" sz="2400" dirty="0"/>
              <a:t>Hay una línea diagonal que corre desde el borde de las ropas de Gabriel a su mano alzada, y continúa en el brazo que María está sosteniendo cruzado sobre el pecho. </a:t>
            </a:r>
            <a:br>
              <a:rPr lang="es-ES" sz="2400" dirty="0"/>
            </a:br>
            <a:r>
              <a:rPr lang="es-ES" sz="2400" dirty="0"/>
              <a:t>Las ropas del ángel, que están ondulando en grandes pliegues, muestran que acaba de hacer un dramático aterrizaje.</a:t>
            </a:r>
            <a:endParaRPr lang="es-ES" sz="2400" b="1" dirty="0"/>
          </a:p>
        </p:txBody>
      </p:sp>
      <p:pic>
        <p:nvPicPr>
          <p:cNvPr id="3" name="2 Imagen" descr="1489 - 1490. Boticelli. Anunciación Cestello. Galleria degli Uffizi, Florencia..jpg"/>
          <p:cNvPicPr>
            <a:picLocks noChangeAspect="1"/>
          </p:cNvPicPr>
          <p:nvPr/>
        </p:nvPicPr>
        <p:blipFill>
          <a:blip r:embed="rId2" cstate="print"/>
          <a:stretch>
            <a:fillRect/>
          </a:stretch>
        </p:blipFill>
        <p:spPr>
          <a:xfrm>
            <a:off x="7079675" y="0"/>
            <a:ext cx="6731391"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n-US" sz="2800" dirty="0"/>
              <a:t>1490. </a:t>
            </a:r>
            <a:r>
              <a:rPr lang="en-US" sz="2800" dirty="0" err="1"/>
              <a:t>Boticelli</a:t>
            </a:r>
            <a:r>
              <a:rPr lang="en-US" sz="2800" dirty="0"/>
              <a:t>. </a:t>
            </a:r>
            <a:r>
              <a:rPr lang="en-US" sz="2800" dirty="0" err="1"/>
              <a:t>Virgen</a:t>
            </a:r>
            <a:r>
              <a:rPr lang="en-US" sz="2800" dirty="0"/>
              <a:t> con </a:t>
            </a:r>
            <a:r>
              <a:rPr lang="en-US" sz="2800" dirty="0" err="1"/>
              <a:t>niño</a:t>
            </a:r>
            <a:r>
              <a:rPr lang="en-US" sz="2800" dirty="0"/>
              <a:t>. National </a:t>
            </a:r>
            <a:r>
              <a:rPr lang="en-US" sz="2800" dirty="0" err="1"/>
              <a:t>Galery</a:t>
            </a:r>
            <a:r>
              <a:rPr lang="en-US" sz="2800" dirty="0"/>
              <a:t> of Art, Washington.</a:t>
            </a:r>
            <a:endParaRPr lang="es-ES" sz="2800" dirty="0"/>
          </a:p>
        </p:txBody>
      </p:sp>
      <p:pic>
        <p:nvPicPr>
          <p:cNvPr id="3" name="2 Imagen" descr="1490. Boticelli. Virgen con niño. National Galery of Art, Washington..jpg"/>
          <p:cNvPicPr>
            <a:picLocks noChangeAspect="1"/>
          </p:cNvPicPr>
          <p:nvPr/>
        </p:nvPicPr>
        <p:blipFill>
          <a:blip r:embed="rId2" cstate="print"/>
          <a:stretch>
            <a:fillRect/>
          </a:stretch>
        </p:blipFill>
        <p:spPr>
          <a:xfrm>
            <a:off x="5277556" y="0"/>
            <a:ext cx="6914444"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de-DE" sz="2800" dirty="0"/>
              <a:t>1490. Boticelli. Virgen. Akademie der bildenden Künste, Viena.</a:t>
            </a:r>
            <a:endParaRPr lang="es-ES" sz="2800" dirty="0"/>
          </a:p>
        </p:txBody>
      </p:sp>
      <p:pic>
        <p:nvPicPr>
          <p:cNvPr id="3" name="2 Imagen" descr="1490. Boticelli. Virgen. Akademie der bildenden Künste, Viena..jpg"/>
          <p:cNvPicPr>
            <a:picLocks noChangeAspect="1"/>
          </p:cNvPicPr>
          <p:nvPr/>
        </p:nvPicPr>
        <p:blipFill>
          <a:blip r:embed="rId2" cstate="print"/>
          <a:stretch>
            <a:fillRect/>
          </a:stretch>
        </p:blipFill>
        <p:spPr>
          <a:xfrm>
            <a:off x="5254869" y="0"/>
            <a:ext cx="6937131"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1490s. </a:t>
            </a:r>
            <a:r>
              <a:rPr lang="es-ES" sz="2800" dirty="0" err="1"/>
              <a:t>Boticelli</a:t>
            </a:r>
            <a:r>
              <a:rPr lang="es-ES" sz="2800" dirty="0"/>
              <a:t>. Virgen con niño. Colección privada.</a:t>
            </a:r>
          </a:p>
        </p:txBody>
      </p:sp>
      <p:pic>
        <p:nvPicPr>
          <p:cNvPr id="3" name="2 Imagen" descr="1490s. Boticelli. Virgen con niño. Colección privada..jpg"/>
          <p:cNvPicPr>
            <a:picLocks noChangeAspect="1"/>
          </p:cNvPicPr>
          <p:nvPr/>
        </p:nvPicPr>
        <p:blipFill>
          <a:blip r:embed="rId2" cstate="print"/>
          <a:stretch>
            <a:fillRect/>
          </a:stretch>
        </p:blipFill>
        <p:spPr>
          <a:xfrm>
            <a:off x="7813964" y="-542"/>
            <a:ext cx="4378036" cy="6858542"/>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1490s. </a:t>
            </a:r>
            <a:r>
              <a:rPr lang="es-ES" sz="2800" dirty="0" err="1"/>
              <a:t>Boticelli</a:t>
            </a:r>
            <a:r>
              <a:rPr lang="es-ES" sz="2800" dirty="0"/>
              <a:t>. Virgen, San Juan Bautista y Ángel. Colección privada.</a:t>
            </a:r>
          </a:p>
        </p:txBody>
      </p:sp>
      <p:pic>
        <p:nvPicPr>
          <p:cNvPr id="3" name="2 Imagen" descr="1490s. Boticelli. Virgen, San Juan Bautista y Ángel. Colección privada..jpg"/>
          <p:cNvPicPr>
            <a:picLocks noChangeAspect="1"/>
          </p:cNvPicPr>
          <p:nvPr/>
        </p:nvPicPr>
        <p:blipFill>
          <a:blip r:embed="rId2" cstate="print"/>
          <a:stretch>
            <a:fillRect/>
          </a:stretch>
        </p:blipFill>
        <p:spPr>
          <a:xfrm>
            <a:off x="5209309" y="0"/>
            <a:ext cx="6982691"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1493. Sandro </a:t>
            </a:r>
            <a:r>
              <a:rPr lang="es-ES" sz="2800" dirty="0" err="1"/>
              <a:t>Bticelli</a:t>
            </a:r>
            <a:r>
              <a:rPr lang="es-ES" sz="2800" dirty="0"/>
              <a:t>.</a:t>
            </a:r>
            <a:br>
              <a:rPr lang="es-ES" sz="2800" dirty="0"/>
            </a:br>
            <a:r>
              <a:rPr lang="es-ES" sz="2800" dirty="0"/>
              <a:t>La Virgen del Pabellón. Pinacoteca Ambrosiana</a:t>
            </a:r>
          </a:p>
        </p:txBody>
      </p:sp>
      <p:pic>
        <p:nvPicPr>
          <p:cNvPr id="4" name="Imagen 3">
            <a:extLst>
              <a:ext uri="{FF2B5EF4-FFF2-40B4-BE49-F238E27FC236}">
                <a16:creationId xmlns:a16="http://schemas.microsoft.com/office/drawing/2014/main" id="{2415F723-E26C-4539-9D38-880528F14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9538" y="0"/>
            <a:ext cx="6892462" cy="6858000"/>
          </a:xfrm>
          <a:prstGeom prst="rect">
            <a:avLst/>
          </a:prstGeom>
        </p:spPr>
      </p:pic>
    </p:spTree>
    <p:extLst>
      <p:ext uri="{BB962C8B-B14F-4D97-AF65-F5344CB8AC3E}">
        <p14:creationId xmlns:p14="http://schemas.microsoft.com/office/powerpoint/2010/main" val="35671548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600" b="1" dirty="0"/>
              <a:t>c. 1488. Retablo de San Bernabé. Sandro BOTTICELLI</a:t>
            </a:r>
          </a:p>
        </p:txBody>
      </p:sp>
      <p:sp>
        <p:nvSpPr>
          <p:cNvPr id="3" name="2 Marcador de contenido"/>
          <p:cNvSpPr>
            <a:spLocks noGrp="1"/>
          </p:cNvSpPr>
          <p:nvPr>
            <p:ph idx="1"/>
          </p:nvPr>
        </p:nvSpPr>
        <p:spPr/>
        <p:txBody>
          <a:bodyPr>
            <a:normAutofit fontScale="92500" lnSpcReduction="10000"/>
          </a:bodyPr>
          <a:lstStyle/>
          <a:p>
            <a:r>
              <a:rPr lang="es-ES" dirty="0"/>
              <a:t>El Gremio de Doctores y Boticarios (una organización muy importante en Florencia) encargó a Botticelli este grandísimo retablo para la iglesia de San Bernabé de la que el Gremio era el patrón. </a:t>
            </a:r>
          </a:p>
          <a:p>
            <a:r>
              <a:rPr lang="es-ES" dirty="0"/>
              <a:t>La pintura muestra a la Virgen entronizada con Santa Catalina de Alejandría, San Agustín, San Bernabé, San Juan Bautista, San Ignacio y San Miguel. Solo quedan cuatro de las siete pinturas de pequeños paneles originales de la predela del altar, que representan escenas de la vida de los santos en la pintura del altar principal, el centro probable era el panel que muestra una escena de la Pasión de Cristo. </a:t>
            </a:r>
          </a:p>
          <a:p>
            <a:r>
              <a:rPr lang="es-ES" dirty="0"/>
              <a:t>El mal estado de conservación de la pintura es el resultado de los intentos de restauración y repintado a principios del siglo XVIII. También fue ampliada y recién en 1930 se restauró a su tamaño original.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49382" y="365125"/>
            <a:ext cx="4221885" cy="6063384"/>
          </a:xfrm>
        </p:spPr>
        <p:txBody>
          <a:bodyPr anchor="t">
            <a:normAutofit/>
          </a:bodyPr>
          <a:lstStyle/>
          <a:p>
            <a:r>
              <a:rPr lang="it-IT" sz="2800" b="1" dirty="0"/>
              <a:t>1488. Boticelli. Retablo de San Bernabé. Galleria degli Uffzi, Florencia.</a:t>
            </a:r>
            <a:br>
              <a:rPr lang="it-IT" sz="2800" b="1" dirty="0"/>
            </a:br>
            <a:r>
              <a:rPr lang="es-ES" sz="2400" b="0" i="0" dirty="0">
                <a:effectLst/>
                <a:latin typeface="+mn-lt"/>
              </a:rPr>
              <a:t>Este cuadro es una "</a:t>
            </a:r>
            <a:r>
              <a:rPr lang="es-ES" sz="2400" b="0" i="0" u="none" strike="noStrike" dirty="0">
                <a:effectLst/>
                <a:latin typeface="+mn-lt"/>
              </a:rPr>
              <a:t>sagrada conversación</a:t>
            </a:r>
            <a:r>
              <a:rPr lang="es-ES" sz="2400" b="0" i="0" dirty="0">
                <a:effectLst/>
                <a:latin typeface="+mn-lt"/>
              </a:rPr>
              <a:t>". Representa a </a:t>
            </a:r>
            <a:r>
              <a:rPr lang="es-ES" sz="2400" b="0" i="0" u="none" strike="noStrike" dirty="0">
                <a:effectLst/>
                <a:latin typeface="+mn-lt"/>
              </a:rPr>
              <a:t>la Virgen</a:t>
            </a:r>
            <a:r>
              <a:rPr lang="es-ES" sz="2400" b="0" i="0" dirty="0">
                <a:effectLst/>
                <a:latin typeface="+mn-lt"/>
              </a:rPr>
              <a:t> en el trono con el </a:t>
            </a:r>
            <a:r>
              <a:rPr lang="es-ES" sz="2400" b="0" i="0" u="none" strike="noStrike" dirty="0">
                <a:effectLst/>
                <a:latin typeface="+mn-lt"/>
              </a:rPr>
              <a:t>Niño</a:t>
            </a:r>
            <a:r>
              <a:rPr lang="es-ES" sz="2400" b="0" i="0" dirty="0">
                <a:effectLst/>
                <a:latin typeface="+mn-lt"/>
              </a:rPr>
              <a:t> y los santos </a:t>
            </a:r>
            <a:r>
              <a:rPr lang="es-ES" sz="2400" b="0" i="0" u="none" strike="noStrike" dirty="0">
                <a:effectLst/>
                <a:latin typeface="+mn-lt"/>
              </a:rPr>
              <a:t>Catalina de Alejandría</a:t>
            </a:r>
            <a:r>
              <a:rPr lang="es-ES" sz="2400" b="0" i="0" dirty="0">
                <a:effectLst/>
                <a:latin typeface="+mn-lt"/>
              </a:rPr>
              <a:t>, </a:t>
            </a:r>
            <a:r>
              <a:rPr lang="es-ES" sz="2400" b="0" i="0" u="none" strike="noStrike" dirty="0">
                <a:effectLst/>
                <a:latin typeface="+mn-lt"/>
              </a:rPr>
              <a:t>Agustín</a:t>
            </a:r>
            <a:r>
              <a:rPr lang="es-ES" sz="2400" b="0" i="0" dirty="0">
                <a:effectLst/>
                <a:latin typeface="+mn-lt"/>
              </a:rPr>
              <a:t>, </a:t>
            </a:r>
            <a:r>
              <a:rPr lang="es-ES" sz="2400" b="0" i="0" u="none" strike="noStrike" dirty="0">
                <a:effectLst/>
                <a:latin typeface="+mn-lt"/>
              </a:rPr>
              <a:t>Bernabé</a:t>
            </a:r>
            <a:r>
              <a:rPr lang="es-ES" sz="2400" b="0" i="0" dirty="0">
                <a:effectLst/>
                <a:latin typeface="+mn-lt"/>
              </a:rPr>
              <a:t>, </a:t>
            </a:r>
            <a:br>
              <a:rPr lang="es-ES" sz="2400" b="0" i="0" dirty="0">
                <a:effectLst/>
                <a:latin typeface="+mn-lt"/>
              </a:rPr>
            </a:br>
            <a:r>
              <a:rPr lang="es-ES" sz="2400" b="0" i="0" u="none" strike="noStrike" dirty="0">
                <a:effectLst/>
                <a:latin typeface="+mn-lt"/>
              </a:rPr>
              <a:t>Juan Bautista</a:t>
            </a:r>
            <a:r>
              <a:rPr lang="es-ES" sz="2400" b="0" i="0" dirty="0">
                <a:effectLst/>
                <a:latin typeface="+mn-lt"/>
              </a:rPr>
              <a:t>, </a:t>
            </a:r>
            <a:r>
              <a:rPr lang="es-ES" sz="2400" b="0" i="0" u="none" strike="noStrike" dirty="0">
                <a:effectLst/>
                <a:latin typeface="+mn-lt"/>
              </a:rPr>
              <a:t>Ignacio</a:t>
            </a:r>
            <a:r>
              <a:rPr lang="es-ES" sz="2400" b="0" i="0" dirty="0">
                <a:effectLst/>
                <a:latin typeface="+mn-lt"/>
              </a:rPr>
              <a:t> y </a:t>
            </a:r>
            <a:r>
              <a:rPr lang="es-ES" sz="2400" b="0" i="0" u="none" strike="noStrike" dirty="0">
                <a:effectLst/>
                <a:latin typeface="+mn-lt"/>
              </a:rPr>
              <a:t>Miguel Arcángel</a:t>
            </a:r>
            <a:r>
              <a:rPr lang="es-ES" sz="2400" b="0" i="0" dirty="0">
                <a:effectLst/>
                <a:latin typeface="+mn-lt"/>
              </a:rPr>
              <a:t>.</a:t>
            </a:r>
            <a:br>
              <a:rPr lang="es-ES" sz="2400" b="0" i="0" dirty="0">
                <a:effectLst/>
                <a:latin typeface="+mn-lt"/>
              </a:rPr>
            </a:br>
            <a:r>
              <a:rPr lang="es-ES" sz="2000" b="0" i="0" dirty="0">
                <a:effectLst/>
                <a:latin typeface="+mn-lt"/>
              </a:rPr>
              <a:t>Sobre las gradas del trono están grabados los primeros versos de la oración pronunciada por </a:t>
            </a:r>
            <a:r>
              <a:rPr lang="es-ES" sz="2000" b="0" i="0" u="none" strike="noStrike" dirty="0">
                <a:effectLst/>
                <a:latin typeface="+mn-lt"/>
              </a:rPr>
              <a:t>Bernardo de </a:t>
            </a:r>
            <a:r>
              <a:rPr lang="es-ES" sz="2000" b="0" i="0" u="none" strike="noStrike" dirty="0" err="1">
                <a:effectLst/>
                <a:latin typeface="+mn-lt"/>
              </a:rPr>
              <a:t>Claraval</a:t>
            </a:r>
            <a:r>
              <a:rPr lang="es-ES" sz="2000" b="0" i="0" dirty="0">
                <a:effectLst/>
                <a:latin typeface="+mn-lt"/>
              </a:rPr>
              <a:t> en el último canto de la </a:t>
            </a:r>
            <a:r>
              <a:rPr lang="es-ES" sz="2000" b="0" i="1" u="none" strike="noStrike" dirty="0">
                <a:effectLst/>
                <a:latin typeface="+mn-lt"/>
              </a:rPr>
              <a:t>Divina Comedia</a:t>
            </a:r>
            <a:r>
              <a:rPr lang="es-ES" sz="2000" b="0" i="1" dirty="0">
                <a:effectLst/>
                <a:latin typeface="+mn-lt"/>
              </a:rPr>
              <a:t>:</a:t>
            </a:r>
            <a:r>
              <a:rPr lang="es-ES" sz="2000" b="0" i="0" dirty="0">
                <a:effectLst/>
                <a:latin typeface="+mn-lt"/>
              </a:rPr>
              <a:t> «Virgen madre, hija de tu hijo». El pintor estaba familiarizado con este poema desde hacía tiempo, habiendo realizado numerosos dibujos que lo ilustraban.</a:t>
            </a:r>
            <a:endParaRPr lang="es-ES" sz="2800" b="1" dirty="0">
              <a:latin typeface="+mn-lt"/>
            </a:endParaRPr>
          </a:p>
        </p:txBody>
      </p:sp>
      <p:pic>
        <p:nvPicPr>
          <p:cNvPr id="3" name="2 Imagen" descr="1488. Boticelli. Retablo de San Bernabé. Galleria dgli Uffzi, Florencia..jpg"/>
          <p:cNvPicPr>
            <a:picLocks noChangeAspect="1"/>
          </p:cNvPicPr>
          <p:nvPr/>
        </p:nvPicPr>
        <p:blipFill>
          <a:blip r:embed="rId2" cstate="print"/>
          <a:stretch>
            <a:fillRect/>
          </a:stretch>
        </p:blipFill>
        <p:spPr>
          <a:xfrm>
            <a:off x="4471267" y="0"/>
            <a:ext cx="7720733"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799618" cy="1446517"/>
          </a:xfrm>
        </p:spPr>
        <p:txBody>
          <a:bodyPr anchor="t">
            <a:normAutofit/>
          </a:bodyPr>
          <a:lstStyle/>
          <a:p>
            <a:pPr algn="ctr"/>
            <a:r>
              <a:rPr lang="es-ES" sz="2800" b="1" dirty="0"/>
              <a:t>1488. </a:t>
            </a:r>
            <a:r>
              <a:rPr lang="es-ES" sz="2800" b="1" dirty="0" err="1"/>
              <a:t>Boticelli</a:t>
            </a:r>
            <a:r>
              <a:rPr lang="es-ES" sz="2800" b="1" dirty="0"/>
              <a:t>. Retablo de San Bernabé. Visión de San Agustín. </a:t>
            </a:r>
            <a:br>
              <a:rPr lang="es-ES" sz="2800" b="1" dirty="0"/>
            </a:br>
            <a:r>
              <a:rPr lang="es-ES" sz="2800" b="1" dirty="0" err="1"/>
              <a:t>Galleria</a:t>
            </a:r>
            <a:r>
              <a:rPr lang="es-ES" sz="2800" b="1" dirty="0"/>
              <a:t> </a:t>
            </a:r>
            <a:r>
              <a:rPr lang="es-ES" sz="2800" b="1" dirty="0" err="1"/>
              <a:t>dgli</a:t>
            </a:r>
            <a:r>
              <a:rPr lang="es-ES" sz="2800" b="1" dirty="0"/>
              <a:t> </a:t>
            </a:r>
            <a:r>
              <a:rPr lang="es-ES" sz="2800" b="1" dirty="0" err="1"/>
              <a:t>Uffzi</a:t>
            </a:r>
            <a:r>
              <a:rPr lang="es-ES" sz="2800" b="1" dirty="0"/>
              <a:t>, Florencia.</a:t>
            </a:r>
          </a:p>
        </p:txBody>
      </p:sp>
      <p:pic>
        <p:nvPicPr>
          <p:cNvPr id="3" name="2 Imagen" descr="1488. Boticelli. Retablo de San Bernabé. Visión de San Agustín. Galleria dgli Uffzi, Florencia..jpg"/>
          <p:cNvPicPr>
            <a:picLocks noChangeAspect="1"/>
          </p:cNvPicPr>
          <p:nvPr/>
        </p:nvPicPr>
        <p:blipFill>
          <a:blip r:embed="rId2" cstate="print"/>
          <a:stretch>
            <a:fillRect/>
          </a:stretch>
        </p:blipFill>
        <p:spPr>
          <a:xfrm>
            <a:off x="0" y="1811642"/>
            <a:ext cx="12192000" cy="5046358"/>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813473" cy="1454858"/>
          </a:xfrm>
        </p:spPr>
        <p:txBody>
          <a:bodyPr anchor="t">
            <a:normAutofit/>
          </a:bodyPr>
          <a:lstStyle/>
          <a:p>
            <a:pPr algn="ctr"/>
            <a:r>
              <a:rPr lang="es-ES" sz="2800" dirty="0"/>
              <a:t>1488. </a:t>
            </a:r>
            <a:r>
              <a:rPr lang="es-ES" sz="2800" dirty="0" err="1"/>
              <a:t>Boticelli</a:t>
            </a:r>
            <a:r>
              <a:rPr lang="es-ES" sz="2800" dirty="0"/>
              <a:t>. Retablo de San Bernabé. Cristo en el sepulcro.</a:t>
            </a:r>
            <a:br>
              <a:rPr lang="es-ES" sz="2800" dirty="0"/>
            </a:br>
            <a:r>
              <a:rPr lang="es-ES" sz="2800" dirty="0" err="1"/>
              <a:t>Galleria</a:t>
            </a:r>
            <a:r>
              <a:rPr lang="es-ES" sz="2800" dirty="0"/>
              <a:t> </a:t>
            </a:r>
            <a:r>
              <a:rPr lang="es-ES" sz="2800" dirty="0" err="1"/>
              <a:t>dgli</a:t>
            </a:r>
            <a:r>
              <a:rPr lang="es-ES" sz="2800" dirty="0"/>
              <a:t> </a:t>
            </a:r>
            <a:r>
              <a:rPr lang="es-ES" sz="2800" dirty="0" err="1"/>
              <a:t>Uffzi</a:t>
            </a:r>
            <a:r>
              <a:rPr lang="es-ES" sz="2800" dirty="0"/>
              <a:t>, Florencia.</a:t>
            </a:r>
          </a:p>
        </p:txBody>
      </p:sp>
      <p:pic>
        <p:nvPicPr>
          <p:cNvPr id="3" name="2 Imagen" descr="1488. Boticelli. Retablo de San Bernabé. Cristo en el Sepulcro. Galleria dgli Uffzi, Florencia..jpg"/>
          <p:cNvPicPr>
            <a:picLocks noChangeAspect="1"/>
          </p:cNvPicPr>
          <p:nvPr/>
        </p:nvPicPr>
        <p:blipFill>
          <a:blip r:embed="rId2" cstate="print"/>
          <a:stretch>
            <a:fillRect/>
          </a:stretch>
        </p:blipFill>
        <p:spPr>
          <a:xfrm>
            <a:off x="0" y="1819983"/>
            <a:ext cx="12192000" cy="5038017"/>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1021291" cy="1233168"/>
          </a:xfrm>
        </p:spPr>
        <p:txBody>
          <a:bodyPr anchor="t">
            <a:normAutofit/>
          </a:bodyPr>
          <a:lstStyle/>
          <a:p>
            <a:pPr algn="ctr"/>
            <a:r>
              <a:rPr lang="es-ES" sz="2800" b="1" dirty="0"/>
              <a:t>1488. </a:t>
            </a:r>
            <a:r>
              <a:rPr lang="es-ES" sz="2800" b="1" dirty="0" err="1"/>
              <a:t>Boticelli</a:t>
            </a:r>
            <a:r>
              <a:rPr lang="es-ES" sz="2800" b="1" dirty="0"/>
              <a:t>. Retablo de San Bernabé. Extracción corazón de San Ignacio. </a:t>
            </a:r>
            <a:r>
              <a:rPr lang="es-ES" sz="2800" b="1" dirty="0" err="1"/>
              <a:t>Galleria</a:t>
            </a:r>
            <a:r>
              <a:rPr lang="es-ES" sz="2800" b="1" dirty="0"/>
              <a:t> </a:t>
            </a:r>
            <a:r>
              <a:rPr lang="es-ES" sz="2800" b="1" dirty="0" err="1"/>
              <a:t>degli</a:t>
            </a:r>
            <a:r>
              <a:rPr lang="es-ES" sz="2800" b="1" dirty="0"/>
              <a:t> </a:t>
            </a:r>
            <a:r>
              <a:rPr lang="es-ES" sz="2800" b="1" dirty="0" err="1"/>
              <a:t>Uffzi</a:t>
            </a:r>
            <a:r>
              <a:rPr lang="es-ES" sz="2800" b="1" dirty="0"/>
              <a:t>, Florencia.</a:t>
            </a:r>
          </a:p>
        </p:txBody>
      </p:sp>
      <p:pic>
        <p:nvPicPr>
          <p:cNvPr id="3" name="2 Imagen" descr="1488. Boticelli. Retablo de San Bernabé. Extracción corazón de San Ignacio. Galleria dgli Uffzi, Florencia..jpg"/>
          <p:cNvPicPr>
            <a:picLocks noChangeAspect="1"/>
          </p:cNvPicPr>
          <p:nvPr/>
        </p:nvPicPr>
        <p:blipFill>
          <a:blip r:embed="rId2" cstate="print"/>
          <a:stretch>
            <a:fillRect/>
          </a:stretch>
        </p:blipFill>
        <p:spPr>
          <a:xfrm>
            <a:off x="0" y="1598293"/>
            <a:ext cx="12192000" cy="5259707"/>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855036" cy="1546802"/>
          </a:xfrm>
        </p:spPr>
        <p:txBody>
          <a:bodyPr anchor="t">
            <a:normAutofit/>
          </a:bodyPr>
          <a:lstStyle/>
          <a:p>
            <a:pPr algn="ctr"/>
            <a:r>
              <a:rPr lang="es-ES" sz="2800" dirty="0"/>
              <a:t>1488. </a:t>
            </a:r>
            <a:r>
              <a:rPr lang="es-ES" sz="2800" dirty="0" err="1"/>
              <a:t>Boticelli</a:t>
            </a:r>
            <a:r>
              <a:rPr lang="es-ES" sz="2800" dirty="0"/>
              <a:t>. Retablo de San Bernabé. Salomé con la cabeza de San Juan. </a:t>
            </a:r>
            <a:r>
              <a:rPr lang="es-ES" sz="2800" dirty="0" err="1"/>
              <a:t>Galleria</a:t>
            </a:r>
            <a:r>
              <a:rPr lang="es-ES" sz="2800" dirty="0"/>
              <a:t> </a:t>
            </a:r>
            <a:r>
              <a:rPr lang="es-ES" sz="2800" dirty="0" err="1"/>
              <a:t>dgli</a:t>
            </a:r>
            <a:r>
              <a:rPr lang="es-ES" sz="2800" dirty="0"/>
              <a:t> </a:t>
            </a:r>
            <a:r>
              <a:rPr lang="es-ES" sz="2800" dirty="0" err="1"/>
              <a:t>Uffzi</a:t>
            </a:r>
            <a:r>
              <a:rPr lang="es-ES" sz="2800" dirty="0"/>
              <a:t>, Florencia.</a:t>
            </a:r>
          </a:p>
        </p:txBody>
      </p:sp>
      <p:pic>
        <p:nvPicPr>
          <p:cNvPr id="3" name="2 Imagen" descr="1488. Boticelli. Retablo de San Bernabé. Salomé con la cabeza de San Juan. Galleria dgli Uffzi, Florencia..jpg"/>
          <p:cNvPicPr>
            <a:picLocks noChangeAspect="1"/>
          </p:cNvPicPr>
          <p:nvPr/>
        </p:nvPicPr>
        <p:blipFill>
          <a:blip r:embed="rId2" cstate="print"/>
          <a:stretch>
            <a:fillRect/>
          </a:stretch>
        </p:blipFill>
        <p:spPr>
          <a:xfrm>
            <a:off x="0" y="1911927"/>
            <a:ext cx="12226692" cy="4946073"/>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4333" y="144993"/>
            <a:ext cx="10515600" cy="921808"/>
          </a:xfrm>
        </p:spPr>
        <p:txBody>
          <a:bodyPr>
            <a:normAutofit/>
          </a:bodyPr>
          <a:lstStyle/>
          <a:p>
            <a:pPr algn="ctr"/>
            <a:r>
              <a:rPr lang="es-ES" sz="4000" b="1" dirty="0"/>
              <a:t>Frescos en la Capilla Sixtina. Sandro BOTTICELLI</a:t>
            </a:r>
          </a:p>
        </p:txBody>
      </p:sp>
      <p:sp>
        <p:nvSpPr>
          <p:cNvPr id="3" name="2 Marcador de contenido"/>
          <p:cNvSpPr>
            <a:spLocks noGrp="1"/>
          </p:cNvSpPr>
          <p:nvPr>
            <p:ph idx="1"/>
          </p:nvPr>
        </p:nvSpPr>
        <p:spPr>
          <a:xfrm>
            <a:off x="457199" y="939800"/>
            <a:ext cx="11209867" cy="5621867"/>
          </a:xfrm>
        </p:spPr>
        <p:txBody>
          <a:bodyPr>
            <a:normAutofit fontScale="77500" lnSpcReduction="20000"/>
          </a:bodyPr>
          <a:lstStyle/>
          <a:p>
            <a:r>
              <a:rPr lang="es-ES" dirty="0"/>
              <a:t>Botticelli había estado recibiendo cada vez más encargos de clientes fuera de Florencia desde finales de la década de 1470; el más famoso de ellos fue el Papa Sixto IV, bajo cuyas órdenes Botticelli fue convocado a Roma en 1481. Junto con sus colegas florentinos </a:t>
            </a:r>
            <a:r>
              <a:rPr lang="es-ES" dirty="0" err="1"/>
              <a:t>Domenico</a:t>
            </a:r>
            <a:r>
              <a:rPr lang="es-ES" dirty="0"/>
              <a:t> </a:t>
            </a:r>
            <a:r>
              <a:rPr lang="es-ES" dirty="0" err="1"/>
              <a:t>Ghirlandaio</a:t>
            </a:r>
            <a:r>
              <a:rPr lang="es-ES" dirty="0"/>
              <a:t> y </a:t>
            </a:r>
            <a:r>
              <a:rPr lang="es-ES" dirty="0" err="1"/>
              <a:t>Cosimo</a:t>
            </a:r>
            <a:r>
              <a:rPr lang="es-ES" dirty="0"/>
              <a:t> </a:t>
            </a:r>
            <a:r>
              <a:rPr lang="es-ES" dirty="0" err="1"/>
              <a:t>Rosselli</a:t>
            </a:r>
            <a:r>
              <a:rPr lang="es-ES" dirty="0"/>
              <a:t> y el </a:t>
            </a:r>
            <a:r>
              <a:rPr lang="es-ES" dirty="0" err="1"/>
              <a:t>perugiano</a:t>
            </a:r>
            <a:r>
              <a:rPr lang="es-ES" dirty="0"/>
              <a:t> Pietro del </a:t>
            </a:r>
            <a:r>
              <a:rPr lang="es-ES" dirty="0" err="1"/>
              <a:t>Perugino</a:t>
            </a:r>
            <a:r>
              <a:rPr lang="es-ES" dirty="0"/>
              <a:t>, Botticelli debía decorar las paredes de la capilla electoral papal - llamada la "Capilla Sixtina" en honor a su constructor, Sixto IV - con frescos. Sin embargo, no fue hasta el trabajo posterior de Miguel Ángel, que ejecutó los frescos en el techo y la pared del altar entre 1508 y 1512 bajo Julio II, que la capilla alcanzaría su mayor fama. </a:t>
            </a:r>
          </a:p>
          <a:p>
            <a:r>
              <a:rPr lang="es-ES" dirty="0"/>
              <a:t>La pintura de las paredes se llevó a cabo durante un período de tiempo asombrosamente corto, apenas once meses, desde julio de 1481 hasta mayo de 1482. Se pidió a cada uno de los pintores que primero ejecutaran un fresco de muestra; estos debían ser examinados y evaluados oficialmente en enero de 1482. Sin embargo, era tan evidente en una etapa tan temprana que los frescos serían satisfactorios que en octubre de 1481, los artistas recibieron el encargo de ejecutar las diez historias restantes. </a:t>
            </a:r>
          </a:p>
          <a:p>
            <a:r>
              <a:rPr lang="es-ES" dirty="0"/>
              <a:t>El programa pictórico de la capilla estaba compuesto por un ciclo del Antiguo y del Nuevo Testamento de escenas de la vida de Moisés y Cristo. Las narraciones comenzaron en la pared del altar, los frescos pintados allí cediendo al Juicio Final de Miguel Ángel apenas treinta años después, continuaron a lo largo de las largas paredes de la capilla y terminaron en la pared de entrada. Sobre estas representaciones se pintó una galería de retratos papales, y estos últimos se completaron debajo con representaciones de cortinas pintadas. Las escenas individuales de los dos ciclos contienen referencias tipológicas entre sí. Se entiende que el Antiguo y el Nuevo Testamento constituyen un todo, con Moisés apareciendo como la prefiguración de Cristo.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4333" y="144993"/>
            <a:ext cx="10515600" cy="921808"/>
          </a:xfrm>
        </p:spPr>
        <p:txBody>
          <a:bodyPr>
            <a:normAutofit/>
          </a:bodyPr>
          <a:lstStyle/>
          <a:p>
            <a:pPr algn="ctr"/>
            <a:r>
              <a:rPr lang="es-ES" sz="4000" b="1" dirty="0"/>
              <a:t>Frescos en la Capilla Sixtina. Sandro BOTTICELLI</a:t>
            </a:r>
          </a:p>
        </p:txBody>
      </p:sp>
      <p:sp>
        <p:nvSpPr>
          <p:cNvPr id="3" name="2 Marcador de contenido"/>
          <p:cNvSpPr>
            <a:spLocks noGrp="1"/>
          </p:cNvSpPr>
          <p:nvPr>
            <p:ph idx="1"/>
          </p:nvPr>
        </p:nvSpPr>
        <p:spPr>
          <a:xfrm>
            <a:off x="457199" y="939800"/>
            <a:ext cx="11209867" cy="5621867"/>
          </a:xfrm>
        </p:spPr>
        <p:txBody>
          <a:bodyPr>
            <a:normAutofit fontScale="77500" lnSpcReduction="20000"/>
          </a:bodyPr>
          <a:lstStyle/>
          <a:p>
            <a:r>
              <a:rPr lang="es-ES" dirty="0"/>
              <a:t>El posicionamiento tipológico de los ciclos de Moisés y Cristo tiene una dimensión política que va más allá de la mera ilustración de las correspondencias entre Antiguo y Nuevo Testamento. Sixto IV estaba empleando un programa concebido con precisión para ilustrar a lo largo de todo el ciclo la legitimidad de su autoridad papal, desde Moisés, pasando por Cristo, hasta Pedro, cuya máxima autoridad, conferida por Cristo, encuentra su continuación en los Papas. Los retratos de estos últimos por encima de las representaciones narrativas sirvieron enfáticamente para ilustrar la línea ancestral de su autoridad dada por Dios. </a:t>
            </a:r>
          </a:p>
          <a:p>
            <a:r>
              <a:rPr lang="es-ES" dirty="0"/>
              <a:t>Las dos escenas más importantes del ciclo de frescos El Cristo de </a:t>
            </a:r>
            <a:r>
              <a:rPr lang="es-ES" dirty="0" err="1"/>
              <a:t>Perugino</a:t>
            </a:r>
            <a:r>
              <a:rPr lang="es-ES" dirty="0"/>
              <a:t> da las llaves a Pedro y El castigo de </a:t>
            </a:r>
            <a:r>
              <a:rPr lang="es-ES" dirty="0" err="1"/>
              <a:t>Coré</a:t>
            </a:r>
            <a:r>
              <a:rPr lang="es-ES" dirty="0"/>
              <a:t> de Botticelli, ambas revelan en el fondo el arco triunfal de Constantino, el primer emperador cristiano, que otorgó al Papa poder temporal sobre el mundo occidental romano. . El arco de triunfo sirve aquí como una destacada alusión al poder del Papa, otorgado por el Emperador. De este modo, Sixto IV no solo ilustraba su posición en una línea de sucesión que comenzaba en el Antiguo Testamento y continuaba a través del Nuevo Testamento hasta la época contemporánea, sino que al mismo tiempo declaraba su visión de sí mismo como el sucesor legítimo del emperador romano. </a:t>
            </a:r>
          </a:p>
          <a:p>
            <a:r>
              <a:rPr lang="es-ES" dirty="0"/>
              <a:t>Botticelli pintó tres escenas en el corto período de once meses: Escenas de la vida de Moisés, La tentación de Cristo y El castigo de </a:t>
            </a:r>
            <a:r>
              <a:rPr lang="es-ES" dirty="0" err="1"/>
              <a:t>Coré</a:t>
            </a:r>
            <a:r>
              <a:rPr lang="es-ES" dirty="0"/>
              <a:t>. También pintó, con mucha ayuda de su taller, en los nichos sobre las escenas bíblicas, algunos retratos de papas que se han pintado considerablemente. En todas estas obras, su pintura parece relativamente débil.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882745" cy="705533"/>
          </a:xfrm>
        </p:spPr>
        <p:txBody>
          <a:bodyPr anchor="t">
            <a:normAutofit/>
          </a:bodyPr>
          <a:lstStyle/>
          <a:p>
            <a:pPr algn="ctr"/>
            <a:r>
              <a:rPr lang="es-ES" sz="2800" dirty="0"/>
              <a:t>1481 - 1482. </a:t>
            </a:r>
            <a:r>
              <a:rPr lang="es-ES" sz="2800" dirty="0" err="1"/>
              <a:t>Boticelli</a:t>
            </a:r>
            <a:r>
              <a:rPr lang="es-ES" sz="2800" dirty="0"/>
              <a:t>. Capilla Sixtina. Muro Izquierdo.</a:t>
            </a:r>
          </a:p>
        </p:txBody>
      </p:sp>
      <p:pic>
        <p:nvPicPr>
          <p:cNvPr id="3" name="2 Imagen" descr="1481 - 1482. Boticelli. Capilla Sixtina. Muro Izquierdo..jpg"/>
          <p:cNvPicPr>
            <a:picLocks noChangeAspect="1"/>
          </p:cNvPicPr>
          <p:nvPr/>
        </p:nvPicPr>
        <p:blipFill>
          <a:blip r:embed="rId2" cstate="print"/>
          <a:stretch>
            <a:fillRect/>
          </a:stretch>
        </p:blipFill>
        <p:spPr>
          <a:xfrm>
            <a:off x="0" y="1070658"/>
            <a:ext cx="12192000" cy="5787342"/>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46666" y="119592"/>
            <a:ext cx="10882745" cy="705533"/>
          </a:xfrm>
        </p:spPr>
        <p:txBody>
          <a:bodyPr anchor="t">
            <a:normAutofit fontScale="90000"/>
          </a:bodyPr>
          <a:lstStyle/>
          <a:p>
            <a:pPr algn="ctr"/>
            <a:r>
              <a:rPr lang="es-ES" sz="2800" dirty="0"/>
              <a:t>1481 - 1482. </a:t>
            </a:r>
            <a:r>
              <a:rPr lang="es-ES" sz="2800" dirty="0" err="1"/>
              <a:t>Boticelli</a:t>
            </a:r>
            <a:r>
              <a:rPr lang="es-ES" sz="2800" dirty="0"/>
              <a:t>. Capilla Sixtina. Muro Izquierdo. El castigo de los rebeldes.</a:t>
            </a:r>
          </a:p>
        </p:txBody>
      </p:sp>
      <p:pic>
        <p:nvPicPr>
          <p:cNvPr id="4" name="3 Imagen" descr="1481. Botticelli. El castigo de Coré y la lapidación de Moisés y Aarón. Capilla sixtina..jpg"/>
          <p:cNvPicPr>
            <a:picLocks noChangeAspect="1"/>
          </p:cNvPicPr>
          <p:nvPr/>
        </p:nvPicPr>
        <p:blipFill>
          <a:blip r:embed="rId2" cstate="print"/>
          <a:stretch>
            <a:fillRect/>
          </a:stretch>
        </p:blipFill>
        <p:spPr>
          <a:xfrm>
            <a:off x="1444752" y="908304"/>
            <a:ext cx="9454896" cy="5949696"/>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21733" y="119592"/>
            <a:ext cx="5858933" cy="6433608"/>
          </a:xfrm>
        </p:spPr>
        <p:txBody>
          <a:bodyPr anchor="t">
            <a:noAutofit/>
          </a:bodyPr>
          <a:lstStyle/>
          <a:p>
            <a:r>
              <a:rPr lang="es-ES" sz="1600" dirty="0">
                <a:latin typeface="+mn-lt"/>
              </a:rPr>
              <a:t>Para realizar la obra, los pintores tuvieron que aceptar unas convenciones representativas comunes a todos, de manera que la obra final resultara homogénea: usaban la misma escala de dimensiones, la misma estructura rítmica y representación paisajística, una sola gama cromática con adornos de oro que hiciera resplandecer las pinturas con la iluminación de las antorchas y las velas. </a:t>
            </a:r>
            <a:br>
              <a:rPr lang="es-ES" sz="1600" dirty="0">
                <a:latin typeface="+mn-lt"/>
              </a:rPr>
            </a:br>
            <a:r>
              <a:rPr lang="es-ES" sz="1600" dirty="0">
                <a:latin typeface="+mn-lt"/>
              </a:rPr>
              <a:t>Aunque Giorgio Vasari sostenía que Sandro Botticelli pintó todo el conjunto, lo cierto es que pintó tres historias en los frescos. Además, se cree que proporcionó los dibujos de once papas y quizá intervino directamente en la pintura de algunos. Las composiciones son complejas y difíciles, con reelaboraciones neoplatónicas de temas clásicos en la iconografía cristiana.</a:t>
            </a:r>
            <a:br>
              <a:rPr lang="es-ES" sz="1600" dirty="0">
                <a:latin typeface="+mn-lt"/>
              </a:rPr>
            </a:br>
            <a:r>
              <a:rPr lang="es-ES" sz="1600" dirty="0">
                <a:latin typeface="+mn-lt"/>
              </a:rPr>
              <a:t>En esta escena pintada por Botticelli se representa el tema del castigo que se impuso a </a:t>
            </a:r>
            <a:r>
              <a:rPr lang="es-ES" sz="1600" dirty="0" err="1">
                <a:latin typeface="+mn-lt"/>
              </a:rPr>
              <a:t>Coré</a:t>
            </a:r>
            <a:r>
              <a:rPr lang="es-ES" sz="1600" dirty="0">
                <a:latin typeface="+mn-lt"/>
              </a:rPr>
              <a:t>, </a:t>
            </a:r>
            <a:r>
              <a:rPr lang="es-ES" sz="1600" dirty="0" err="1">
                <a:latin typeface="+mn-lt"/>
              </a:rPr>
              <a:t>Datán</a:t>
            </a:r>
            <a:r>
              <a:rPr lang="es-ES" sz="1600" dirty="0">
                <a:latin typeface="+mn-lt"/>
              </a:rPr>
              <a:t> y </a:t>
            </a:r>
            <a:r>
              <a:rPr lang="es-ES" sz="1600" dirty="0" err="1">
                <a:latin typeface="+mn-lt"/>
              </a:rPr>
              <a:t>Abirón</a:t>
            </a:r>
            <a:r>
              <a:rPr lang="es-ES" sz="1600" dirty="0">
                <a:latin typeface="+mn-lt"/>
              </a:rPr>
              <a:t>, sacerdotes hebreos que se rebelaron contra la autoridad de Moisés, de Aarón y de otros sacerdotes, negando su autoridad civil y religiosa sobre el pueblo elegido. Los sacerdotes rebeldes y sus familias fueron engullidos por la tierra y consumidos por el fuego. Con esta obra se pretendía aludir al castigo de todos aquellos que se opusieran a la autoridad de los pontífices, autoridad que consideraban derivada de Dios a través de Moisés y Aarón, uno representando los poderes civiles y el otro los sacerdotales. Estas dos autoridades se consideraban unidas en Jesucristo, nuevo legislador, guía y sumo sacerdote, y de él pasó a la Iglesia a través de Pedro. Ello queda patente en la inscripción en el friso del arco: NEMO SIBI ASSVMM AT HONOREM NISI VOCATUS A DEO TANQVAM ARON, esto es, «Nadie se atribuya la honra del Sumo Sacerdocio si no ha sido llamado por Dios, como Aarón».</a:t>
            </a:r>
            <a:br>
              <a:rPr lang="es-ES" sz="1600" dirty="0">
                <a:latin typeface="+mn-lt"/>
              </a:rPr>
            </a:br>
            <a:r>
              <a:rPr lang="es-ES" sz="1600" dirty="0">
                <a:latin typeface="+mn-lt"/>
              </a:rPr>
              <a:t>En este episodio se adopta un esquema compositivo análogo a las </a:t>
            </a:r>
            <a:r>
              <a:rPr lang="es-ES" sz="1600" i="1" dirty="0">
                <a:latin typeface="+mn-lt"/>
              </a:rPr>
              <a:t>Pruebas de Moisés</a:t>
            </a:r>
            <a:r>
              <a:rPr lang="es-ES" sz="1600" dirty="0">
                <a:latin typeface="+mn-lt"/>
              </a:rPr>
              <a:t>.</a:t>
            </a:r>
            <a:br>
              <a:rPr lang="es-ES" sz="1050" dirty="0"/>
            </a:br>
            <a:endParaRPr lang="es-ES" sz="1050" dirty="0"/>
          </a:p>
        </p:txBody>
      </p:sp>
      <p:pic>
        <p:nvPicPr>
          <p:cNvPr id="4" name="3 Imagen" descr="1481. Botticelli. El castigo de Coré y la lapidación de Moisés y Aarón. Capilla sixtina..jpg"/>
          <p:cNvPicPr>
            <a:picLocks noChangeAspect="1"/>
          </p:cNvPicPr>
          <p:nvPr/>
        </p:nvPicPr>
        <p:blipFill>
          <a:blip r:embed="rId2" cstate="print"/>
          <a:stretch>
            <a:fillRect/>
          </a:stretch>
        </p:blipFill>
        <p:spPr>
          <a:xfrm>
            <a:off x="6325745" y="1659466"/>
            <a:ext cx="5866255" cy="3691467"/>
          </a:xfrm>
          <a:prstGeom prst="rect">
            <a:avLst/>
          </a:prstGeom>
        </p:spPr>
      </p:pic>
      <p:sp>
        <p:nvSpPr>
          <p:cNvPr id="5" name="4 CuadroTexto"/>
          <p:cNvSpPr txBox="1"/>
          <p:nvPr/>
        </p:nvSpPr>
        <p:spPr>
          <a:xfrm>
            <a:off x="6400800" y="1041400"/>
            <a:ext cx="5791200" cy="584775"/>
          </a:xfrm>
          <a:prstGeom prst="rect">
            <a:avLst/>
          </a:prstGeom>
          <a:noFill/>
        </p:spPr>
        <p:txBody>
          <a:bodyPr wrap="square" rtlCol="0">
            <a:spAutoFit/>
          </a:bodyPr>
          <a:lstStyle/>
          <a:p>
            <a:r>
              <a:rPr lang="es-ES" sz="1600" dirty="0"/>
              <a:t>1481 - 1482. </a:t>
            </a:r>
            <a:r>
              <a:rPr lang="es-ES" sz="1600" dirty="0" err="1"/>
              <a:t>Boticelli</a:t>
            </a:r>
            <a:r>
              <a:rPr lang="es-ES" sz="1600" dirty="0"/>
              <a:t>. Capilla Sixtina. Muro Izquierdo. El castigo de los rebeldes. </a:t>
            </a:r>
          </a:p>
        </p:txBody>
      </p:sp>
    </p:spTree>
    <p:extLst>
      <p:ext uri="{BB962C8B-B14F-4D97-AF65-F5344CB8AC3E}">
        <p14:creationId xmlns:p14="http://schemas.microsoft.com/office/powerpoint/2010/main" val="32213216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21734" y="119592"/>
            <a:ext cx="5723466" cy="6433608"/>
          </a:xfrm>
        </p:spPr>
        <p:txBody>
          <a:bodyPr anchor="t">
            <a:noAutofit/>
          </a:bodyPr>
          <a:lstStyle/>
          <a:p>
            <a:r>
              <a:rPr lang="es-ES" sz="1600" dirty="0">
                <a:latin typeface="+mn-lt"/>
              </a:rPr>
              <a:t>La pintura se lee de derecha a izquierda:</a:t>
            </a:r>
            <a:br>
              <a:rPr lang="es-ES" sz="1600" dirty="0">
                <a:latin typeface="+mn-lt"/>
              </a:rPr>
            </a:br>
            <a:r>
              <a:rPr lang="es-ES" sz="1600" dirty="0">
                <a:latin typeface="+mn-lt"/>
              </a:rPr>
              <a:t>A la derecha Josué salva a Moisés de la lapidación de los rebeldes; la arquitectura del fondo parece ser el Septizonium o </a:t>
            </a:r>
            <a:r>
              <a:rPr lang="es-ES" sz="1600" dirty="0" err="1">
                <a:latin typeface="+mn-lt"/>
              </a:rPr>
              <a:t>Septizonio</a:t>
            </a:r>
            <a:r>
              <a:rPr lang="es-ES" sz="1600" dirty="0">
                <a:latin typeface="+mn-lt"/>
              </a:rPr>
              <a:t>, edificio de siete pisos, famoso en la Antigüedad clásica y que todavía estaba en pie a finales del siglo XV; la figura de la derecha que mira hacia el exterior del cuadro, con un gorro azul, ha sido identificada con el propio Botticelli;</a:t>
            </a:r>
            <a:br>
              <a:rPr lang="es-ES" sz="1600" dirty="0">
                <a:latin typeface="+mn-lt"/>
              </a:rPr>
            </a:br>
            <a:r>
              <a:rPr lang="es-ES" sz="1600" dirty="0">
                <a:latin typeface="+mn-lt"/>
              </a:rPr>
              <a:t>En el centro, sobre el fondo del Arco de Constantino, en el que se encuentra la inscripción supradicha, Moisés alza la vara invocando a Yahvé y el fuego divino desperdiga y mata a los sacerdotes rebeldes; la presencia del Arco de Constantino, si bien no representando fielmente los relieves, evidencia la impresión que en el pintor causaron las obras de la Antigüedad que vio en Roma; detrás de él, con un incensario, está su hermano Aarón, con la tiara papal;</a:t>
            </a:r>
            <a:br>
              <a:rPr lang="es-ES" sz="1600" dirty="0">
                <a:latin typeface="+mn-lt"/>
              </a:rPr>
            </a:br>
            <a:r>
              <a:rPr lang="es-ES" sz="1600" dirty="0">
                <a:latin typeface="+mn-lt"/>
              </a:rPr>
              <a:t>A la izquierda, la tierra se abre y traga a los levitas, a excepción de dos jóvenes alzados sobre pequeñas nubes.</a:t>
            </a:r>
            <a:br>
              <a:rPr lang="es-ES" sz="1600" dirty="0">
                <a:latin typeface="+mn-lt"/>
              </a:rPr>
            </a:br>
            <a:r>
              <a:rPr lang="es-ES" sz="1600" dirty="0">
                <a:latin typeface="+mn-lt"/>
              </a:rPr>
              <a:t>La clara arquitectura del fondo contrasta con la violencia y agitación de las figuras. La elección del Arco de Constantino como escenografía no es casual. Se trata de un arco levantado por el primer emperador romano cristiano. Alude con él a la prefiguración de Roma como sede de Pedro. Por otro lado, la profusa utilización de oro subraya los detalles.</a:t>
            </a:r>
            <a:br>
              <a:rPr lang="es-ES" sz="1600" dirty="0">
                <a:latin typeface="+mn-lt"/>
              </a:rPr>
            </a:br>
            <a:r>
              <a:rPr lang="es-ES" sz="1600" dirty="0">
                <a:latin typeface="+mn-lt"/>
              </a:rPr>
              <a:t>Este fresco estuvo inspirado por un suceso contemporáneo: Andrés </a:t>
            </a:r>
            <a:r>
              <a:rPr lang="es-ES" sz="1600" dirty="0" err="1">
                <a:latin typeface="+mn-lt"/>
              </a:rPr>
              <a:t>Zamomelic</a:t>
            </a:r>
            <a:r>
              <a:rPr lang="es-ES" sz="1600" dirty="0">
                <a:latin typeface="+mn-lt"/>
              </a:rPr>
              <a:t>, arzobispo de Carniola, en vista de que no había sido elegido cardenal, reunió un Concilio en Basilea contra el papa, pero fue recluido en una prisión, donde se suicidó.</a:t>
            </a:r>
          </a:p>
        </p:txBody>
      </p:sp>
      <p:pic>
        <p:nvPicPr>
          <p:cNvPr id="4" name="3 Imagen" descr="1481. Botticelli. El castigo de Coré y la lapidación de Moisés y Aarón. Capilla sixtina..jpg"/>
          <p:cNvPicPr>
            <a:picLocks noChangeAspect="1"/>
          </p:cNvPicPr>
          <p:nvPr/>
        </p:nvPicPr>
        <p:blipFill>
          <a:blip r:embed="rId2" cstate="print"/>
          <a:stretch>
            <a:fillRect/>
          </a:stretch>
        </p:blipFill>
        <p:spPr>
          <a:xfrm>
            <a:off x="6325745" y="1430866"/>
            <a:ext cx="5866255" cy="3691467"/>
          </a:xfrm>
          <a:prstGeom prst="rect">
            <a:avLst/>
          </a:prstGeom>
        </p:spPr>
      </p:pic>
      <p:sp>
        <p:nvSpPr>
          <p:cNvPr id="5" name="4 CuadroTexto"/>
          <p:cNvSpPr txBox="1"/>
          <p:nvPr/>
        </p:nvSpPr>
        <p:spPr>
          <a:xfrm>
            <a:off x="6400800" y="829733"/>
            <a:ext cx="5791200" cy="584775"/>
          </a:xfrm>
          <a:prstGeom prst="rect">
            <a:avLst/>
          </a:prstGeom>
          <a:noFill/>
        </p:spPr>
        <p:txBody>
          <a:bodyPr wrap="square" rtlCol="0">
            <a:spAutoFit/>
          </a:bodyPr>
          <a:lstStyle/>
          <a:p>
            <a:r>
              <a:rPr lang="es-ES" sz="1600" dirty="0"/>
              <a:t>1481 - 1482. </a:t>
            </a:r>
            <a:r>
              <a:rPr lang="es-ES" sz="1600" dirty="0" err="1"/>
              <a:t>Boticelli</a:t>
            </a:r>
            <a:r>
              <a:rPr lang="es-ES" sz="1600" dirty="0"/>
              <a:t>. Capilla Sixtina. Muro Izquierdo. El castigo de los rebeldes. </a:t>
            </a:r>
          </a:p>
        </p:txBody>
      </p:sp>
    </p:spTree>
    <p:extLst>
      <p:ext uri="{BB962C8B-B14F-4D97-AF65-F5344CB8AC3E}">
        <p14:creationId xmlns:p14="http://schemas.microsoft.com/office/powerpoint/2010/main" val="3221321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477000" cy="6063384"/>
          </a:xfrm>
        </p:spPr>
        <p:txBody>
          <a:bodyPr anchor="t">
            <a:normAutofit/>
          </a:bodyPr>
          <a:lstStyle/>
          <a:p>
            <a:r>
              <a:rPr lang="it-IT" sz="2800" dirty="0"/>
              <a:t>1481. Boticelli. Capilla Sixtina. Sixto II.</a:t>
            </a:r>
            <a:endParaRPr lang="es-ES" sz="2800" dirty="0"/>
          </a:p>
        </p:txBody>
      </p:sp>
      <p:pic>
        <p:nvPicPr>
          <p:cNvPr id="3" name="2 Imagen" descr="1481. Boticelli. Capilla Sixtina. Sixto II..jpg"/>
          <p:cNvPicPr>
            <a:picLocks noChangeAspect="1"/>
          </p:cNvPicPr>
          <p:nvPr/>
        </p:nvPicPr>
        <p:blipFill>
          <a:blip r:embed="rId2" cstate="print"/>
          <a:stretch>
            <a:fillRect/>
          </a:stretch>
        </p:blipFill>
        <p:spPr>
          <a:xfrm>
            <a:off x="7507574" y="0"/>
            <a:ext cx="4684426"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dirty="0"/>
              <a:t>Frescos en la Capilla Sixtina. Sandro BOTTICELLI</a:t>
            </a:r>
            <a:br>
              <a:rPr lang="es-ES" b="1" dirty="0"/>
            </a:br>
            <a:r>
              <a:rPr lang="es-ES" b="1" dirty="0"/>
              <a:t>Escenas de la vida de Moisés.</a:t>
            </a:r>
          </a:p>
        </p:txBody>
      </p:sp>
      <p:sp>
        <p:nvSpPr>
          <p:cNvPr id="3" name="2 Marcador de contenido"/>
          <p:cNvSpPr>
            <a:spLocks noGrp="1"/>
          </p:cNvSpPr>
          <p:nvPr>
            <p:ph idx="1"/>
          </p:nvPr>
        </p:nvSpPr>
        <p:spPr/>
        <p:txBody>
          <a:bodyPr>
            <a:normAutofit fontScale="92500" lnSpcReduction="10000"/>
          </a:bodyPr>
          <a:lstStyle/>
          <a:p>
            <a:r>
              <a:rPr lang="es-ES" dirty="0"/>
              <a:t>Las escenas de la vida de Moisés están ubicadas en el segundo compartimiento en la pared sur de la Capilla. </a:t>
            </a:r>
          </a:p>
          <a:p>
            <a:r>
              <a:rPr lang="es-ES" dirty="0"/>
              <a:t>Botticelli integró siete episodios de la vida del joven Moisés en el paisaje con considerable habilidad, abriendo la superficie del cuadro con cuatro filas diagonales de figuras. </a:t>
            </a:r>
          </a:p>
          <a:p>
            <a:r>
              <a:rPr lang="es-ES" dirty="0"/>
              <a:t>Las escenas deben leerse de derecha a izquierda: (1) Moisés con una prenda de color amarillo brillante, golpea airadamente a un capataz egipcio y luego (2) huye hacia los madianitas. Allí (3) dispersa a un grupo de pastores que impedían a las hijas de </a:t>
            </a:r>
            <a:r>
              <a:rPr lang="es-ES" dirty="0" err="1"/>
              <a:t>Jetro</a:t>
            </a:r>
            <a:r>
              <a:rPr lang="es-ES" dirty="0"/>
              <a:t> (4) sacar agua del pozo. Después de (5,6) la revelación divina en la zarza ardiente en la parte superior izquierda, Moisés obedece el mandamiento de Dios y (7) conduce al pueblo de Israel en una procesión triunfal de la esclavitud en Egipto.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07818" y="365125"/>
            <a:ext cx="1679063" cy="6063384"/>
          </a:xfrm>
        </p:spPr>
        <p:txBody>
          <a:bodyPr anchor="t">
            <a:normAutofit/>
          </a:bodyPr>
          <a:lstStyle/>
          <a:p>
            <a:r>
              <a:rPr lang="es-ES" sz="2800" dirty="0"/>
              <a:t>1481 - 1482. Botticelli. Capilla Sixtina. Pruebas y Llamada de Moisés</a:t>
            </a:r>
          </a:p>
        </p:txBody>
      </p:sp>
      <p:pic>
        <p:nvPicPr>
          <p:cNvPr id="3" name="2 Imagen" descr="1481 - 1482. Boticelli. Capilla Sixtina. Pruebas y Llamada de Moisés.jpg"/>
          <p:cNvPicPr>
            <a:picLocks noChangeAspect="1"/>
          </p:cNvPicPr>
          <p:nvPr/>
        </p:nvPicPr>
        <p:blipFill>
          <a:blip r:embed="rId2" cstate="print"/>
          <a:stretch>
            <a:fillRect/>
          </a:stretch>
        </p:blipFill>
        <p:spPr>
          <a:xfrm>
            <a:off x="1886880" y="365125"/>
            <a:ext cx="10305120" cy="6492875"/>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77091" y="365125"/>
            <a:ext cx="3172692" cy="6063384"/>
          </a:xfrm>
        </p:spPr>
        <p:txBody>
          <a:bodyPr anchor="t">
            <a:normAutofit/>
          </a:bodyPr>
          <a:lstStyle/>
          <a:p>
            <a:r>
              <a:rPr lang="es-ES" sz="2800" dirty="0"/>
              <a:t>1481 - 1482. Botticelli. Capilla Sixtina. El castigo de </a:t>
            </a:r>
            <a:r>
              <a:rPr lang="es-ES" sz="2800" dirty="0" err="1"/>
              <a:t>Coré</a:t>
            </a:r>
            <a:r>
              <a:rPr lang="es-ES" sz="2800" dirty="0"/>
              <a:t> y la lapidación de Moisés y Aarón.</a:t>
            </a:r>
          </a:p>
        </p:txBody>
      </p:sp>
      <p:pic>
        <p:nvPicPr>
          <p:cNvPr id="3" name="2 Imagen" descr="1481 - 1482. Boticelli. Capilla Sixtina. El castigo de Coré y la lapidación de Moisés y Aarón..jpg"/>
          <p:cNvPicPr>
            <a:picLocks noChangeAspect="1"/>
          </p:cNvPicPr>
          <p:nvPr/>
        </p:nvPicPr>
        <p:blipFill>
          <a:blip r:embed="rId2" cstate="print"/>
          <a:stretch>
            <a:fillRect/>
          </a:stretch>
        </p:blipFill>
        <p:spPr>
          <a:xfrm>
            <a:off x="3510987" y="1"/>
            <a:ext cx="8681013"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98764" y="365125"/>
            <a:ext cx="3366655" cy="6063384"/>
          </a:xfrm>
        </p:spPr>
        <p:txBody>
          <a:bodyPr anchor="t">
            <a:normAutofit/>
          </a:bodyPr>
          <a:lstStyle/>
          <a:p>
            <a:r>
              <a:rPr lang="es-ES" sz="2800" dirty="0"/>
              <a:t>1481 - 1482. Botticelli. Capilla Sixtina. Tres tentaciones de Cristo.</a:t>
            </a:r>
          </a:p>
        </p:txBody>
      </p:sp>
      <p:pic>
        <p:nvPicPr>
          <p:cNvPr id="3" name="2 Imagen" descr="1481 - 1482. Boticelli. Capilla Sixtina. Tres tentaciones de Cristo..jpg"/>
          <p:cNvPicPr>
            <a:picLocks noChangeAspect="1"/>
          </p:cNvPicPr>
          <p:nvPr/>
        </p:nvPicPr>
        <p:blipFill>
          <a:blip r:embed="rId2" cstate="print"/>
          <a:stretch>
            <a:fillRect/>
          </a:stretch>
        </p:blipFill>
        <p:spPr>
          <a:xfrm>
            <a:off x="4069080" y="0"/>
            <a:ext cx="8122920"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600" b="1" dirty="0"/>
              <a:t>Década 1480. Pinturas alegóricas. Sandro BOTTICELLI</a:t>
            </a:r>
          </a:p>
        </p:txBody>
      </p:sp>
      <p:sp>
        <p:nvSpPr>
          <p:cNvPr id="3" name="2 Marcador de contenido"/>
          <p:cNvSpPr>
            <a:spLocks noGrp="1"/>
          </p:cNvSpPr>
          <p:nvPr>
            <p:ph idx="1"/>
          </p:nvPr>
        </p:nvSpPr>
        <p:spPr/>
        <p:txBody>
          <a:bodyPr>
            <a:normAutofit fontScale="70000" lnSpcReduction="20000"/>
          </a:bodyPr>
          <a:lstStyle/>
          <a:p>
            <a:r>
              <a:rPr lang="es-ES" dirty="0"/>
              <a:t>La década de 1480 fueron los años más productivos de Botticelli. Si bien era uno de los pintores más deseables de Florencia incluso antes de partir hacia Roma, cuando regresó, después del gran proyecto de los frescos para el Papa, su reputación estaba firmemente establecida. Obtuvo encargos de las familias de la alta sociedad que eligieron cada vez más temas clásicos para la lujosa decoración de sus casas adosadas. En este período Botticelli creó las pinturas mitológicas y alegóricas de gran formato (Primavera, Palas y el Centauro, Venus y Marte, Nacimiento de Venus) que son algunas de sus obras más conocidas. Estas pinturas constituyen un grupo inusualmente homogéneo, no solo en contenido pictórico sino también en expresión estilística. A pesar de la investigación de los historiadores del arte que ha continuado durante más de un siglo, siguen siendo un misterio. La dificultad para descifrarlos radica en el hecho de que no hay predecesores conocidos, ni sus programas pictóricos pueden derivarse de manera concluyente de fuentes escritas. Más bien, son una combinación de fuentes clásicas y modernas. En un principio, estas pinturas no estaban destinadas a ser vistas por un público más amplio, sino que se colgaron en habitaciones privadas, adaptadas con precisión a los requisitos del cliente y reflejando sus intereses particulares en el cuerpo de pensamiento clásico. El estudio de la antigüedad fue particularmente alentado en el círculo humanista asociado con los </a:t>
            </a:r>
            <a:r>
              <a:rPr lang="es-ES" dirty="0" err="1"/>
              <a:t>Médicis</a:t>
            </a:r>
            <a:r>
              <a:rPr lang="es-ES" dirty="0"/>
              <a:t>, al que también pertenecían los mecenas de Botticelli. La serie de pinturas mitológicas se cierra con dos frescos que originalmente decoraron la villa de </a:t>
            </a:r>
            <a:r>
              <a:rPr lang="es-ES" dirty="0" err="1"/>
              <a:t>Lemmi</a:t>
            </a:r>
            <a:r>
              <a:rPr lang="es-ES" dirty="0"/>
              <a:t>, cerca de Florencia.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C3C4CF-A135-44F6-84DE-EE9EF2A63547}"/>
              </a:ext>
            </a:extLst>
          </p:cNvPr>
          <p:cNvSpPr>
            <a:spLocks noGrp="1"/>
          </p:cNvSpPr>
          <p:nvPr>
            <p:ph type="title"/>
          </p:nvPr>
        </p:nvSpPr>
        <p:spPr>
          <a:xfrm>
            <a:off x="838200" y="365125"/>
            <a:ext cx="10515600" cy="646257"/>
          </a:xfrm>
        </p:spPr>
        <p:txBody>
          <a:bodyPr>
            <a:normAutofit/>
          </a:bodyPr>
          <a:lstStyle/>
          <a:p>
            <a:r>
              <a:rPr lang="es-ES" sz="3200" b="1" dirty="0"/>
              <a:t>1480. Botticelli. Juicio de Paris. Fundación Giorgio </a:t>
            </a:r>
            <a:r>
              <a:rPr lang="es-ES" sz="3200" b="1" dirty="0" err="1"/>
              <a:t>Cini</a:t>
            </a:r>
            <a:r>
              <a:rPr lang="es-ES" sz="3200" b="1" dirty="0"/>
              <a:t>, Venecia.</a:t>
            </a:r>
            <a:endParaRPr lang="es-ES" sz="3200" dirty="0"/>
          </a:p>
        </p:txBody>
      </p:sp>
      <p:sp>
        <p:nvSpPr>
          <p:cNvPr id="3" name="Marcador de contenido 2">
            <a:extLst>
              <a:ext uri="{FF2B5EF4-FFF2-40B4-BE49-F238E27FC236}">
                <a16:creationId xmlns:a16="http://schemas.microsoft.com/office/drawing/2014/main" id="{9DBBCBD6-5CDB-43D4-B9CA-7F2545B00F2D}"/>
              </a:ext>
            </a:extLst>
          </p:cNvPr>
          <p:cNvSpPr>
            <a:spLocks noGrp="1"/>
          </p:cNvSpPr>
          <p:nvPr>
            <p:ph idx="1"/>
          </p:nvPr>
        </p:nvSpPr>
        <p:spPr>
          <a:xfrm>
            <a:off x="387927" y="1011382"/>
            <a:ext cx="11443855" cy="5666509"/>
          </a:xfrm>
        </p:spPr>
        <p:txBody>
          <a:bodyPr>
            <a:normAutofit fontScale="62500" lnSpcReduction="20000"/>
          </a:bodyPr>
          <a:lstStyle/>
          <a:p>
            <a:pPr algn="l"/>
            <a:r>
              <a:rPr lang="es-ES" b="0" i="0" dirty="0">
                <a:effectLst/>
                <a:latin typeface="Arial" panose="020B0604020202020204" pitchFamily="34" charset="0"/>
              </a:rPr>
              <a:t>Desde la segunda mitad del siglo XV, el </a:t>
            </a:r>
            <a:r>
              <a:rPr lang="es-ES" b="0" i="0" u="none" strike="noStrike" dirty="0">
                <a:effectLst/>
                <a:latin typeface="Arial" panose="020B0604020202020204" pitchFamily="34" charset="0"/>
              </a:rPr>
              <a:t>Juicio de Paris</a:t>
            </a:r>
            <a:r>
              <a:rPr lang="es-ES" b="0" i="0" dirty="0">
                <a:effectLst/>
                <a:latin typeface="Arial" panose="020B0604020202020204" pitchFamily="34" charset="0"/>
              </a:rPr>
              <a:t> se había convertido en un motivo utilizado por los artistas para elogiar la prudencia y la inteligencia de sus mecenas. </a:t>
            </a:r>
            <a:r>
              <a:rPr lang="es-ES" b="0" i="0" u="none" strike="noStrike" dirty="0">
                <a:effectLst/>
                <a:latin typeface="Arial" panose="020B0604020202020204" pitchFamily="34" charset="0"/>
              </a:rPr>
              <a:t>Marsilio Ficino</a:t>
            </a:r>
            <a:r>
              <a:rPr lang="es-ES" b="0" i="0" dirty="0">
                <a:effectLst/>
                <a:latin typeface="Arial" panose="020B0604020202020204" pitchFamily="34" charset="0"/>
              </a:rPr>
              <a:t> fue uno de los primeros en recurrir a este tópico en una alabanza a </a:t>
            </a:r>
            <a:r>
              <a:rPr lang="es-ES" b="0" i="0" u="none" strike="noStrike" dirty="0">
                <a:effectLst/>
                <a:latin typeface="Arial" panose="020B0604020202020204" pitchFamily="34" charset="0"/>
              </a:rPr>
              <a:t>Lorenzo de Médicis</a:t>
            </a:r>
            <a:r>
              <a:rPr lang="es-ES" b="0" i="0" dirty="0">
                <a:effectLst/>
                <a:latin typeface="Arial" panose="020B0604020202020204" pitchFamily="34" charset="0"/>
              </a:rPr>
              <a:t>, del que dijo que, a diferencia del troyano, el príncipe florentino no había descartado a ninguna de las tres deidades y que, por eso, había recibido de Palas la sabiduría, de Hera el poderío y de Afrodita la gracia.</a:t>
            </a:r>
          </a:p>
          <a:p>
            <a:pPr algn="l"/>
            <a:r>
              <a:rPr lang="es-ES" b="0" i="0" dirty="0">
                <a:effectLst/>
                <a:latin typeface="Arial" panose="020B0604020202020204" pitchFamily="34" charset="0"/>
              </a:rPr>
              <a:t>Sin embargo, este cuadro interpreta el episodio de un modo un tanto inusual. Si bien es cierto que en la primera parte del </a:t>
            </a:r>
            <a:r>
              <a:rPr lang="es-ES" b="0" i="0" u="none" strike="noStrike" dirty="0">
                <a:effectLst/>
                <a:latin typeface="Arial" panose="020B0604020202020204" pitchFamily="34" charset="0"/>
              </a:rPr>
              <a:t>Cuatrocientos</a:t>
            </a:r>
            <a:r>
              <a:rPr lang="es-ES" b="0" i="0" dirty="0">
                <a:effectLst/>
                <a:latin typeface="Arial" panose="020B0604020202020204" pitchFamily="34" charset="0"/>
              </a:rPr>
              <a:t> era habitual representar a las diosas vestidas, Botticelli podría haber pintado a las tres competidoras desnudas: así aparecería la divinidad chipriota en su </a:t>
            </a:r>
            <a:r>
              <a:rPr lang="es-ES" b="0" i="1" u="none" strike="noStrike" dirty="0">
                <a:effectLst/>
                <a:latin typeface="Arial" panose="020B0604020202020204" pitchFamily="34" charset="0"/>
              </a:rPr>
              <a:t>Nacimiento de Venus</a:t>
            </a:r>
            <a:r>
              <a:rPr lang="es-ES" b="0" i="0" dirty="0">
                <a:effectLst/>
                <a:latin typeface="Arial" panose="020B0604020202020204" pitchFamily="34" charset="0"/>
              </a:rPr>
              <a:t>; también </a:t>
            </a:r>
            <a:r>
              <a:rPr lang="es-ES" b="0" i="0" u="none" strike="noStrike" dirty="0">
                <a:effectLst/>
                <a:latin typeface="Arial" panose="020B0604020202020204" pitchFamily="34" charset="0"/>
              </a:rPr>
              <a:t>Cloris</a:t>
            </a:r>
            <a:r>
              <a:rPr lang="es-ES" b="0" i="0" dirty="0">
                <a:effectLst/>
                <a:latin typeface="Arial" panose="020B0604020202020204" pitchFamily="34" charset="0"/>
              </a:rPr>
              <a:t> y las </a:t>
            </a:r>
            <a:r>
              <a:rPr lang="es-ES" b="0" i="0" u="none" strike="noStrike" dirty="0">
                <a:effectLst/>
                <a:latin typeface="Arial" panose="020B0604020202020204" pitchFamily="34" charset="0"/>
              </a:rPr>
              <a:t>Gracias</a:t>
            </a:r>
            <a:r>
              <a:rPr lang="es-ES" b="0" i="0" dirty="0">
                <a:effectLst/>
                <a:latin typeface="Arial" panose="020B0604020202020204" pitchFamily="34" charset="0"/>
              </a:rPr>
              <a:t> de la </a:t>
            </a:r>
            <a:r>
              <a:rPr lang="es-ES" b="0" i="1" u="none" strike="noStrike" dirty="0">
                <a:effectLst/>
                <a:latin typeface="Arial" panose="020B0604020202020204" pitchFamily="34" charset="0"/>
              </a:rPr>
              <a:t>Primavera</a:t>
            </a:r>
            <a:r>
              <a:rPr lang="es-ES" b="0" i="0" dirty="0">
                <a:effectLst/>
                <a:latin typeface="Arial" panose="020B0604020202020204" pitchFamily="34" charset="0"/>
              </a:rPr>
              <a:t> mostraban, bajo unas sutiles transparencias, sus cuerpos; en la </a:t>
            </a:r>
            <a:r>
              <a:rPr lang="es-ES" b="0" i="1" u="none" strike="noStrike" dirty="0">
                <a:effectLst/>
                <a:latin typeface="Arial" panose="020B0604020202020204" pitchFamily="34" charset="0"/>
              </a:rPr>
              <a:t>Calumnia de Apeles</a:t>
            </a:r>
            <a:r>
              <a:rPr lang="es-ES" b="0" i="0" dirty="0">
                <a:effectLst/>
                <a:latin typeface="Arial" panose="020B0604020202020204" pitchFamily="34" charset="0"/>
              </a:rPr>
              <a:t>, la Verdad se presentaría sin ropaje alguno pese a que la pintura se realizó en pleno régimen </a:t>
            </a:r>
            <a:r>
              <a:rPr lang="es-ES" b="0" i="0" u="none" strike="noStrike" dirty="0">
                <a:effectLst/>
                <a:latin typeface="Arial" panose="020B0604020202020204" pitchFamily="34" charset="0"/>
              </a:rPr>
              <a:t>savonarolense</a:t>
            </a:r>
            <a:r>
              <a:rPr lang="es-ES" b="0" i="0" dirty="0">
                <a:effectLst/>
                <a:latin typeface="Arial" panose="020B0604020202020204" pitchFamily="34" charset="0"/>
              </a:rPr>
              <a:t>.</a:t>
            </a:r>
          </a:p>
          <a:p>
            <a:pPr algn="l"/>
            <a:r>
              <a:rPr lang="es-ES" b="0" i="0" dirty="0">
                <a:effectLst/>
                <a:latin typeface="Arial" panose="020B0604020202020204" pitchFamily="34" charset="0"/>
              </a:rPr>
              <a:t>Mientras que el protagonista masculino es caracterizado como un pastor con su tirso, las figuras femeninas no se acompañan de sus atributos habituales: no vemos ni el yelmo o la lanza de Atenea ni el pavo real de Hera; ningún amorcillo alado aparece junto a Afrodita. Así, resulta objetivamente imposible decidir con qué diosa puede identificarse cada una de las tres mujeres. Por otro lado, las dos figuras de la izquierda muestran unos rasgos faciales precisos, nítidos: como en otras pinturas de Botticelli, podrían ser retratos de dos coetáneas suyas.</a:t>
            </a:r>
            <a:r>
              <a:rPr lang="es-ES" b="0" i="0" u="none" strike="noStrike" baseline="30000" dirty="0">
                <a:effectLst/>
                <a:latin typeface="Arial" panose="020B0604020202020204" pitchFamily="34" charset="0"/>
                <a:hlinkClick r:id="rId2">
                  <a:extLst>
                    <a:ext uri="{A12FA001-AC4F-418D-AE19-62706E023703}">
                      <ahyp:hlinkClr xmlns:ahyp="http://schemas.microsoft.com/office/drawing/2018/hyperlinkcolor" val="tx"/>
                    </a:ext>
                  </a:extLst>
                </a:hlinkClick>
              </a:rPr>
              <a:t>7</a:t>
            </a:r>
            <a:r>
              <a:rPr lang="es-ES" b="0" i="0" dirty="0">
                <a:effectLst/>
                <a:latin typeface="Arial" panose="020B0604020202020204" pitchFamily="34" charset="0"/>
              </a:rPr>
              <a:t>​ En cambio, la figura más próxima al pastor, aunque por su postura y apariencia también es característica del taller del maestro florentino, presenta un rostro mal definido –incluso se podría decir que algo desfigurado. Pueden proponerse, al menos, dos hipótesis para explicar esta llamativa divergencia: es posible que la faz de la mujer de blanco no fuese completada por Botticelli, sino por uno de sus ayudantes menos diestros; o bien, podría haberse cubierto el rostro original –que habría sido también un retrato como en los casos de sus dos acompañantes– por una imagen genérica, impersonal, de taller (para confirmar o desmentir el supuesto </a:t>
            </a:r>
            <a:r>
              <a:rPr lang="es-ES" b="0" i="1" u="none" strike="noStrike" dirty="0">
                <a:effectLst/>
                <a:latin typeface="Arial" panose="020B0604020202020204" pitchFamily="34" charset="0"/>
              </a:rPr>
              <a:t>pentimento</a:t>
            </a:r>
            <a:r>
              <a:rPr lang="es-ES" b="0" i="0" dirty="0">
                <a:effectLst/>
                <a:latin typeface="Arial" panose="020B0604020202020204" pitchFamily="34" charset="0"/>
              </a:rPr>
              <a:t> sería necesario un examen minucioso de la tabla).</a:t>
            </a:r>
          </a:p>
        </p:txBody>
      </p:sp>
    </p:spTree>
    <p:extLst>
      <p:ext uri="{BB962C8B-B14F-4D97-AF65-F5344CB8AC3E}">
        <p14:creationId xmlns:p14="http://schemas.microsoft.com/office/powerpoint/2010/main" val="438343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C3C4CF-A135-44F6-84DE-EE9EF2A63547}"/>
              </a:ext>
            </a:extLst>
          </p:cNvPr>
          <p:cNvSpPr>
            <a:spLocks noGrp="1"/>
          </p:cNvSpPr>
          <p:nvPr>
            <p:ph type="title"/>
          </p:nvPr>
        </p:nvSpPr>
        <p:spPr>
          <a:xfrm>
            <a:off x="838200" y="365126"/>
            <a:ext cx="10515600" cy="576984"/>
          </a:xfrm>
        </p:spPr>
        <p:txBody>
          <a:bodyPr>
            <a:normAutofit/>
          </a:bodyPr>
          <a:lstStyle/>
          <a:p>
            <a:r>
              <a:rPr lang="es-ES" sz="3200" b="1" dirty="0"/>
              <a:t>1480. Botticelli. Juicio de Paris. Fundación Giorgio </a:t>
            </a:r>
            <a:r>
              <a:rPr lang="es-ES" sz="3200" b="1" dirty="0" err="1"/>
              <a:t>Cini</a:t>
            </a:r>
            <a:r>
              <a:rPr lang="es-ES" sz="3200" b="1" dirty="0"/>
              <a:t>, Venecia.</a:t>
            </a:r>
            <a:endParaRPr lang="es-ES" sz="3200" dirty="0"/>
          </a:p>
        </p:txBody>
      </p:sp>
      <p:sp>
        <p:nvSpPr>
          <p:cNvPr id="3" name="Marcador de contenido 2">
            <a:extLst>
              <a:ext uri="{FF2B5EF4-FFF2-40B4-BE49-F238E27FC236}">
                <a16:creationId xmlns:a16="http://schemas.microsoft.com/office/drawing/2014/main" id="{9DBBCBD6-5CDB-43D4-B9CA-7F2545B00F2D}"/>
              </a:ext>
            </a:extLst>
          </p:cNvPr>
          <p:cNvSpPr>
            <a:spLocks noGrp="1"/>
          </p:cNvSpPr>
          <p:nvPr>
            <p:ph idx="1"/>
          </p:nvPr>
        </p:nvSpPr>
        <p:spPr>
          <a:xfrm>
            <a:off x="401781" y="942109"/>
            <a:ext cx="11610110" cy="5694217"/>
          </a:xfrm>
        </p:spPr>
        <p:txBody>
          <a:bodyPr>
            <a:normAutofit fontScale="62500" lnSpcReduction="20000"/>
          </a:bodyPr>
          <a:lstStyle/>
          <a:p>
            <a:pPr algn="l"/>
            <a:r>
              <a:rPr lang="es-ES" b="0" i="0" dirty="0">
                <a:effectLst/>
                <a:latin typeface="Arial" panose="020B0604020202020204" pitchFamily="34" charset="0"/>
              </a:rPr>
              <a:t>Tampoco deben pasarse por alto las vestiduras y ornamentos de las protagonistas. Las dos figuras de la izquierda se cubren con sendas túnicas; sus ropas son de colores vivos. Ambas llevan collares idénticos: están formados por pequeñas cuentas esféricas de coral; de la sarta principal, pende un dije de varias piezas de azabache. La dama más cercana al joven, en cambio, no cubre con ningún manto su vestido blanco; su collar es, además, diferente a los de sus dos competidoras. La diferencia de los ropajes y adornos entre la primera figura y las otras dos parecen sostener la suposición de que la dama más cercana a Paris sea Afrodita.</a:t>
            </a:r>
          </a:p>
          <a:p>
            <a:pPr algn="l"/>
            <a:r>
              <a:rPr lang="es-ES" b="0" i="0" dirty="0">
                <a:effectLst/>
                <a:latin typeface="Arial" panose="020B0604020202020204" pitchFamily="34" charset="0"/>
              </a:rPr>
              <a:t>Sin embargo, los gestos de los personajes parecen proponer otra solución. La figura femenina más próxima a la esfera dorada no busca la mirada del pastor sino que fija la vista en la </a:t>
            </a:r>
            <a:r>
              <a:rPr lang="es-ES" b="0" i="0" u="none" strike="noStrike" dirty="0">
                <a:effectLst/>
                <a:latin typeface="Arial" panose="020B0604020202020204" pitchFamily="34" charset="0"/>
              </a:rPr>
              <a:t>manzana de la discordia</a:t>
            </a:r>
            <a:r>
              <a:rPr lang="es-ES" b="0" i="0" dirty="0">
                <a:effectLst/>
                <a:latin typeface="Arial" panose="020B0604020202020204" pitchFamily="34" charset="0"/>
              </a:rPr>
              <a:t>; por su parte, la dama del centro, mientras pretende con la mano izquierda el codiciado objeto, vuelve en cambio su rostro hacia la compañera que tiene a su derecha. En realidad, solo la joven de la túnica roja mira directamente al pastor y solamente ella no alarga la mano hacia el premio, sino que la posa suavemente en su pecho para señalar su propia persona. El pastor, desde luego, no pone los ojos en la dama que tiene al lado: su mirada se dirige a lo lejos, hacia la única que fija la vista en él.</a:t>
            </a:r>
          </a:p>
          <a:p>
            <a:pPr algn="l"/>
            <a:r>
              <a:rPr lang="es-ES" b="0" i="0" dirty="0">
                <a:effectLst/>
                <a:latin typeface="Arial" panose="020B0604020202020204" pitchFamily="34" charset="0"/>
              </a:rPr>
              <a:t>Si la figura más lejana, y no la más próxima, fuese la elegida por el pastor, serían más comprensibles la indefinición del rostro de la dama de blanco, la atención de la segunda figura femenina hacia su competidora, el gesto de identificación de la joven envuelta en el manto rojo y el intercambio de miradas entre ella y el pastor. Siguiendo este razonamiento y teniendo en cuenta todas las particularidades que apartan al cuadro de otras representaciones más habituales del episodio mitológico, podríamos aventurar la hipótesis de que, en realidad, el </a:t>
            </a:r>
            <a:r>
              <a:rPr lang="es-ES" b="0" i="1" u="none" strike="noStrike" dirty="0">
                <a:effectLst/>
                <a:latin typeface="Arial" panose="020B0604020202020204" pitchFamily="34" charset="0"/>
              </a:rPr>
              <a:t>Juicio de Paris</a:t>
            </a:r>
            <a:r>
              <a:rPr lang="es-ES" b="0" i="0" dirty="0">
                <a:effectLst/>
                <a:latin typeface="Arial" panose="020B0604020202020204" pitchFamily="34" charset="0"/>
              </a:rPr>
              <a:t> de Botticelli sea, más bien, una variación del tema clásico. Al menos dos de las figuras femeninas no debieran considerarse deidades sino, simplemente, mortales, coetáneas del pintor, probablemente hermanas –de ahí que vistan de un modo similar y lleven collares idénticos. El pastor tampoco debe identificarse plenamente con Paris: solo se le asemeja en que, como el príncipe troyano, debe elegir entre tres mujeres (de hecho, el rostro del personaje masculino también podría ser un retrato).</a:t>
            </a:r>
          </a:p>
          <a:p>
            <a:pPr algn="l"/>
            <a:r>
              <a:rPr lang="es-ES" b="0" i="0" dirty="0">
                <a:effectLst/>
                <a:latin typeface="Arial" panose="020B0604020202020204" pitchFamily="34" charset="0"/>
              </a:rPr>
              <a:t>La obra podría haber sido, pues, la celebración de una promesa matrimonial en la que los novios, representados como el pastor y la joven de la túnica roja, se asimilasen a dos de los personajes del mito. Avalaría también esta hipótesis la guirnalda que adorna la cabeza del protagonista.</a:t>
            </a:r>
          </a:p>
          <a:p>
            <a:endParaRPr lang="es-ES" dirty="0"/>
          </a:p>
        </p:txBody>
      </p:sp>
    </p:spTree>
    <p:extLst>
      <p:ext uri="{BB962C8B-B14F-4D97-AF65-F5344CB8AC3E}">
        <p14:creationId xmlns:p14="http://schemas.microsoft.com/office/powerpoint/2010/main" val="38642950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B2B977-8CE2-41D6-A944-CCE1F0E818E2}"/>
              </a:ext>
            </a:extLst>
          </p:cNvPr>
          <p:cNvSpPr>
            <a:spLocks noGrp="1"/>
          </p:cNvSpPr>
          <p:nvPr>
            <p:ph type="title"/>
          </p:nvPr>
        </p:nvSpPr>
        <p:spPr>
          <a:xfrm>
            <a:off x="1066800" y="365125"/>
            <a:ext cx="10072254" cy="1061893"/>
          </a:xfrm>
        </p:spPr>
        <p:txBody>
          <a:bodyPr anchor="t">
            <a:normAutofit/>
          </a:bodyPr>
          <a:lstStyle/>
          <a:p>
            <a:pPr algn="ctr"/>
            <a:r>
              <a:rPr lang="es-ES" sz="2800" b="1" dirty="0"/>
              <a:t>1480. Botticelli. Juicio de Paris. </a:t>
            </a:r>
            <a:br>
              <a:rPr lang="es-ES" sz="2800" b="1" dirty="0"/>
            </a:br>
            <a:r>
              <a:rPr lang="es-ES" sz="2800" b="1" dirty="0"/>
              <a:t>Fundación Giorgio </a:t>
            </a:r>
            <a:r>
              <a:rPr lang="es-ES" sz="2800" b="1" dirty="0" err="1"/>
              <a:t>Cini</a:t>
            </a:r>
            <a:r>
              <a:rPr lang="es-ES" sz="2800" b="1" dirty="0"/>
              <a:t>, Venecia.</a:t>
            </a:r>
          </a:p>
        </p:txBody>
      </p:sp>
      <p:pic>
        <p:nvPicPr>
          <p:cNvPr id="4" name="Imagen 3">
            <a:extLst>
              <a:ext uri="{FF2B5EF4-FFF2-40B4-BE49-F238E27FC236}">
                <a16:creationId xmlns:a16="http://schemas.microsoft.com/office/drawing/2014/main" id="{B22FAF8C-6486-4388-BCCC-C0DF5F66BE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2" y="1427018"/>
            <a:ext cx="12183538" cy="4987636"/>
          </a:xfrm>
          <a:prstGeom prst="rect">
            <a:avLst/>
          </a:prstGeom>
        </p:spPr>
      </p:pic>
    </p:spTree>
    <p:extLst>
      <p:ext uri="{BB962C8B-B14F-4D97-AF65-F5344CB8AC3E}">
        <p14:creationId xmlns:p14="http://schemas.microsoft.com/office/powerpoint/2010/main" val="7364916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7927" y="365125"/>
            <a:ext cx="2050474" cy="6063384"/>
          </a:xfrm>
        </p:spPr>
        <p:txBody>
          <a:bodyPr anchor="t">
            <a:normAutofit/>
          </a:bodyPr>
          <a:lstStyle/>
          <a:p>
            <a:r>
              <a:rPr lang="it-IT" sz="2800" dirty="0"/>
              <a:t>1481 La primavera. Uffizi, Florencia.</a:t>
            </a:r>
            <a:endParaRPr lang="es-ES" sz="2800" dirty="0"/>
          </a:p>
        </p:txBody>
      </p:sp>
      <p:pic>
        <p:nvPicPr>
          <p:cNvPr id="4" name="Imagen 3">
            <a:extLst>
              <a:ext uri="{FF2B5EF4-FFF2-40B4-BE49-F238E27FC236}">
                <a16:creationId xmlns:a16="http://schemas.microsoft.com/office/drawing/2014/main" id="{A8CF12C2-2F61-41F4-8D9F-13AC6BD2BF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196417"/>
            <a:ext cx="9753600" cy="6400800"/>
          </a:xfrm>
          <a:prstGeom prst="rect">
            <a:avLst/>
          </a:prstGeom>
        </p:spPr>
      </p:pic>
    </p:spTree>
    <p:extLst>
      <p:ext uri="{BB962C8B-B14F-4D97-AF65-F5344CB8AC3E}">
        <p14:creationId xmlns:p14="http://schemas.microsoft.com/office/powerpoint/2010/main" val="39930349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1482 -1483. Sandro </a:t>
            </a:r>
            <a:r>
              <a:rPr lang="es-ES" sz="2800" dirty="0" err="1"/>
              <a:t>Boticelli</a:t>
            </a:r>
            <a:r>
              <a:rPr lang="es-ES" sz="2800" dirty="0"/>
              <a:t>. Palas y el centauro. Galería </a:t>
            </a:r>
            <a:r>
              <a:rPr lang="es-ES" sz="2800" dirty="0" err="1"/>
              <a:t>Uffizi</a:t>
            </a:r>
            <a:r>
              <a:rPr lang="es-ES" sz="2800" dirty="0"/>
              <a:t>, Florencia.</a:t>
            </a:r>
          </a:p>
        </p:txBody>
      </p:sp>
      <p:pic>
        <p:nvPicPr>
          <p:cNvPr id="4" name="Imagen 3">
            <a:extLst>
              <a:ext uri="{FF2B5EF4-FFF2-40B4-BE49-F238E27FC236}">
                <a16:creationId xmlns:a16="http://schemas.microsoft.com/office/drawing/2014/main" id="{7F16EB20-FE5D-40BD-B35E-DF9386DB97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6658" y="0"/>
            <a:ext cx="4867633" cy="6858000"/>
          </a:xfrm>
          <a:prstGeom prst="rect">
            <a:avLst/>
          </a:prstGeom>
        </p:spPr>
      </p:pic>
      <p:pic>
        <p:nvPicPr>
          <p:cNvPr id="5" name="Imagen 4">
            <a:extLst>
              <a:ext uri="{FF2B5EF4-FFF2-40B4-BE49-F238E27FC236}">
                <a16:creationId xmlns:a16="http://schemas.microsoft.com/office/drawing/2014/main" id="{EB882E8D-4295-46F3-8781-5CE6167057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4881" y="4175760"/>
            <a:ext cx="1905000" cy="2682240"/>
          </a:xfrm>
          <a:prstGeom prst="rect">
            <a:avLst/>
          </a:prstGeom>
        </p:spPr>
      </p:pic>
    </p:spTree>
    <p:extLst>
      <p:ext uri="{BB962C8B-B14F-4D97-AF65-F5344CB8AC3E}">
        <p14:creationId xmlns:p14="http://schemas.microsoft.com/office/powerpoint/2010/main" val="13415171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63236" y="365125"/>
            <a:ext cx="2175165" cy="6063384"/>
          </a:xfrm>
        </p:spPr>
        <p:txBody>
          <a:bodyPr anchor="t">
            <a:normAutofit/>
          </a:bodyPr>
          <a:lstStyle/>
          <a:p>
            <a:r>
              <a:rPr lang="es-ES" sz="2800" dirty="0"/>
              <a:t>1484 El nacimiento de Venus. </a:t>
            </a:r>
            <a:r>
              <a:rPr lang="es-ES" sz="2800" dirty="0" err="1"/>
              <a:t>Uffizi</a:t>
            </a:r>
            <a:r>
              <a:rPr lang="es-ES" sz="2800" dirty="0"/>
              <a:t>, Florencia</a:t>
            </a:r>
          </a:p>
        </p:txBody>
      </p:sp>
      <p:pic>
        <p:nvPicPr>
          <p:cNvPr id="4" name="Imagen 3">
            <a:extLst>
              <a:ext uri="{FF2B5EF4-FFF2-40B4-BE49-F238E27FC236}">
                <a16:creationId xmlns:a16="http://schemas.microsoft.com/office/drawing/2014/main" id="{FDEBC052-2D7F-46A6-B76B-942C545398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429491"/>
            <a:ext cx="9753600" cy="6124575"/>
          </a:xfrm>
          <a:prstGeom prst="rect">
            <a:avLst/>
          </a:prstGeom>
        </p:spPr>
      </p:pic>
    </p:spTree>
    <p:extLst>
      <p:ext uri="{BB962C8B-B14F-4D97-AF65-F5344CB8AC3E}">
        <p14:creationId xmlns:p14="http://schemas.microsoft.com/office/powerpoint/2010/main" val="3361459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79727" cy="1622425"/>
          </a:xfrm>
        </p:spPr>
        <p:txBody>
          <a:bodyPr anchor="t">
            <a:normAutofit/>
          </a:bodyPr>
          <a:lstStyle/>
          <a:p>
            <a:pPr algn="ctr"/>
            <a:r>
              <a:rPr lang="es-ES" sz="2800" b="1" dirty="0"/>
              <a:t>1483. Sandro </a:t>
            </a:r>
            <a:r>
              <a:rPr lang="es-ES" sz="2800" b="1" dirty="0" err="1"/>
              <a:t>Boticelli</a:t>
            </a:r>
            <a:r>
              <a:rPr lang="es-ES" sz="2800" b="1" dirty="0"/>
              <a:t>. Venus y Marte. National Gallery</a:t>
            </a:r>
          </a:p>
        </p:txBody>
      </p:sp>
      <p:pic>
        <p:nvPicPr>
          <p:cNvPr id="4" name="Imagen 3">
            <a:extLst>
              <a:ext uri="{FF2B5EF4-FFF2-40B4-BE49-F238E27FC236}">
                <a16:creationId xmlns:a16="http://schemas.microsoft.com/office/drawing/2014/main" id="{FF7BCD3F-D340-49D9-A428-FBC6DE782B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7550"/>
            <a:ext cx="12192000" cy="4870450"/>
          </a:xfrm>
          <a:prstGeom prst="rect">
            <a:avLst/>
          </a:prstGeom>
        </p:spPr>
      </p:pic>
    </p:spTree>
    <p:extLst>
      <p:ext uri="{BB962C8B-B14F-4D97-AF65-F5344CB8AC3E}">
        <p14:creationId xmlns:p14="http://schemas.microsoft.com/office/powerpoint/2010/main" val="22686644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84909" y="365125"/>
            <a:ext cx="3581500" cy="6063384"/>
          </a:xfrm>
        </p:spPr>
        <p:txBody>
          <a:bodyPr anchor="t">
            <a:normAutofit/>
          </a:bodyPr>
          <a:lstStyle/>
          <a:p>
            <a:r>
              <a:rPr lang="es-ES" sz="2800" dirty="0"/>
              <a:t>1484. Botticelli. Un joven y las siete Artes Liberales. Museo del Louvre.</a:t>
            </a:r>
          </a:p>
        </p:txBody>
      </p:sp>
      <p:pic>
        <p:nvPicPr>
          <p:cNvPr id="3" name="2 Imagen" descr="1484. Boticelli. Un joven y las siete Artes Liberales. Museo del Louvre..jpg"/>
          <p:cNvPicPr>
            <a:picLocks noChangeAspect="1"/>
          </p:cNvPicPr>
          <p:nvPr/>
        </p:nvPicPr>
        <p:blipFill>
          <a:blip r:embed="rId2" cstate="print"/>
          <a:stretch>
            <a:fillRect/>
          </a:stretch>
        </p:blipFill>
        <p:spPr>
          <a:xfrm>
            <a:off x="4066408" y="0"/>
            <a:ext cx="8125592"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87928" y="365125"/>
            <a:ext cx="2369128" cy="6063384"/>
          </a:xfrm>
        </p:spPr>
        <p:txBody>
          <a:bodyPr anchor="t">
            <a:normAutofit/>
          </a:bodyPr>
          <a:lstStyle/>
          <a:p>
            <a:r>
              <a:rPr lang="es-ES" sz="2800" b="1" dirty="0"/>
              <a:t>1484. </a:t>
            </a:r>
            <a:br>
              <a:rPr lang="es-ES" sz="2800" b="1" dirty="0"/>
            </a:br>
            <a:r>
              <a:rPr lang="es-ES" sz="2800" b="1" dirty="0"/>
              <a:t>Botticelli. Venus y las tres Gracias o Venus ofrece dones a una joven. </a:t>
            </a:r>
            <a:br>
              <a:rPr lang="es-ES" sz="2800" b="1" dirty="0"/>
            </a:br>
            <a:r>
              <a:rPr lang="es-ES" sz="2800" b="1" dirty="0"/>
              <a:t>Museo del Louvre.</a:t>
            </a:r>
          </a:p>
        </p:txBody>
      </p:sp>
      <p:pic>
        <p:nvPicPr>
          <p:cNvPr id="3" name="2 Imagen" descr="1484. Boticelli. Venus y las tres Gracias. Museo del Louvre..jpg"/>
          <p:cNvPicPr>
            <a:picLocks noChangeAspect="1"/>
          </p:cNvPicPr>
          <p:nvPr/>
        </p:nvPicPr>
        <p:blipFill>
          <a:blip r:embed="rId2" cstate="print"/>
          <a:stretch>
            <a:fillRect/>
          </a:stretch>
        </p:blipFill>
        <p:spPr>
          <a:xfrm>
            <a:off x="2893621" y="0"/>
            <a:ext cx="9298379"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35467"/>
            <a:ext cx="10515600" cy="905933"/>
          </a:xfrm>
        </p:spPr>
        <p:txBody>
          <a:bodyPr>
            <a:normAutofit/>
          </a:bodyPr>
          <a:lstStyle/>
          <a:p>
            <a:pPr algn="ctr"/>
            <a:r>
              <a:rPr lang="es-ES" sz="3600" b="1" dirty="0"/>
              <a:t>La historia de </a:t>
            </a:r>
            <a:r>
              <a:rPr lang="es-ES" sz="3600" b="1" dirty="0" err="1"/>
              <a:t>Nastagio</a:t>
            </a:r>
            <a:r>
              <a:rPr lang="es-ES" sz="3600" b="1" dirty="0"/>
              <a:t> </a:t>
            </a:r>
            <a:r>
              <a:rPr lang="es-ES" sz="3600" b="1" dirty="0" err="1"/>
              <a:t>degli</a:t>
            </a:r>
            <a:r>
              <a:rPr lang="es-ES" sz="3600" b="1" dirty="0"/>
              <a:t> </a:t>
            </a:r>
            <a:r>
              <a:rPr lang="es-ES" sz="3600" b="1" dirty="0" err="1"/>
              <a:t>Onesti</a:t>
            </a:r>
            <a:r>
              <a:rPr lang="es-ES" sz="3600" b="1" dirty="0"/>
              <a:t>. Sandro BOTTICELLI</a:t>
            </a:r>
          </a:p>
        </p:txBody>
      </p:sp>
      <p:sp>
        <p:nvSpPr>
          <p:cNvPr id="3" name="2 Marcador de contenido"/>
          <p:cNvSpPr>
            <a:spLocks noGrp="1"/>
          </p:cNvSpPr>
          <p:nvPr>
            <p:ph idx="1"/>
          </p:nvPr>
        </p:nvSpPr>
        <p:spPr>
          <a:xfrm>
            <a:off x="397933" y="872067"/>
            <a:ext cx="11472334" cy="5791200"/>
          </a:xfrm>
        </p:spPr>
        <p:txBody>
          <a:bodyPr>
            <a:normAutofit fontScale="70000" lnSpcReduction="20000"/>
          </a:bodyPr>
          <a:lstStyle/>
          <a:p>
            <a:r>
              <a:rPr lang="es-ES" dirty="0"/>
              <a:t>En la década de 1480, Botticelli ganó encargos de las familias de la alta sociedad. Cada vez más eligieron temas clásicos para la lujosa decoración de sus casas adosadas, pero también incluyeron algunos de la literatura contemporánea. Para poder llevar a cabo sus múltiples encargos, Botticelli tuvo que trabajar junto con otros pintores así como con miembros de su propio taller. El ciclo de cuatro partes </a:t>
            </a:r>
            <a:r>
              <a:rPr lang="es-ES" dirty="0" err="1"/>
              <a:t>Nastagio</a:t>
            </a:r>
            <a:r>
              <a:rPr lang="es-ES" dirty="0"/>
              <a:t> </a:t>
            </a:r>
            <a:r>
              <a:rPr lang="es-ES" dirty="0" err="1"/>
              <a:t>degli</a:t>
            </a:r>
            <a:r>
              <a:rPr lang="es-ES" dirty="0"/>
              <a:t> </a:t>
            </a:r>
            <a:r>
              <a:rPr lang="es-ES" dirty="0" err="1"/>
              <a:t>Onesti</a:t>
            </a:r>
            <a:r>
              <a:rPr lang="es-ES" dirty="0"/>
              <a:t>, la reelaboración de Botticelli de una novela en </a:t>
            </a:r>
            <a:r>
              <a:rPr lang="es-ES" dirty="0" err="1"/>
              <a:t>Decameron</a:t>
            </a:r>
            <a:r>
              <a:rPr lang="es-ES" dirty="0"/>
              <a:t> de </a:t>
            </a:r>
            <a:r>
              <a:rPr lang="es-ES" dirty="0" err="1"/>
              <a:t>Boccaccio</a:t>
            </a:r>
            <a:r>
              <a:rPr lang="es-ES" dirty="0"/>
              <a:t>, se produjo con la ayuda de </a:t>
            </a:r>
            <a:r>
              <a:rPr lang="es-ES" dirty="0" err="1"/>
              <a:t>Bartolomeo</a:t>
            </a:r>
            <a:r>
              <a:rPr lang="es-ES" dirty="0"/>
              <a:t> di Giovanni, un artista que también había trabajado para </a:t>
            </a:r>
            <a:r>
              <a:rPr lang="es-ES" dirty="0" err="1"/>
              <a:t>Ghirlandaio</a:t>
            </a:r>
            <a:r>
              <a:rPr lang="es-ES" dirty="0"/>
              <a:t>. </a:t>
            </a:r>
          </a:p>
          <a:p>
            <a:r>
              <a:rPr lang="es-ES" dirty="0" err="1"/>
              <a:t>Nastagio</a:t>
            </a:r>
            <a:r>
              <a:rPr lang="es-ES" dirty="0"/>
              <a:t> </a:t>
            </a:r>
            <a:r>
              <a:rPr lang="es-ES" dirty="0" err="1"/>
              <a:t>degli</a:t>
            </a:r>
            <a:r>
              <a:rPr lang="es-ES" dirty="0"/>
              <a:t> </a:t>
            </a:r>
            <a:r>
              <a:rPr lang="es-ES" dirty="0" err="1"/>
              <a:t>Onesti</a:t>
            </a:r>
            <a:r>
              <a:rPr lang="es-ES" dirty="0"/>
              <a:t>, un caballero de </a:t>
            </a:r>
            <a:r>
              <a:rPr lang="es-ES" dirty="0" err="1"/>
              <a:t>Ravenna</a:t>
            </a:r>
            <a:r>
              <a:rPr lang="es-ES" dirty="0"/>
              <a:t>, cuyo amado inicialmente se negó a casarse con él, finalmente se casa con ella después de todo. En primer lugar, sin embargo, debe recordarle la eterna agonía en el infierno de otra mujer despiadada, una que también se había negado al matrimonio, su amante rechazado tuvo que perseguirla hasta que la alcanzó, la mató, le arrancó el corazón. e intestinos y se los dio de comer a sus perros. </a:t>
            </a:r>
          </a:p>
          <a:p>
            <a:r>
              <a:rPr lang="es-ES" dirty="0"/>
              <a:t>La ocasión para la que el mecenas de Botticelli, Antonio </a:t>
            </a:r>
            <a:r>
              <a:rPr lang="es-ES" dirty="0" err="1"/>
              <a:t>Pucci</a:t>
            </a:r>
            <a:r>
              <a:rPr lang="es-ES" dirty="0"/>
              <a:t>, encargó estos cuadros fue la boda de su hijo </a:t>
            </a:r>
            <a:r>
              <a:rPr lang="es-ES" dirty="0" err="1"/>
              <a:t>Giannozzo</a:t>
            </a:r>
            <a:r>
              <a:rPr lang="es-ES" dirty="0"/>
              <a:t> con </a:t>
            </a:r>
            <a:r>
              <a:rPr lang="es-ES" dirty="0" err="1"/>
              <a:t>Lucrezia</a:t>
            </a:r>
            <a:r>
              <a:rPr lang="es-ES" dirty="0"/>
              <a:t> </a:t>
            </a:r>
            <a:r>
              <a:rPr lang="es-ES" dirty="0" err="1"/>
              <a:t>Bini</a:t>
            </a:r>
            <a:r>
              <a:rPr lang="es-ES" dirty="0"/>
              <a:t>. Las pinturas originalmente decoraban una habitación en el antiguo palacio </a:t>
            </a:r>
            <a:r>
              <a:rPr lang="es-ES" dirty="0" err="1"/>
              <a:t>Pucci</a:t>
            </a:r>
            <a:r>
              <a:rPr lang="es-ES" dirty="0"/>
              <a:t> y se colocaron en una '</a:t>
            </a:r>
            <a:r>
              <a:rPr lang="es-ES" dirty="0" err="1"/>
              <a:t>spalliera</a:t>
            </a:r>
            <a:r>
              <a:rPr lang="es-ES" dirty="0"/>
              <a:t>', un tipo de revestimiento de paredes. Botticelli fue el primero en adaptar la historia de </a:t>
            </a:r>
            <a:r>
              <a:rPr lang="es-ES" dirty="0" err="1"/>
              <a:t>Boccaccio</a:t>
            </a:r>
            <a:r>
              <a:rPr lang="es-ES" dirty="0"/>
              <a:t> a la pintura sobre tabla, y sus cuadros, que fueron copiados libremente poco después, fueron en muchos aspectos ejemplares de la pintura </a:t>
            </a:r>
            <a:r>
              <a:rPr lang="es-ES" dirty="0" err="1"/>
              <a:t>spalliera</a:t>
            </a:r>
            <a:r>
              <a:rPr lang="es-ES" dirty="0"/>
              <a:t>. </a:t>
            </a:r>
          </a:p>
          <a:p>
            <a:r>
              <a:rPr lang="es-ES" dirty="0"/>
              <a:t>Mientras que las dos primeras pinturas se limitaron a los eventos de la novela, el tercer y cuarto paneles tradujeron la historia, que tiene lugar en Rávena, a la situación en Florencia. El padre del novio, Antonio </a:t>
            </a:r>
            <a:r>
              <a:rPr lang="es-ES" dirty="0" err="1"/>
              <a:t>Pucci</a:t>
            </a:r>
            <a:r>
              <a:rPr lang="es-ES" dirty="0"/>
              <a:t>, aparece retratado en el tercer cuadro entre los invitados, y en el cuarto incluso aparece en un grupo de otras figuras públicas destacadas de la ciudad. Sobre cada una de las mesas de banquetes se encuentran los escudos de armas de la familia florentina, a la izquierda el del padre del novio, a la derecha el de la recién fundada familia </a:t>
            </a:r>
            <a:r>
              <a:rPr lang="es-ES" dirty="0" err="1"/>
              <a:t>Pucci-Bini</a:t>
            </a:r>
            <a:r>
              <a:rPr lang="es-ES" dirty="0"/>
              <a:t>. En el centro, el escudo de armas de los Medici está blasonado. Es probable que Lorenzo de 'Medici arreglara el matrimonio.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04800" y="365125"/>
            <a:ext cx="2133601" cy="6063384"/>
          </a:xfrm>
        </p:spPr>
        <p:txBody>
          <a:bodyPr anchor="t">
            <a:normAutofit/>
          </a:bodyPr>
          <a:lstStyle/>
          <a:p>
            <a:r>
              <a:rPr lang="it-IT" sz="2800" dirty="0"/>
              <a:t>1483. Sandro Boticelli. Nastagio degli Onesti, 1 episodio. Museo del Prado.</a:t>
            </a:r>
            <a:endParaRPr lang="es-ES" sz="2800" dirty="0"/>
          </a:p>
        </p:txBody>
      </p:sp>
      <p:pic>
        <p:nvPicPr>
          <p:cNvPr id="4" name="Imagen 3">
            <a:extLst>
              <a:ext uri="{FF2B5EF4-FFF2-40B4-BE49-F238E27FC236}">
                <a16:creationId xmlns:a16="http://schemas.microsoft.com/office/drawing/2014/main" id="{D8BF9FAE-5C46-4CAA-92E0-FE43D361F5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571500"/>
            <a:ext cx="9753600" cy="5715000"/>
          </a:xfrm>
          <a:prstGeom prst="rect">
            <a:avLst/>
          </a:prstGeom>
        </p:spPr>
      </p:pic>
    </p:spTree>
    <p:extLst>
      <p:ext uri="{BB962C8B-B14F-4D97-AF65-F5344CB8AC3E}">
        <p14:creationId xmlns:p14="http://schemas.microsoft.com/office/powerpoint/2010/main" val="7938839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21673" y="365125"/>
            <a:ext cx="2216728" cy="6063384"/>
          </a:xfrm>
        </p:spPr>
        <p:txBody>
          <a:bodyPr anchor="t">
            <a:normAutofit/>
          </a:bodyPr>
          <a:lstStyle/>
          <a:p>
            <a:r>
              <a:rPr lang="it-IT" sz="2800" dirty="0"/>
              <a:t>1483. Sandro Boticelli. Nastagio degli Onesti, 2 episodio. Museo del Prado.</a:t>
            </a:r>
            <a:endParaRPr lang="es-ES" sz="2800" dirty="0"/>
          </a:p>
        </p:txBody>
      </p:sp>
      <p:pic>
        <p:nvPicPr>
          <p:cNvPr id="4" name="Imagen 3">
            <a:extLst>
              <a:ext uri="{FF2B5EF4-FFF2-40B4-BE49-F238E27FC236}">
                <a16:creationId xmlns:a16="http://schemas.microsoft.com/office/drawing/2014/main" id="{362CBED4-E985-4AC2-85B7-C7B0168D54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694459"/>
            <a:ext cx="9753600" cy="5734050"/>
          </a:xfrm>
          <a:prstGeom prst="rect">
            <a:avLst/>
          </a:prstGeom>
        </p:spPr>
      </p:pic>
    </p:spTree>
    <p:extLst>
      <p:ext uri="{BB962C8B-B14F-4D97-AF65-F5344CB8AC3E}">
        <p14:creationId xmlns:p14="http://schemas.microsoft.com/office/powerpoint/2010/main" val="9998629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18655" y="365125"/>
            <a:ext cx="2119746" cy="6063384"/>
          </a:xfrm>
        </p:spPr>
        <p:txBody>
          <a:bodyPr anchor="t">
            <a:normAutofit/>
          </a:bodyPr>
          <a:lstStyle/>
          <a:p>
            <a:r>
              <a:rPr lang="it-IT" sz="2800" dirty="0"/>
              <a:t>1483. Sandro Boticelli. Nastagio degli Onesti, 3 episodio. Museo del Prado.</a:t>
            </a:r>
            <a:endParaRPr lang="es-ES" sz="2800" dirty="0"/>
          </a:p>
        </p:txBody>
      </p:sp>
      <p:pic>
        <p:nvPicPr>
          <p:cNvPr id="4" name="Imagen 3">
            <a:extLst>
              <a:ext uri="{FF2B5EF4-FFF2-40B4-BE49-F238E27FC236}">
                <a16:creationId xmlns:a16="http://schemas.microsoft.com/office/drawing/2014/main" id="{0D150BE4-D071-45F8-A233-3ADD3C2708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609600"/>
            <a:ext cx="9753600" cy="5638800"/>
          </a:xfrm>
          <a:prstGeom prst="rect">
            <a:avLst/>
          </a:prstGeom>
        </p:spPr>
      </p:pic>
    </p:spTree>
    <p:extLst>
      <p:ext uri="{BB962C8B-B14F-4D97-AF65-F5344CB8AC3E}">
        <p14:creationId xmlns:p14="http://schemas.microsoft.com/office/powerpoint/2010/main" val="1249034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74073" y="365125"/>
            <a:ext cx="2941924" cy="6063384"/>
          </a:xfrm>
        </p:spPr>
        <p:txBody>
          <a:bodyPr anchor="t">
            <a:normAutofit/>
          </a:bodyPr>
          <a:lstStyle/>
          <a:p>
            <a:r>
              <a:rPr lang="it-IT" sz="2800" dirty="0"/>
              <a:t>1483. Sandro Boticelli. Nastagio degli Onesti, 4 episodio. Palacio Pucci de Florencia.</a:t>
            </a:r>
            <a:endParaRPr lang="es-ES" sz="2800" dirty="0"/>
          </a:p>
        </p:txBody>
      </p:sp>
      <p:pic>
        <p:nvPicPr>
          <p:cNvPr id="4" name="Imagen 3">
            <a:extLst>
              <a:ext uri="{FF2B5EF4-FFF2-40B4-BE49-F238E27FC236}">
                <a16:creationId xmlns:a16="http://schemas.microsoft.com/office/drawing/2014/main" id="{E4C1A8EE-DC4D-437E-8AEC-82646F7518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5996" y="861435"/>
            <a:ext cx="8876004" cy="5070764"/>
          </a:xfrm>
          <a:prstGeom prst="rect">
            <a:avLst/>
          </a:prstGeom>
        </p:spPr>
      </p:pic>
    </p:spTree>
    <p:extLst>
      <p:ext uri="{BB962C8B-B14F-4D97-AF65-F5344CB8AC3E}">
        <p14:creationId xmlns:p14="http://schemas.microsoft.com/office/powerpoint/2010/main" val="3410301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29597"/>
            <a:ext cx="10515600" cy="1034185"/>
          </a:xfrm>
        </p:spPr>
        <p:txBody>
          <a:bodyPr>
            <a:normAutofit/>
          </a:bodyPr>
          <a:lstStyle/>
          <a:p>
            <a:pPr algn="ctr"/>
            <a:r>
              <a:rPr lang="es-ES" sz="6000" b="1" dirty="0"/>
              <a:t>Retratos. Sandro BOTTICELLI</a:t>
            </a:r>
          </a:p>
        </p:txBody>
      </p:sp>
      <p:sp>
        <p:nvSpPr>
          <p:cNvPr id="3" name="2 Marcador de contenido"/>
          <p:cNvSpPr>
            <a:spLocks noGrp="1"/>
          </p:cNvSpPr>
          <p:nvPr>
            <p:ph idx="1"/>
          </p:nvPr>
        </p:nvSpPr>
        <p:spPr>
          <a:xfrm>
            <a:off x="568035" y="1163782"/>
            <a:ext cx="11194473" cy="5361709"/>
          </a:xfrm>
        </p:spPr>
        <p:txBody>
          <a:bodyPr>
            <a:normAutofit fontScale="85000" lnSpcReduction="20000"/>
          </a:bodyPr>
          <a:lstStyle/>
          <a:p>
            <a:r>
              <a:rPr lang="es-ES" dirty="0"/>
              <a:t>Botticelli se ganó la reputación de retratista en la década de 1470. </a:t>
            </a:r>
          </a:p>
          <a:p>
            <a:r>
              <a:rPr lang="es-ES" dirty="0"/>
              <a:t>Se evidencia en varios retratos de este período. </a:t>
            </a:r>
          </a:p>
          <a:p>
            <a:r>
              <a:rPr lang="es-ES" dirty="0"/>
              <a:t>Llama especialmente la atención el Retrato de un hombre que sostiene al espectador un medallón con la imagen de </a:t>
            </a:r>
            <a:r>
              <a:rPr lang="es-ES" dirty="0" err="1"/>
              <a:t>Cosimo</a:t>
            </a:r>
            <a:r>
              <a:rPr lang="es-ES" dirty="0"/>
              <a:t> Medici el Viejo, así como los retratos de Giuliano de 'Medici, el hermano menor de Lorenzo el Magnífico. </a:t>
            </a:r>
          </a:p>
          <a:p>
            <a:r>
              <a:rPr lang="es-ES" dirty="0"/>
              <a:t>Los primeros retratos suelen mostrar a sus sujetos en una vista de tres cuartos, una nueva forma ambiciosa de retrato que no se generalizó en Florencia hasta aproximadamente 1470. </a:t>
            </a:r>
          </a:p>
          <a:p>
            <a:r>
              <a:rPr lang="es-ES" dirty="0"/>
              <a:t>Los últimos retratos de Botticelli, al igual que los relatos profanos como La calumnia de Apeles, revelan el cambio estilístico de su obra. </a:t>
            </a:r>
          </a:p>
          <a:p>
            <a:r>
              <a:rPr lang="es-ES" dirty="0"/>
              <a:t>Ahora ya no agregó vistas del paisaje o la vista de las habitaciones interiores, como lo había hecho en sus retratos anteriores. </a:t>
            </a:r>
          </a:p>
          <a:p>
            <a:r>
              <a:rPr lang="es-ES" dirty="0"/>
              <a:t>En cambio, redujo el fondo a una superficie de un solo color, para que la atención del observador no se distraiga de la persona representada.</a:t>
            </a:r>
          </a:p>
          <a:p>
            <a:r>
              <a:rPr lang="es-ES" dirty="0"/>
              <a:t>Esta forma de pintar reduccionista, a veces casi ascética en su efecto, refleja la ruptura de Botticelli con el estilo decorativo suntuosamente ornamentado en el que anteriormente trataba sus temas pictóricos.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767945" cy="6063384"/>
          </a:xfrm>
        </p:spPr>
        <p:txBody>
          <a:bodyPr anchor="t">
            <a:normAutofit/>
          </a:bodyPr>
          <a:lstStyle/>
          <a:p>
            <a:r>
              <a:rPr lang="it-IT" sz="2800" dirty="0"/>
              <a:t>1469. Boticelli. Retrato de un hombre joven. Palazzo Pitti, Florencia.</a:t>
            </a:r>
            <a:endParaRPr lang="es-ES" sz="2800" dirty="0"/>
          </a:p>
        </p:txBody>
      </p:sp>
      <p:pic>
        <p:nvPicPr>
          <p:cNvPr id="3" name="2 Imagen" descr="1469. Boticelli. Retrato de un hombre joven. Palazzo Pitti, Florencia..jpg"/>
          <p:cNvPicPr>
            <a:picLocks noChangeAspect="1"/>
          </p:cNvPicPr>
          <p:nvPr/>
        </p:nvPicPr>
        <p:blipFill>
          <a:blip r:embed="rId2" cstate="print"/>
          <a:stretch>
            <a:fillRect/>
          </a:stretch>
        </p:blipFill>
        <p:spPr>
          <a:xfrm>
            <a:off x="7606145" y="-15190"/>
            <a:ext cx="4585855" cy="687319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643255" cy="6063384"/>
          </a:xfrm>
        </p:spPr>
        <p:txBody>
          <a:bodyPr anchor="t">
            <a:normAutofit/>
          </a:bodyPr>
          <a:lstStyle/>
          <a:p>
            <a:r>
              <a:rPr lang="it-IT" sz="2800" dirty="0"/>
              <a:t>1470 - 1475. Boticelli. Retrato de una dama. Victoria and Albert Museum, Londres.</a:t>
            </a:r>
            <a:endParaRPr lang="es-ES" sz="2800" dirty="0"/>
          </a:p>
        </p:txBody>
      </p:sp>
      <p:pic>
        <p:nvPicPr>
          <p:cNvPr id="3" name="2 Imagen" descr="1470 - 1475. Boticelli. Retrato de una dama. Victoria and Albert Museum, Londres..jpg"/>
          <p:cNvPicPr>
            <a:picLocks noChangeAspect="1"/>
          </p:cNvPicPr>
          <p:nvPr/>
        </p:nvPicPr>
        <p:blipFill>
          <a:blip r:embed="rId2" cstate="print"/>
          <a:stretch>
            <a:fillRect/>
          </a:stretch>
        </p:blipFill>
        <p:spPr>
          <a:xfrm>
            <a:off x="7963374" y="0"/>
            <a:ext cx="4228626" cy="6858000"/>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573982" cy="6063384"/>
          </a:xfrm>
        </p:spPr>
        <p:txBody>
          <a:bodyPr anchor="t">
            <a:normAutofit/>
          </a:bodyPr>
          <a:lstStyle/>
          <a:p>
            <a:r>
              <a:rPr lang="it-IT" sz="2800" dirty="0"/>
              <a:t>1485. Boticelli. Retrato de una mujer joven. Palazzo Pitti, Florencia.</a:t>
            </a:r>
            <a:endParaRPr lang="es-ES" sz="2800" dirty="0"/>
          </a:p>
        </p:txBody>
      </p:sp>
      <p:pic>
        <p:nvPicPr>
          <p:cNvPr id="3" name="2 Imagen" descr="1485. Boticelli. Retrato de una mujer joven. Palazzo Pitti, Florencia..jpg"/>
          <p:cNvPicPr>
            <a:picLocks noChangeAspect="1"/>
          </p:cNvPicPr>
          <p:nvPr/>
        </p:nvPicPr>
        <p:blipFill>
          <a:blip r:embed="rId2" cstate="print"/>
          <a:stretch>
            <a:fillRect/>
          </a:stretch>
        </p:blipFill>
        <p:spPr>
          <a:xfrm>
            <a:off x="7633855" y="-31798"/>
            <a:ext cx="4558145" cy="6889798"/>
          </a:xfrm>
          <a:prstGeom prst="rect">
            <a:avLst/>
          </a:prstGeom>
        </p:spPr>
      </p:pic>
    </p:spTree>
    <p:extLst>
      <p:ext uri="{BB962C8B-B14F-4D97-AF65-F5344CB8AC3E}">
        <p14:creationId xmlns:p14="http://schemas.microsoft.com/office/powerpoint/2010/main" val="32213216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096000" cy="6063384"/>
          </a:xfrm>
        </p:spPr>
        <p:txBody>
          <a:bodyPr anchor="t">
            <a:normAutofit/>
          </a:bodyPr>
          <a:lstStyle/>
          <a:p>
            <a:r>
              <a:rPr lang="es-ES" sz="2800" dirty="0"/>
              <a:t>1475. </a:t>
            </a:r>
            <a:r>
              <a:rPr lang="es-ES" sz="2800" dirty="0" err="1"/>
              <a:t>Boticelli</a:t>
            </a:r>
            <a:r>
              <a:rPr lang="es-ES" sz="2800" dirty="0"/>
              <a:t>.  Retrato de hombre con la medalla de Cosme el Viejo. </a:t>
            </a:r>
            <a:r>
              <a:rPr lang="es-ES" sz="2800" dirty="0" err="1"/>
              <a:t>Galleria</a:t>
            </a:r>
            <a:r>
              <a:rPr lang="es-ES" sz="2800" dirty="0"/>
              <a:t> </a:t>
            </a:r>
            <a:r>
              <a:rPr lang="es-ES" sz="2800" dirty="0" err="1"/>
              <a:t>degli</a:t>
            </a:r>
            <a:r>
              <a:rPr lang="es-ES" sz="2800" dirty="0"/>
              <a:t> </a:t>
            </a:r>
            <a:r>
              <a:rPr lang="es-ES" sz="2800" dirty="0" err="1"/>
              <a:t>Uffizi</a:t>
            </a:r>
            <a:r>
              <a:rPr lang="es-ES" sz="2800" dirty="0"/>
              <a:t>, Florencia.</a:t>
            </a:r>
          </a:p>
        </p:txBody>
      </p:sp>
      <p:pic>
        <p:nvPicPr>
          <p:cNvPr id="4" name="Imagen 3">
            <a:extLst>
              <a:ext uri="{FF2B5EF4-FFF2-40B4-BE49-F238E27FC236}">
                <a16:creationId xmlns:a16="http://schemas.microsoft.com/office/drawing/2014/main" id="{05579FFA-9155-40E9-B618-C28708D8D1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1421" y="0"/>
            <a:ext cx="4960579" cy="6858000"/>
          </a:xfrm>
          <a:prstGeom prst="rect">
            <a:avLst/>
          </a:prstGeom>
        </p:spPr>
      </p:pic>
    </p:spTree>
    <p:extLst>
      <p:ext uri="{BB962C8B-B14F-4D97-AF65-F5344CB8AC3E}">
        <p14:creationId xmlns:p14="http://schemas.microsoft.com/office/powerpoint/2010/main" val="18295363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434667" cy="6063384"/>
          </a:xfrm>
        </p:spPr>
        <p:txBody>
          <a:bodyPr anchor="t">
            <a:normAutofit/>
          </a:bodyPr>
          <a:lstStyle/>
          <a:p>
            <a:r>
              <a:rPr lang="it-IT" sz="2800" dirty="0"/>
              <a:t>1478. Retrato de Giuliano de Medici. </a:t>
            </a:r>
            <a:r>
              <a:rPr lang="es-ES" sz="2800" dirty="0" err="1"/>
              <a:t>Accademia</a:t>
            </a:r>
            <a:r>
              <a:rPr lang="es-ES" sz="2800" dirty="0"/>
              <a:t> Carrara, </a:t>
            </a:r>
            <a:r>
              <a:rPr lang="es-ES" sz="2800" dirty="0" err="1"/>
              <a:t>Bergamo</a:t>
            </a:r>
            <a:endParaRPr lang="es-ES" sz="2800" dirty="0"/>
          </a:p>
        </p:txBody>
      </p:sp>
      <p:pic>
        <p:nvPicPr>
          <p:cNvPr id="4" name="Imagen 3">
            <a:extLst>
              <a:ext uri="{FF2B5EF4-FFF2-40B4-BE49-F238E27FC236}">
                <a16:creationId xmlns:a16="http://schemas.microsoft.com/office/drawing/2014/main" id="{7F30F9A1-9798-4A04-B8BE-C0E81111D5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9201" y="-10160"/>
            <a:ext cx="4622800" cy="6868160"/>
          </a:xfrm>
          <a:prstGeom prst="rect">
            <a:avLst/>
          </a:prstGeom>
        </p:spPr>
      </p:pic>
    </p:spTree>
    <p:extLst>
      <p:ext uri="{BB962C8B-B14F-4D97-AF65-F5344CB8AC3E}">
        <p14:creationId xmlns:p14="http://schemas.microsoft.com/office/powerpoint/2010/main" val="10380171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BC4046-81B2-4264-B1EC-EB7FBF9D5044}"/>
              </a:ext>
            </a:extLst>
          </p:cNvPr>
          <p:cNvSpPr>
            <a:spLocks noGrp="1"/>
          </p:cNvSpPr>
          <p:nvPr>
            <p:ph type="ctrTitle"/>
          </p:nvPr>
        </p:nvSpPr>
        <p:spPr>
          <a:xfrm>
            <a:off x="332509" y="512618"/>
            <a:ext cx="6192982" cy="2997345"/>
          </a:xfrm>
        </p:spPr>
        <p:txBody>
          <a:bodyPr anchor="t">
            <a:noAutofit/>
          </a:bodyPr>
          <a:lstStyle/>
          <a:p>
            <a:pPr>
              <a:lnSpc>
                <a:spcPct val="107000"/>
              </a:lnSpc>
              <a:spcAft>
                <a:spcPts val="800"/>
              </a:spcAft>
            </a:pPr>
            <a:r>
              <a:rPr lang="es-ES" sz="4000" b="1" dirty="0">
                <a:effectLst/>
                <a:latin typeface="+mn-lt"/>
                <a:ea typeface="Calibri" panose="020F0502020204030204" pitchFamily="34" charset="0"/>
                <a:cs typeface="Times New Roman" panose="02020603050405020304" pitchFamily="18" charset="0"/>
              </a:rPr>
              <a:t>Botticelli</a:t>
            </a:r>
            <a:br>
              <a:rPr lang="es-ES" sz="4000" b="1" dirty="0">
                <a:effectLst/>
                <a:latin typeface="+mn-lt"/>
                <a:ea typeface="Calibri" panose="020F0502020204030204" pitchFamily="34" charset="0"/>
                <a:cs typeface="Times New Roman" panose="02020603050405020304" pitchFamily="18" charset="0"/>
              </a:rPr>
            </a:br>
            <a:r>
              <a:rPr lang="es-ES" sz="4000" b="1" dirty="0">
                <a:effectLst/>
                <a:latin typeface="+mn-lt"/>
                <a:ea typeface="Calibri" panose="020F0502020204030204" pitchFamily="34" charset="0"/>
                <a:cs typeface="Times New Roman" panose="02020603050405020304" pitchFamily="18" charset="0"/>
              </a:rPr>
              <a:t>Retrato de una mujer joven. </a:t>
            </a:r>
            <a:br>
              <a:rPr lang="es-ES" sz="4000" b="1" dirty="0">
                <a:effectLst/>
                <a:latin typeface="+mn-lt"/>
                <a:ea typeface="Calibri" panose="020F0502020204030204" pitchFamily="34" charset="0"/>
                <a:cs typeface="Times New Roman" panose="02020603050405020304" pitchFamily="18" charset="0"/>
              </a:rPr>
            </a:br>
            <a:r>
              <a:rPr lang="es-ES" sz="4000" b="1" dirty="0">
                <a:effectLst/>
                <a:latin typeface="+mn-lt"/>
                <a:ea typeface="Calibri" panose="020F0502020204030204" pitchFamily="34" charset="0"/>
                <a:cs typeface="Times New Roman" panose="02020603050405020304" pitchFamily="18" charset="0"/>
              </a:rPr>
              <a:t>1480 </a:t>
            </a:r>
            <a:r>
              <a:rPr lang="es-ES" sz="4000" b="1" dirty="0">
                <a:latin typeface="+mn-lt"/>
                <a:ea typeface="Calibri" panose="020F0502020204030204" pitchFamily="34" charset="0"/>
                <a:cs typeface="Times New Roman" panose="02020603050405020304" pitchFamily="18" charset="0"/>
              </a:rPr>
              <a:t>-</a:t>
            </a:r>
            <a:r>
              <a:rPr lang="es-ES" sz="4000" b="1" dirty="0">
                <a:effectLst/>
                <a:latin typeface="+mn-lt"/>
                <a:ea typeface="Calibri" panose="020F0502020204030204" pitchFamily="34" charset="0"/>
                <a:cs typeface="Times New Roman" panose="02020603050405020304" pitchFamily="18" charset="0"/>
              </a:rPr>
              <a:t> 1485</a:t>
            </a:r>
            <a:br>
              <a:rPr lang="es-ES" sz="4000" b="1" dirty="0">
                <a:effectLst/>
                <a:latin typeface="+mn-lt"/>
                <a:ea typeface="Calibri" panose="020F0502020204030204" pitchFamily="34" charset="0"/>
                <a:cs typeface="Times New Roman" panose="02020603050405020304" pitchFamily="18" charset="0"/>
              </a:rPr>
            </a:br>
            <a:r>
              <a:rPr lang="fr-FR" sz="4000" b="1" dirty="0" err="1">
                <a:effectLst/>
                <a:latin typeface="+mn-lt"/>
                <a:ea typeface="Calibri" panose="020F0502020204030204" pitchFamily="34" charset="0"/>
                <a:cs typeface="Times New Roman" panose="02020603050405020304" pitchFamily="18" charset="0"/>
              </a:rPr>
              <a:t>Museo</a:t>
            </a:r>
            <a:r>
              <a:rPr lang="fr-FR" sz="4000" b="1" dirty="0">
                <a:effectLst/>
                <a:latin typeface="+mn-lt"/>
                <a:ea typeface="Calibri" panose="020F0502020204030204" pitchFamily="34" charset="0"/>
                <a:cs typeface="Times New Roman" panose="02020603050405020304" pitchFamily="18" charset="0"/>
              </a:rPr>
              <a:t> </a:t>
            </a:r>
            <a:r>
              <a:rPr lang="fr-FR" sz="4000" b="1" dirty="0" err="1">
                <a:effectLst/>
                <a:latin typeface="+mn-lt"/>
                <a:ea typeface="Calibri" panose="020F0502020204030204" pitchFamily="34" charset="0"/>
                <a:cs typeface="Times New Roman" panose="02020603050405020304" pitchFamily="18" charset="0"/>
              </a:rPr>
              <a:t>Städel</a:t>
            </a:r>
            <a:r>
              <a:rPr lang="fr-FR" sz="4000" b="1" dirty="0">
                <a:effectLst/>
                <a:latin typeface="+mn-lt"/>
                <a:ea typeface="Calibri" panose="020F0502020204030204" pitchFamily="34" charset="0"/>
                <a:cs typeface="Times New Roman" panose="02020603050405020304" pitchFamily="18" charset="0"/>
              </a:rPr>
              <a:t> de Frankfurt (</a:t>
            </a:r>
            <a:r>
              <a:rPr lang="fr-FR" sz="4000" b="1" dirty="0" err="1">
                <a:effectLst/>
                <a:latin typeface="+mn-lt"/>
                <a:ea typeface="Calibri" panose="020F0502020204030204" pitchFamily="34" charset="0"/>
                <a:cs typeface="Times New Roman" panose="02020603050405020304" pitchFamily="18" charset="0"/>
              </a:rPr>
              <a:t>Alemania</a:t>
            </a:r>
            <a:r>
              <a:rPr lang="fr-FR" sz="4000" b="1" dirty="0">
                <a:effectLst/>
                <a:latin typeface="+mn-lt"/>
                <a:ea typeface="Calibri" panose="020F0502020204030204" pitchFamily="34" charset="0"/>
                <a:cs typeface="Times New Roman" panose="02020603050405020304" pitchFamily="18" charset="0"/>
              </a:rPr>
              <a:t>).</a:t>
            </a:r>
            <a:endParaRPr lang="es-ES" sz="9600" b="1" dirty="0">
              <a:latin typeface="+mn-lt"/>
            </a:endParaRPr>
          </a:p>
        </p:txBody>
      </p:sp>
      <p:pic>
        <p:nvPicPr>
          <p:cNvPr id="6" name="Imagen 5">
            <a:extLst>
              <a:ext uri="{FF2B5EF4-FFF2-40B4-BE49-F238E27FC236}">
                <a16:creationId xmlns:a16="http://schemas.microsoft.com/office/drawing/2014/main" id="{FCE46E4B-21AB-4C3C-964E-7126F688C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0891" y="0"/>
            <a:ext cx="4371109" cy="6836414"/>
          </a:xfrm>
          <a:prstGeom prst="rect">
            <a:avLst/>
          </a:prstGeom>
        </p:spPr>
      </p:pic>
    </p:spTree>
    <p:extLst>
      <p:ext uri="{BB962C8B-B14F-4D97-AF65-F5344CB8AC3E}">
        <p14:creationId xmlns:p14="http://schemas.microsoft.com/office/powerpoint/2010/main" val="6067348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051473" cy="5733618"/>
          </a:xfrm>
        </p:spPr>
        <p:txBody>
          <a:bodyPr>
            <a:normAutofit/>
          </a:bodyPr>
          <a:lstStyle/>
          <a:p>
            <a:r>
              <a:rPr lang="es-ES" sz="1800" b="1" dirty="0">
                <a:effectLst/>
                <a:latin typeface="Calibri" panose="020F0502020204030204" pitchFamily="34" charset="0"/>
                <a:ea typeface="Calibri" panose="020F0502020204030204" pitchFamily="34" charset="0"/>
                <a:cs typeface="Times New Roman" panose="02020603050405020304" pitchFamily="18" charset="0"/>
              </a:rPr>
              <a:t>Simonetta Vespucci.</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Nació alrededor de 1453. A los quince o dieciséis años se casó con Marco Vespucci.</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Simonetta se hizo popular al instante en la corte florentina. Los hermanos Medici, Lorenzo y Giuliano, sintieron simpatía por ella. Lorenzo permitió que la boda de Vespucci se celebrara en el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palazzo</a:t>
            </a:r>
            <a:r>
              <a:rPr lang="es-ES" sz="1800" dirty="0">
                <a:effectLst/>
                <a:latin typeface="Calibri" panose="020F0502020204030204" pitchFamily="34" charset="0"/>
                <a:ea typeface="Calibri" panose="020F0502020204030204" pitchFamily="34" charset="0"/>
                <a:cs typeface="Times New Roman" panose="02020603050405020304" pitchFamily="18" charset="0"/>
              </a:rPr>
              <a:t> de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Via</a:t>
            </a:r>
            <a:r>
              <a:rPr lang="es-ES" sz="1800" dirty="0">
                <a:effectLst/>
                <a:latin typeface="Calibri" panose="020F0502020204030204" pitchFamily="34" charset="0"/>
                <a:ea typeface="Calibri" panose="020F0502020204030204" pitchFamily="34" charset="0"/>
                <a:cs typeface="Times New Roman" panose="02020603050405020304" pitchFamily="18" charset="0"/>
              </a:rPr>
              <a:t> Larga y celebró la recepción de la boda en su lujosa Villa di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Careggi</a:t>
            </a:r>
            <a:r>
              <a:rPr lang="es-ES" sz="1800" dirty="0">
                <a:effectLst/>
                <a:latin typeface="Calibri" panose="020F0502020204030204" pitchFamily="34" charset="0"/>
                <a:ea typeface="Calibri" panose="020F0502020204030204" pitchFamily="34" charset="0"/>
                <a:cs typeface="Times New Roman" panose="02020603050405020304" pitchFamily="18" charset="0"/>
              </a:rPr>
              <a:t>. A través de la familia Vespucci, Simonetta fue descubierta por Sandro Botticelli y otros pintores prominentes al llegar a Florencia. En poco tiempo, todos los nobles de la ciudad estaban enamorados de ella, incluso los hermanos Lorenzo y Giuliano de la familia gobernante Medici. Lorenzo estaba ocupado con asuntos de estado, pero su hermano menor era libre de perseguirla.</a:t>
            </a:r>
          </a:p>
          <a:p>
            <a:r>
              <a:rPr lang="es-ES" sz="1800" dirty="0">
                <a:effectLst/>
                <a:latin typeface="Calibri" panose="020F0502020204030204" pitchFamily="34" charset="0"/>
                <a:ea typeface="Calibri" panose="020F0502020204030204" pitchFamily="34" charset="0"/>
                <a:cs typeface="Times New Roman" panose="02020603050405020304" pitchFamily="18" charset="0"/>
              </a:rPr>
              <a:t>En La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Giostra</a:t>
            </a:r>
            <a:r>
              <a:rPr lang="es-ES" sz="1800" dirty="0">
                <a:effectLst/>
                <a:latin typeface="Calibri" panose="020F0502020204030204" pitchFamily="34" charset="0"/>
                <a:ea typeface="Calibri" panose="020F0502020204030204" pitchFamily="34" charset="0"/>
                <a:cs typeface="Times New Roman" panose="02020603050405020304" pitchFamily="18" charset="0"/>
              </a:rPr>
              <a:t> (un torneo de justas) en 1475, celebrado en la Piazza Santa Croce, Giuliano entró en las listas con una pancarta en la que había una imagen de Simonetta como una Pallas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Athene</a:t>
            </a:r>
            <a:r>
              <a:rPr lang="es-ES" sz="1800" dirty="0">
                <a:effectLst/>
                <a:latin typeface="Calibri" panose="020F0502020204030204" pitchFamily="34" charset="0"/>
                <a:ea typeface="Calibri" panose="020F0502020204030204" pitchFamily="34" charset="0"/>
                <a:cs typeface="Times New Roman" panose="02020603050405020304" pitchFamily="18" charset="0"/>
              </a:rPr>
              <a:t> con casco pintada por el propio Botticelli.</a:t>
            </a:r>
          </a:p>
          <a:p>
            <a:r>
              <a:rPr lang="es-ES" sz="1800" dirty="0">
                <a:effectLst/>
                <a:latin typeface="Calibri" panose="020F0502020204030204" pitchFamily="34" charset="0"/>
                <a:ea typeface="Calibri" panose="020F0502020204030204" pitchFamily="34" charset="0"/>
                <a:cs typeface="Times New Roman" panose="02020603050405020304" pitchFamily="18" charset="0"/>
              </a:rPr>
              <a:t>Simonetta Vespucci murió un año después en 1476</a:t>
            </a:r>
            <a:r>
              <a:rPr lang="es-ES" sz="1800" dirty="0">
                <a:latin typeface="Calibri" panose="020F0502020204030204" pitchFamily="34" charset="0"/>
                <a:ea typeface="Calibri" panose="020F0502020204030204" pitchFamily="34" charset="0"/>
                <a:cs typeface="Times New Roman" panose="02020603050405020304" pitchFamily="18" charset="0"/>
              </a:rPr>
              <a:t>.</a:t>
            </a:r>
          </a:p>
          <a:p>
            <a:r>
              <a:rPr lang="es-ES" sz="1800" dirty="0">
                <a:effectLst/>
                <a:latin typeface="Calibri" panose="020F0502020204030204" pitchFamily="34" charset="0"/>
                <a:ea typeface="Calibri" panose="020F0502020204030204" pitchFamily="34" charset="0"/>
                <a:cs typeface="Times New Roman" panose="02020603050405020304" pitchFamily="18" charset="0"/>
              </a:rPr>
              <a:t>El retrato de una mujer joven está realizado alrededor de 1480-1485.</a:t>
            </a:r>
          </a:p>
          <a:p>
            <a:r>
              <a:rPr lang="es-ES" sz="1800" dirty="0">
                <a:effectLst/>
                <a:latin typeface="Calibri" panose="020F0502020204030204" pitchFamily="34" charset="0"/>
                <a:ea typeface="Calibri" panose="020F0502020204030204" pitchFamily="34" charset="0"/>
                <a:cs typeface="Times New Roman" panose="02020603050405020304" pitchFamily="18" charset="0"/>
              </a:rPr>
              <a:t>Lorenzo el Magnífico compró la cornalina a un comerciante de Venecia en algún momento de septiembre de 1487.</a:t>
            </a:r>
            <a:endParaRPr lang="es-ES" dirty="0"/>
          </a:p>
        </p:txBody>
      </p:sp>
    </p:spTree>
    <p:extLst>
      <p:ext uri="{BB962C8B-B14F-4D97-AF65-F5344CB8AC3E}">
        <p14:creationId xmlns:p14="http://schemas.microsoft.com/office/powerpoint/2010/main" val="14055709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5812DC5-46D8-45D5-863F-2B27F9FCEEE0}"/>
              </a:ext>
            </a:extLst>
          </p:cNvPr>
          <p:cNvSpPr>
            <a:spLocks noGrp="1"/>
          </p:cNvSpPr>
          <p:nvPr>
            <p:ph idx="1"/>
          </p:nvPr>
        </p:nvSpPr>
        <p:spPr>
          <a:xfrm>
            <a:off x="457200" y="277091"/>
            <a:ext cx="4904510" cy="5899872"/>
          </a:xfrm>
        </p:spPr>
        <p:txBody>
          <a:bodyPr>
            <a:normAutofit/>
          </a:bodyPr>
          <a:lstStyle/>
          <a:p>
            <a:pPr algn="l"/>
            <a:r>
              <a:rPr lang="es-ES" b="0" i="0" dirty="0">
                <a:effectLst/>
                <a:latin typeface="Arial" panose="020B0604020202020204" pitchFamily="34" charset="0"/>
              </a:rPr>
              <a:t>Hay otros retratos del mismo título realizados por Botticelli que se encuentran en la </a:t>
            </a:r>
            <a:r>
              <a:rPr lang="es-ES" b="0" i="0" u="none" strike="noStrike" dirty="0">
                <a:effectLst/>
                <a:latin typeface="Arial" panose="020B0604020202020204" pitchFamily="34" charset="0"/>
              </a:rPr>
              <a:t>Galería de los </a:t>
            </a:r>
            <a:r>
              <a:rPr lang="es-ES" b="0" i="0" u="none" strike="noStrike" dirty="0" err="1">
                <a:effectLst/>
                <a:latin typeface="Arial" panose="020B0604020202020204" pitchFamily="34" charset="0"/>
              </a:rPr>
              <a:t>Uffizi</a:t>
            </a:r>
            <a:r>
              <a:rPr lang="es-ES" b="0" i="0" dirty="0">
                <a:effectLst/>
                <a:latin typeface="Arial" panose="020B0604020202020204" pitchFamily="34" charset="0"/>
              </a:rPr>
              <a:t> y en los </a:t>
            </a:r>
            <a:r>
              <a:rPr lang="es-ES" b="0" i="0" u="none" strike="noStrike" dirty="0">
                <a:effectLst/>
                <a:latin typeface="Arial" panose="020B0604020202020204" pitchFamily="34" charset="0"/>
              </a:rPr>
              <a:t>Staatliche </a:t>
            </a:r>
            <a:r>
              <a:rPr lang="es-ES" b="0" i="0" u="none" strike="noStrike" dirty="0" err="1">
                <a:effectLst/>
                <a:latin typeface="Arial" panose="020B0604020202020204" pitchFamily="34" charset="0"/>
              </a:rPr>
              <a:t>Museen</a:t>
            </a:r>
            <a:r>
              <a:rPr lang="es-ES" b="0" i="0" dirty="0">
                <a:effectLst/>
                <a:latin typeface="Arial" panose="020B0604020202020204" pitchFamily="34" charset="0"/>
              </a:rPr>
              <a:t> de </a:t>
            </a:r>
            <a:r>
              <a:rPr lang="es-ES" b="0" i="0" u="none" strike="noStrike" dirty="0">
                <a:effectLst/>
                <a:latin typeface="Arial" panose="020B0604020202020204" pitchFamily="34" charset="0"/>
              </a:rPr>
              <a:t>Berlín</a:t>
            </a:r>
            <a:r>
              <a:rPr lang="es-ES" b="0" i="0" dirty="0">
                <a:effectLst/>
                <a:latin typeface="Arial" panose="020B0604020202020204" pitchFamily="34" charset="0"/>
              </a:rPr>
              <a:t>.</a:t>
            </a:r>
          </a:p>
          <a:p>
            <a:endParaRPr lang="es-ES" dirty="0"/>
          </a:p>
        </p:txBody>
      </p:sp>
      <p:pic>
        <p:nvPicPr>
          <p:cNvPr id="5" name="Imagen 4">
            <a:extLst>
              <a:ext uri="{FF2B5EF4-FFF2-40B4-BE49-F238E27FC236}">
                <a16:creationId xmlns:a16="http://schemas.microsoft.com/office/drawing/2014/main" id="{7B417911-3766-400B-A106-308EC3540C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3313" y="277090"/>
            <a:ext cx="4152900" cy="5523357"/>
          </a:xfrm>
          <a:prstGeom prst="rect">
            <a:avLst/>
          </a:prstGeom>
        </p:spPr>
      </p:pic>
      <p:sp>
        <p:nvSpPr>
          <p:cNvPr id="6" name="CuadroTexto 5">
            <a:extLst>
              <a:ext uri="{FF2B5EF4-FFF2-40B4-BE49-F238E27FC236}">
                <a16:creationId xmlns:a16="http://schemas.microsoft.com/office/drawing/2014/main" id="{F7C13AD1-4501-4BD8-A27C-03A7D90FE0D5}"/>
              </a:ext>
            </a:extLst>
          </p:cNvPr>
          <p:cNvSpPr txBox="1"/>
          <p:nvPr/>
        </p:nvSpPr>
        <p:spPr>
          <a:xfrm>
            <a:off x="5361710" y="5934579"/>
            <a:ext cx="6276107" cy="646331"/>
          </a:xfrm>
          <a:prstGeom prst="rect">
            <a:avLst/>
          </a:prstGeom>
          <a:noFill/>
        </p:spPr>
        <p:txBody>
          <a:bodyPr wrap="square" rtlCol="0">
            <a:spAutoFit/>
          </a:bodyPr>
          <a:lstStyle/>
          <a:p>
            <a:pPr algn="ctr"/>
            <a:r>
              <a:rPr lang="es-ES" dirty="0"/>
              <a:t>Sandro Botticelli. Simonetta Vespucci, </a:t>
            </a:r>
            <a:r>
              <a:rPr lang="es-ES" dirty="0" err="1"/>
              <a:t>portrait</a:t>
            </a:r>
            <a:r>
              <a:rPr lang="es-ES" dirty="0"/>
              <a:t> of a Young Lady, </a:t>
            </a:r>
            <a:r>
              <a:rPr lang="es-ES" dirty="0" err="1"/>
              <a:t>Berlin</a:t>
            </a:r>
            <a:r>
              <a:rPr lang="es-ES" dirty="0"/>
              <a:t>, Staatliche </a:t>
            </a:r>
            <a:r>
              <a:rPr lang="es-ES" dirty="0" err="1"/>
              <a:t>Museen</a:t>
            </a:r>
            <a:r>
              <a:rPr lang="es-ES" dirty="0"/>
              <a:t> </a:t>
            </a:r>
            <a:r>
              <a:rPr lang="es-ES" dirty="0" err="1"/>
              <a:t>Nationalgalerie</a:t>
            </a:r>
            <a:endParaRPr lang="es-ES" dirty="0"/>
          </a:p>
        </p:txBody>
      </p:sp>
    </p:spTree>
    <p:extLst>
      <p:ext uri="{BB962C8B-B14F-4D97-AF65-F5344CB8AC3E}">
        <p14:creationId xmlns:p14="http://schemas.microsoft.com/office/powerpoint/2010/main" val="11271272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AE74E4-5F65-4F0A-A649-4CF69377F094}"/>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D777AD1-E7AF-4DF7-BE1A-D07280312A36}"/>
              </a:ext>
            </a:extLst>
          </p:cNvPr>
          <p:cNvSpPr>
            <a:spLocks noGrp="1"/>
          </p:cNvSpPr>
          <p:nvPr>
            <p:ph idx="1"/>
          </p:nvPr>
        </p:nvSpPr>
        <p:spPr/>
        <p:txBody>
          <a:bodyPr/>
          <a:lstStyle/>
          <a:p>
            <a:r>
              <a:rPr lang="es-ES" dirty="0">
                <a:hlinkClick r:id="rId2"/>
              </a:rPr>
              <a:t>http://www.travelingintuscany.com/art/sandrobotticelli/simonettavespucci.htm</a:t>
            </a:r>
            <a:endParaRPr lang="es-ES" dirty="0"/>
          </a:p>
          <a:p>
            <a:endParaRPr lang="es-ES" dirty="0"/>
          </a:p>
        </p:txBody>
      </p:sp>
    </p:spTree>
    <p:extLst>
      <p:ext uri="{BB962C8B-B14F-4D97-AF65-F5344CB8AC3E}">
        <p14:creationId xmlns:p14="http://schemas.microsoft.com/office/powerpoint/2010/main" val="6794403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5EFE229-F4D0-4582-96AD-C5918E8BB24C}"/>
              </a:ext>
            </a:extLst>
          </p:cNvPr>
          <p:cNvSpPr>
            <a:spLocks noGrp="1"/>
          </p:cNvSpPr>
          <p:nvPr>
            <p:ph idx="1"/>
          </p:nvPr>
        </p:nvSpPr>
        <p:spPr>
          <a:xfrm>
            <a:off x="838200" y="280219"/>
            <a:ext cx="5881255" cy="5896744"/>
          </a:xfrm>
        </p:spPr>
        <p:txBody>
          <a:bodyPr>
            <a:normAutofit lnSpcReduction="10000"/>
          </a:bodyPr>
          <a:lstStyle/>
          <a:p>
            <a:r>
              <a:rPr lang="es-ES" dirty="0">
                <a:effectLst/>
                <a:latin typeface="Calibri" panose="020F0502020204030204" pitchFamily="34" charset="0"/>
                <a:ea typeface="Calibri" panose="020F0502020204030204" pitchFamily="34" charset="0"/>
                <a:cs typeface="Times New Roman" panose="02020603050405020304" pitchFamily="18" charset="0"/>
              </a:rPr>
              <a:t>Lleva un peinado que normalmente se puede ver en una ninfa. Las perlas en su cabello y trenzas también se pueden vincular a las ninfas. </a:t>
            </a:r>
          </a:p>
          <a:p>
            <a:r>
              <a:rPr lang="es-ES" dirty="0">
                <a:effectLst/>
                <a:latin typeface="Calibri" panose="020F0502020204030204" pitchFamily="34" charset="0"/>
                <a:ea typeface="Calibri" panose="020F0502020204030204" pitchFamily="34" charset="0"/>
                <a:cs typeface="Times New Roman" panose="02020603050405020304" pitchFamily="18" charset="0"/>
              </a:rPr>
              <a:t>Sus trenzas, si se sueltan, también la desvestirían revelando un matiz muy sensual a la imagen. </a:t>
            </a:r>
          </a:p>
          <a:p>
            <a:r>
              <a:rPr lang="es-ES" dirty="0">
                <a:effectLst/>
                <a:latin typeface="Calibri" panose="020F0502020204030204" pitchFamily="34" charset="0"/>
                <a:ea typeface="Calibri" panose="020F0502020204030204" pitchFamily="34" charset="0"/>
                <a:cs typeface="Times New Roman" panose="02020603050405020304" pitchFamily="18" charset="0"/>
              </a:rPr>
              <a:t>Botticelli usó el mismo tipo de ropa trenzada superpuesta en Venus y Marte. </a:t>
            </a:r>
          </a:p>
          <a:p>
            <a:r>
              <a:rPr lang="es-ES" dirty="0">
                <a:effectLst/>
                <a:latin typeface="Calibri" panose="020F0502020204030204" pitchFamily="34" charset="0"/>
                <a:ea typeface="Calibri" panose="020F0502020204030204" pitchFamily="34" charset="0"/>
                <a:cs typeface="Times New Roman" panose="02020603050405020304" pitchFamily="18" charset="0"/>
              </a:rPr>
              <a:t>En contraste, justo encima del hombro derecho de Simonetta hay una coraza, que es una de las características asociadas con una mujer casta e idealista.</a:t>
            </a:r>
          </a:p>
          <a:p>
            <a:endParaRPr lang="es-ES" dirty="0"/>
          </a:p>
        </p:txBody>
      </p:sp>
      <p:pic>
        <p:nvPicPr>
          <p:cNvPr id="4" name="Imagen 3">
            <a:extLst>
              <a:ext uri="{FF2B5EF4-FFF2-40B4-BE49-F238E27FC236}">
                <a16:creationId xmlns:a16="http://schemas.microsoft.com/office/drawing/2014/main" id="{62BAC49F-6805-4528-A007-7CA78F9C2E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0891" y="0"/>
            <a:ext cx="4371109" cy="6836414"/>
          </a:xfrm>
          <a:prstGeom prst="rect">
            <a:avLst/>
          </a:prstGeom>
        </p:spPr>
      </p:pic>
    </p:spTree>
    <p:extLst>
      <p:ext uri="{BB962C8B-B14F-4D97-AF65-F5344CB8AC3E}">
        <p14:creationId xmlns:p14="http://schemas.microsoft.com/office/powerpoint/2010/main" val="10802912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3650673" cy="5733618"/>
          </a:xfrm>
        </p:spPr>
        <p:txBody>
          <a:bodyPr>
            <a:normAutofit lnSpcReduction="10000"/>
          </a:bodyPr>
          <a:lstStyle/>
          <a:p>
            <a:r>
              <a:rPr lang="es-ES" dirty="0"/>
              <a:t>Si comparamos estos dos retratos hay en el de la derecha una intención manifiesta de destacar a la persona retratada en su fondo negro.</a:t>
            </a:r>
          </a:p>
          <a:p>
            <a:r>
              <a:rPr lang="es-ES" dirty="0"/>
              <a:t>El segundo con la ventana del fondo puede que formara pareja con algún retrato masculino como era muy habitual en aquella época en el norte de Italia.</a:t>
            </a:r>
          </a:p>
        </p:txBody>
      </p:sp>
      <p:pic>
        <p:nvPicPr>
          <p:cNvPr id="4" name="Imagen 3">
            <a:extLst>
              <a:ext uri="{FF2B5EF4-FFF2-40B4-BE49-F238E27FC236}">
                <a16:creationId xmlns:a16="http://schemas.microsoft.com/office/drawing/2014/main" id="{6DFEFCE9-5B74-4DB9-9ADD-8F455B6561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8584" y="1149927"/>
            <a:ext cx="2914809" cy="4558761"/>
          </a:xfrm>
          <a:prstGeom prst="rect">
            <a:avLst/>
          </a:prstGeom>
        </p:spPr>
      </p:pic>
      <p:pic>
        <p:nvPicPr>
          <p:cNvPr id="5" name="Imagen 4">
            <a:extLst>
              <a:ext uri="{FF2B5EF4-FFF2-40B4-BE49-F238E27FC236}">
                <a16:creationId xmlns:a16="http://schemas.microsoft.com/office/drawing/2014/main" id="{025EE352-6737-46F6-8724-AB98729E49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2710" y="1149928"/>
            <a:ext cx="3427176" cy="4558144"/>
          </a:xfrm>
          <a:prstGeom prst="rect">
            <a:avLst/>
          </a:prstGeom>
        </p:spPr>
      </p:pic>
    </p:spTree>
    <p:extLst>
      <p:ext uri="{BB962C8B-B14F-4D97-AF65-F5344CB8AC3E}">
        <p14:creationId xmlns:p14="http://schemas.microsoft.com/office/powerpoint/2010/main" val="5656168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5EFE229-F4D0-4582-96AD-C5918E8BB24C}"/>
              </a:ext>
            </a:extLst>
          </p:cNvPr>
          <p:cNvSpPr>
            <a:spLocks noGrp="1"/>
          </p:cNvSpPr>
          <p:nvPr>
            <p:ph idx="1"/>
          </p:nvPr>
        </p:nvSpPr>
        <p:spPr>
          <a:xfrm>
            <a:off x="838200" y="280219"/>
            <a:ext cx="5881255" cy="5896744"/>
          </a:xfrm>
        </p:spPr>
        <p:txBody>
          <a:bodyPr>
            <a:normAutofit/>
          </a:bodyPr>
          <a:lstStyle/>
          <a:p>
            <a:r>
              <a:rPr lang="es-ES" dirty="0">
                <a:effectLst/>
                <a:latin typeface="Calibri" panose="020F0502020204030204" pitchFamily="34" charset="0"/>
                <a:ea typeface="Calibri" panose="020F0502020204030204" pitchFamily="34" charset="0"/>
                <a:cs typeface="Times New Roman" panose="02020603050405020304" pitchFamily="18" charset="0"/>
              </a:rPr>
              <a:t>Si nos fijamos en los colores, el negro se utiliza como fondo y el camafeo haciéndolo destacar sobre el cuerpo blanquecino de la modelo.</a:t>
            </a:r>
          </a:p>
          <a:p>
            <a:endParaRPr lang="es-ES" dirty="0"/>
          </a:p>
        </p:txBody>
      </p:sp>
      <p:pic>
        <p:nvPicPr>
          <p:cNvPr id="4" name="Imagen 3">
            <a:extLst>
              <a:ext uri="{FF2B5EF4-FFF2-40B4-BE49-F238E27FC236}">
                <a16:creationId xmlns:a16="http://schemas.microsoft.com/office/drawing/2014/main" id="{62BAC49F-6805-4528-A007-7CA78F9C2E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0891" y="0"/>
            <a:ext cx="4371109" cy="6836414"/>
          </a:xfrm>
          <a:prstGeom prst="rect">
            <a:avLst/>
          </a:prstGeom>
        </p:spPr>
      </p:pic>
    </p:spTree>
    <p:extLst>
      <p:ext uri="{BB962C8B-B14F-4D97-AF65-F5344CB8AC3E}">
        <p14:creationId xmlns:p14="http://schemas.microsoft.com/office/powerpoint/2010/main" val="32215632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4662055" cy="5733618"/>
          </a:xfrm>
        </p:spPr>
        <p:txBody>
          <a:bodyPr>
            <a:noAutofit/>
          </a:bodyPr>
          <a:lstStyle/>
          <a:p>
            <a:r>
              <a:rPr lang="es-ES" sz="2400" dirty="0">
                <a:effectLst/>
                <a:ea typeface="Calibri" panose="020F0502020204030204" pitchFamily="34" charset="0"/>
                <a:cs typeface="Times New Roman" panose="02020603050405020304" pitchFamily="18" charset="0"/>
              </a:rPr>
              <a:t>El medallón, llamado “Sello de Nerón”, perteneció a Lorenzo de Medici.</a:t>
            </a:r>
          </a:p>
          <a:p>
            <a:r>
              <a:rPr lang="es-ES" sz="2400" dirty="0">
                <a:effectLst/>
                <a:ea typeface="Calibri" panose="020F0502020204030204" pitchFamily="34" charset="0"/>
                <a:cs typeface="Times New Roman" panose="02020603050405020304" pitchFamily="18" charset="0"/>
              </a:rPr>
              <a:t>Hecho en Roma por un cortador de gemas llamado </a:t>
            </a:r>
            <a:r>
              <a:rPr lang="es-ES" sz="2400" dirty="0" err="1">
                <a:effectLst/>
                <a:ea typeface="Calibri" panose="020F0502020204030204" pitchFamily="34" charset="0"/>
                <a:cs typeface="Times New Roman" panose="02020603050405020304" pitchFamily="18" charset="0"/>
              </a:rPr>
              <a:t>Dioskourides</a:t>
            </a:r>
            <a:r>
              <a:rPr lang="es-ES" sz="2400" dirty="0">
                <a:effectLst/>
                <a:ea typeface="Calibri" panose="020F0502020204030204" pitchFamily="34" charset="0"/>
                <a:cs typeface="Times New Roman" panose="02020603050405020304" pitchFamily="18" charset="0"/>
              </a:rPr>
              <a:t> en algún momento durante el reinado de Augusto (27BC - 14AD), el sello presenta una escena dramática en la historia mitológica del desafío musical entre el dios Apolo y el sátiro Marsias.</a:t>
            </a:r>
          </a:p>
          <a:p>
            <a:r>
              <a:rPr lang="es-ES" sz="2400" dirty="0"/>
              <a:t>En el Renacimiento la escena se interpretó como una metáfora de la victoria del intelecto sobre los instintos brutales.</a:t>
            </a:r>
          </a:p>
        </p:txBody>
      </p:sp>
      <p:pic>
        <p:nvPicPr>
          <p:cNvPr id="4" name="Imagen 3">
            <a:extLst>
              <a:ext uri="{FF2B5EF4-FFF2-40B4-BE49-F238E27FC236}">
                <a16:creationId xmlns:a16="http://schemas.microsoft.com/office/drawing/2014/main" id="{FFD66789-A554-4682-A179-556A7ABD2C90}"/>
              </a:ext>
            </a:extLst>
          </p:cNvPr>
          <p:cNvPicPr/>
          <p:nvPr/>
        </p:nvPicPr>
        <p:blipFill rotWithShape="1">
          <a:blip r:embed="rId2" cstate="print"/>
          <a:srcRect l="19579" t="21962" r="34913" b="10270"/>
          <a:stretch/>
        </p:blipFill>
        <p:spPr bwMode="auto">
          <a:xfrm>
            <a:off x="6096000" y="1347787"/>
            <a:ext cx="4972050" cy="4162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92640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4648200" cy="5733618"/>
          </a:xfrm>
        </p:spPr>
        <p:txBody>
          <a:bodyPr>
            <a:normAutofit/>
          </a:bodyPr>
          <a:lstStyle/>
          <a:p>
            <a:r>
              <a:rPr lang="es-ES" sz="2400" dirty="0">
                <a:effectLst/>
                <a:latin typeface="Calibri" panose="020F0502020204030204" pitchFamily="34" charset="0"/>
                <a:ea typeface="Calibri" panose="020F0502020204030204" pitchFamily="34" charset="0"/>
                <a:cs typeface="Times New Roman" panose="02020603050405020304" pitchFamily="18" charset="0"/>
              </a:rPr>
              <a:t>El “Sello de Nerón” es una pieza oscura de cornalina naranja rojiza. </a:t>
            </a:r>
          </a:p>
          <a:p>
            <a:r>
              <a:rPr lang="es-ES" sz="2400" dirty="0">
                <a:effectLst/>
                <a:latin typeface="Calibri" panose="020F0502020204030204" pitchFamily="34" charset="0"/>
                <a:ea typeface="Calibri" panose="020F0502020204030204" pitchFamily="34" charset="0"/>
                <a:cs typeface="Times New Roman" panose="02020603050405020304" pitchFamily="18" charset="0"/>
              </a:rPr>
              <a:t>Está atribuido al escultor </a:t>
            </a:r>
            <a:r>
              <a:rPr lang="es-ES" sz="2400" dirty="0" err="1">
                <a:effectLst/>
                <a:latin typeface="Calibri" panose="020F0502020204030204" pitchFamily="34" charset="0"/>
                <a:ea typeface="Calibri" panose="020F0502020204030204" pitchFamily="34" charset="0"/>
                <a:cs typeface="Times New Roman" panose="02020603050405020304" pitchFamily="18" charset="0"/>
              </a:rPr>
              <a:t>Dioskourides</a:t>
            </a:r>
            <a:r>
              <a:rPr lang="es-ES" sz="2400" dirty="0">
                <a:effectLst/>
                <a:latin typeface="Calibri" panose="020F0502020204030204" pitchFamily="34" charset="0"/>
                <a:ea typeface="Calibri" panose="020F0502020204030204" pitchFamily="34" charset="0"/>
                <a:cs typeface="Times New Roman" panose="02020603050405020304" pitchFamily="18" charset="0"/>
              </a:rPr>
              <a:t>. Data del siglo I, pasó de mano en mano, desde la corte de Samarcanda hasta el patriarca de </a:t>
            </a:r>
            <a:r>
              <a:rPr lang="es-ES" sz="2400" dirty="0" err="1">
                <a:effectLst/>
                <a:latin typeface="Calibri" panose="020F0502020204030204" pitchFamily="34" charset="0"/>
                <a:ea typeface="Calibri" panose="020F0502020204030204" pitchFamily="34" charset="0"/>
                <a:cs typeface="Times New Roman" panose="02020603050405020304" pitchFamily="18" charset="0"/>
              </a:rPr>
              <a:t>Aquileia</a:t>
            </a:r>
            <a:r>
              <a:rPr lang="es-ES" sz="2400" dirty="0">
                <a:effectLst/>
                <a:latin typeface="Calibri" panose="020F0502020204030204" pitchFamily="34" charset="0"/>
                <a:ea typeface="Calibri" panose="020F0502020204030204" pitchFamily="34" charset="0"/>
                <a:cs typeface="Times New Roman" panose="02020603050405020304" pitchFamily="18" charset="0"/>
              </a:rPr>
              <a:t>, hasta Lorenzo el Magnífico que lo atribuyó erróneamente al emperador romano.</a:t>
            </a:r>
          </a:p>
          <a:p>
            <a:r>
              <a:rPr lang="es-ES" sz="2400" dirty="0">
                <a:effectLst/>
                <a:latin typeface="Calibri" panose="020F0502020204030204" pitchFamily="34" charset="0"/>
                <a:ea typeface="Calibri" panose="020F0502020204030204" pitchFamily="34" charset="0"/>
                <a:cs typeface="Times New Roman" panose="02020603050405020304" pitchFamily="18" charset="0"/>
              </a:rPr>
              <a:t>Más formalmente conocida como Apolos, Marsias y Olimpo se encuentra en el Museo Arqueológico Nacional de Nápoles.</a:t>
            </a:r>
          </a:p>
          <a:p>
            <a:endParaRPr lang="es-ES" dirty="0"/>
          </a:p>
        </p:txBody>
      </p:sp>
      <p:pic>
        <p:nvPicPr>
          <p:cNvPr id="4" name="Imagen 3">
            <a:extLst>
              <a:ext uri="{FF2B5EF4-FFF2-40B4-BE49-F238E27FC236}">
                <a16:creationId xmlns:a16="http://schemas.microsoft.com/office/drawing/2014/main" id="{B3E15217-D42C-4F7C-AA84-3F095BBBD3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9128" y="58355"/>
            <a:ext cx="6092872" cy="6799645"/>
          </a:xfrm>
          <a:prstGeom prst="rect">
            <a:avLst/>
          </a:prstGeom>
        </p:spPr>
      </p:pic>
    </p:spTree>
    <p:extLst>
      <p:ext uri="{BB962C8B-B14F-4D97-AF65-F5344CB8AC3E}">
        <p14:creationId xmlns:p14="http://schemas.microsoft.com/office/powerpoint/2010/main" val="20209829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4662055" cy="5733618"/>
          </a:xfrm>
        </p:spPr>
        <p:txBody>
          <a:bodyPr>
            <a:noAutofit/>
          </a:bodyPr>
          <a:lstStyle/>
          <a:p>
            <a:r>
              <a:rPr lang="es-ES" sz="2400" dirty="0">
                <a:effectLst/>
                <a:ea typeface="Calibri" panose="020F0502020204030204" pitchFamily="34" charset="0"/>
                <a:cs typeface="Times New Roman" panose="02020603050405020304" pitchFamily="18" charset="0"/>
              </a:rPr>
              <a:t>Pero entre el medallón original y el pintado por </a:t>
            </a:r>
            <a:r>
              <a:rPr lang="es-ES" sz="2400" dirty="0" err="1">
                <a:effectLst/>
                <a:ea typeface="Calibri" panose="020F0502020204030204" pitchFamily="34" charset="0"/>
                <a:cs typeface="Times New Roman" panose="02020603050405020304" pitchFamily="18" charset="0"/>
              </a:rPr>
              <a:t>Boticelli</a:t>
            </a:r>
            <a:r>
              <a:rPr lang="es-ES" sz="2400" dirty="0">
                <a:effectLst/>
                <a:ea typeface="Calibri" panose="020F0502020204030204" pitchFamily="34" charset="0"/>
                <a:cs typeface="Times New Roman" panose="02020603050405020304" pitchFamily="18" charset="0"/>
              </a:rPr>
              <a:t> existen al menos dos diferencias muy importantes.</a:t>
            </a:r>
          </a:p>
          <a:p>
            <a:r>
              <a:rPr lang="es-ES" sz="2400" dirty="0">
                <a:cs typeface="Times New Roman" panose="02020603050405020304" pitchFamily="18" charset="0"/>
              </a:rPr>
              <a:t>La primera es el nombre que Lorenzo de </a:t>
            </a:r>
            <a:r>
              <a:rPr lang="es-ES" sz="2400" dirty="0" err="1">
                <a:cs typeface="Times New Roman" panose="02020603050405020304" pitchFamily="18" charset="0"/>
              </a:rPr>
              <a:t>Medicis</a:t>
            </a:r>
            <a:r>
              <a:rPr lang="es-ES" sz="2400" dirty="0">
                <a:cs typeface="Times New Roman" panose="02020603050405020304" pitchFamily="18" charset="0"/>
              </a:rPr>
              <a:t> (LAUR, MED) hizo grabar.</a:t>
            </a:r>
          </a:p>
          <a:p>
            <a:r>
              <a:rPr lang="es-ES" sz="2400" dirty="0">
                <a:cs typeface="Times New Roman" panose="02020603050405020304" pitchFamily="18" charset="0"/>
              </a:rPr>
              <a:t>La segunda es que está </a:t>
            </a:r>
            <a:r>
              <a:rPr lang="es-ES" sz="2400">
                <a:cs typeface="Times New Roman" panose="02020603050405020304" pitchFamily="18" charset="0"/>
              </a:rPr>
              <a:t>al revés.</a:t>
            </a:r>
            <a:endParaRPr lang="es-ES" sz="2400" dirty="0"/>
          </a:p>
        </p:txBody>
      </p:sp>
      <p:pic>
        <p:nvPicPr>
          <p:cNvPr id="4" name="Imagen 3">
            <a:extLst>
              <a:ext uri="{FF2B5EF4-FFF2-40B4-BE49-F238E27FC236}">
                <a16:creationId xmlns:a16="http://schemas.microsoft.com/office/drawing/2014/main" id="{FFD66789-A554-4682-A179-556A7ABD2C90}"/>
              </a:ext>
            </a:extLst>
          </p:cNvPr>
          <p:cNvPicPr/>
          <p:nvPr/>
        </p:nvPicPr>
        <p:blipFill rotWithShape="1">
          <a:blip r:embed="rId2" cstate="print"/>
          <a:srcRect l="25740" t="25854" r="40676" b="10270"/>
          <a:stretch/>
        </p:blipFill>
        <p:spPr bwMode="auto">
          <a:xfrm>
            <a:off x="6095999" y="1634837"/>
            <a:ext cx="2576945" cy="3140002"/>
          </a:xfrm>
          <a:prstGeom prst="rect">
            <a:avLst/>
          </a:prstGeom>
          <a:ln>
            <a:noFill/>
          </a:ln>
          <a:extLst>
            <a:ext uri="{53640926-AAD7-44D8-BBD7-CCE9431645EC}">
              <a14:shadowObscured xmlns:a14="http://schemas.microsoft.com/office/drawing/2010/main"/>
            </a:ext>
          </a:extLst>
        </p:spPr>
      </p:pic>
      <p:pic>
        <p:nvPicPr>
          <p:cNvPr id="5" name="Imagen 4">
            <a:extLst>
              <a:ext uri="{FF2B5EF4-FFF2-40B4-BE49-F238E27FC236}">
                <a16:creationId xmlns:a16="http://schemas.microsoft.com/office/drawing/2014/main" id="{9777440F-48ED-407A-8E88-3D2A173C0C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0873" y="1631268"/>
            <a:ext cx="2816819" cy="3143570"/>
          </a:xfrm>
          <a:prstGeom prst="rect">
            <a:avLst/>
          </a:prstGeom>
        </p:spPr>
      </p:pic>
    </p:spTree>
    <p:extLst>
      <p:ext uri="{BB962C8B-B14F-4D97-AF65-F5344CB8AC3E}">
        <p14:creationId xmlns:p14="http://schemas.microsoft.com/office/powerpoint/2010/main" val="32915793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314709" cy="5733618"/>
          </a:xfrm>
        </p:spPr>
        <p:txBody>
          <a:bodyPr>
            <a:normAutofit lnSpcReduction="10000"/>
          </a:bodyPr>
          <a:lstStyle/>
          <a:p>
            <a:r>
              <a:rPr lang="es-ES" dirty="0"/>
              <a:t>Lorenzo el Magnífico amplió significativamente el tesoro familiar, con la adquisición de numerosas piezas que tuvieron una influencia decisiva en el entorno artístico florentino. Un motivo de prestigio, un verdadero repertorio figurativo, dentro de los ideales del círculo </a:t>
            </a:r>
            <a:r>
              <a:rPr lang="es-ES" dirty="0" err="1"/>
              <a:t>laurentino</a:t>
            </a:r>
            <a:r>
              <a:rPr lang="es-ES" dirty="0"/>
              <a:t>, pero también un símbolo público de una familia, si es cierto que </a:t>
            </a:r>
            <a:r>
              <a:rPr lang="es-ES"/>
              <a:t>Lorenzo de Medici </a:t>
            </a:r>
            <a:r>
              <a:rPr lang="es-ES" dirty="0"/>
              <a:t>hizo que Donatello y taller hicieran las copias ampliadas de las gemas más importantes, colocándolas en el </a:t>
            </a:r>
            <a:r>
              <a:rPr lang="es-ES" dirty="0" err="1"/>
              <a:t>tondi</a:t>
            </a:r>
            <a:r>
              <a:rPr lang="es-ES" dirty="0"/>
              <a:t> sobre la columnata del Palazzo en vía Larga.</a:t>
            </a:r>
          </a:p>
          <a:p>
            <a:r>
              <a:rPr lang="es-ES" dirty="0"/>
              <a:t>El valor que tuvo esta colección para los artistas florentinos de la segunda mitad del siglo XV, decididos a replantear lo antiguo en formas modernas: un ejemplo sobre todo el de Botticelli que utilizó el motivo iconográfico del Sello de Nerón, el famoso coralino de la época augusta , punta de lanza de la colección de Lorenzo, incrustada en el colgante alrededor del cuello de Simonetta Vespucci en el famoso retrato y reelaborada de forma completamente personal y original en el Nacimiento de Venus.</a:t>
            </a:r>
          </a:p>
        </p:txBody>
      </p:sp>
    </p:spTree>
    <p:extLst>
      <p:ext uri="{BB962C8B-B14F-4D97-AF65-F5344CB8AC3E}">
        <p14:creationId xmlns:p14="http://schemas.microsoft.com/office/powerpoint/2010/main" val="15533238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84910" y="365125"/>
            <a:ext cx="6137564" cy="6063384"/>
          </a:xfrm>
        </p:spPr>
        <p:txBody>
          <a:bodyPr anchor="t">
            <a:normAutofit/>
          </a:bodyPr>
          <a:lstStyle/>
          <a:p>
            <a:r>
              <a:rPr lang="es-ES" sz="2800" dirty="0"/>
              <a:t>1482 - 1483. Botticelli. Retrato de un hombre joven. National Gallery of Art, Washington.</a:t>
            </a:r>
          </a:p>
        </p:txBody>
      </p:sp>
      <p:pic>
        <p:nvPicPr>
          <p:cNvPr id="3" name="2 Imagen" descr="1482 -ç 1483. Boticelli. Retrato de un hombre joven. National Gallery of ASrt, Washington..jpg"/>
          <p:cNvPicPr>
            <a:picLocks noChangeAspect="1"/>
          </p:cNvPicPr>
          <p:nvPr/>
        </p:nvPicPr>
        <p:blipFill>
          <a:blip r:embed="rId2" cstate="print"/>
          <a:stretch>
            <a:fillRect/>
          </a:stretch>
        </p:blipFill>
        <p:spPr>
          <a:xfrm>
            <a:off x="6950049" y="0"/>
            <a:ext cx="5241951" cy="6864927"/>
          </a:xfrm>
          <a:prstGeom prst="rect">
            <a:avLst/>
          </a:prstGeom>
        </p:spPr>
      </p:pic>
    </p:spTree>
    <p:extLst>
      <p:ext uri="{BB962C8B-B14F-4D97-AF65-F5344CB8AC3E}">
        <p14:creationId xmlns:p14="http://schemas.microsoft.com/office/powerpoint/2010/main" val="41748821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5867400" cy="6063384"/>
          </a:xfrm>
        </p:spPr>
        <p:txBody>
          <a:bodyPr anchor="t">
            <a:normAutofit/>
          </a:bodyPr>
          <a:lstStyle/>
          <a:p>
            <a:r>
              <a:rPr lang="fr-FR" sz="2800" dirty="0"/>
              <a:t>1483. Botticelli. </a:t>
            </a:r>
            <a:r>
              <a:rPr lang="fr-FR" sz="2800" dirty="0" err="1"/>
              <a:t>Retrato</a:t>
            </a:r>
            <a:r>
              <a:rPr lang="fr-FR" sz="2800" dirty="0"/>
              <a:t> de un hombre </a:t>
            </a:r>
            <a:r>
              <a:rPr lang="fr-FR" sz="2800" dirty="0" err="1"/>
              <a:t>joven</a:t>
            </a:r>
            <a:r>
              <a:rPr lang="fr-FR" sz="2800" dirty="0"/>
              <a:t>. National </a:t>
            </a:r>
            <a:r>
              <a:rPr lang="fr-FR" sz="2800" dirty="0" err="1"/>
              <a:t>Gallery</a:t>
            </a:r>
            <a:r>
              <a:rPr lang="fr-FR" sz="2800" dirty="0"/>
              <a:t>, Londres.</a:t>
            </a:r>
            <a:endParaRPr lang="es-ES" sz="2800" dirty="0"/>
          </a:p>
        </p:txBody>
      </p:sp>
      <p:pic>
        <p:nvPicPr>
          <p:cNvPr id="3" name="2 Imagen" descr="1483. Boticelli. Retrato de un hombre joven. National Gallery, Londres..jpg"/>
          <p:cNvPicPr>
            <a:picLocks noChangeAspect="1"/>
          </p:cNvPicPr>
          <p:nvPr/>
        </p:nvPicPr>
        <p:blipFill>
          <a:blip r:embed="rId2" cstate="print"/>
          <a:stretch>
            <a:fillRect/>
          </a:stretch>
        </p:blipFill>
        <p:spPr>
          <a:xfrm>
            <a:off x="7033023" y="0"/>
            <a:ext cx="5158977" cy="6858000"/>
          </a:xfrm>
          <a:prstGeom prst="rect">
            <a:avLst/>
          </a:prstGeom>
        </p:spPr>
      </p:pic>
    </p:spTree>
    <p:extLst>
      <p:ext uri="{BB962C8B-B14F-4D97-AF65-F5344CB8AC3E}">
        <p14:creationId xmlns:p14="http://schemas.microsoft.com/office/powerpoint/2010/main" val="4174882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5742709" cy="6063384"/>
          </a:xfrm>
        </p:spPr>
        <p:txBody>
          <a:bodyPr anchor="t">
            <a:normAutofit/>
          </a:bodyPr>
          <a:lstStyle/>
          <a:p>
            <a:r>
              <a:rPr lang="it-IT" sz="2800" dirty="0"/>
              <a:t>1490 - 1495. Botticelli. Retrato de Lorenzo di Ser Piero Lorenzi. Museum of Art, Philadelphia.</a:t>
            </a:r>
            <a:endParaRPr lang="es-ES" sz="2800" dirty="0"/>
          </a:p>
        </p:txBody>
      </p:sp>
      <p:pic>
        <p:nvPicPr>
          <p:cNvPr id="3" name="2 Imagen" descr="1490 - 1495. Boticelli. Retrato de Lorenzo di Ser Piero Lorenzi. Museum of Art, Philadelphia..jpg"/>
          <p:cNvPicPr>
            <a:picLocks noChangeAspect="1"/>
          </p:cNvPicPr>
          <p:nvPr/>
        </p:nvPicPr>
        <p:blipFill>
          <a:blip r:embed="rId2" cstate="print"/>
          <a:stretch>
            <a:fillRect/>
          </a:stretch>
        </p:blipFill>
        <p:spPr>
          <a:xfrm>
            <a:off x="6945443" y="0"/>
            <a:ext cx="5246557" cy="6858000"/>
          </a:xfrm>
          <a:prstGeom prst="rect">
            <a:avLst/>
          </a:prstGeom>
        </p:spPr>
      </p:pic>
    </p:spTree>
    <p:extLst>
      <p:ext uri="{BB962C8B-B14F-4D97-AF65-F5344CB8AC3E}">
        <p14:creationId xmlns:p14="http://schemas.microsoft.com/office/powerpoint/2010/main" val="41748821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r>
              <a:rPr lang="es-ES" sz="2800" dirty="0"/>
              <a:t>1490. Botticelli. Retrato de un hombre. Colección privada.</a:t>
            </a:r>
          </a:p>
        </p:txBody>
      </p:sp>
      <p:pic>
        <p:nvPicPr>
          <p:cNvPr id="3" name="2 Imagen" descr="1490. Boticelli. Retrato de un hombre. Colección privada..jpg"/>
          <p:cNvPicPr>
            <a:picLocks noChangeAspect="1"/>
          </p:cNvPicPr>
          <p:nvPr/>
        </p:nvPicPr>
        <p:blipFill>
          <a:blip r:embed="rId2" cstate="print"/>
          <a:stretch>
            <a:fillRect/>
          </a:stretch>
        </p:blipFill>
        <p:spPr>
          <a:xfrm>
            <a:off x="7360227" y="0"/>
            <a:ext cx="4831773" cy="6858000"/>
          </a:xfrm>
          <a:prstGeom prst="rect">
            <a:avLst/>
          </a:prstGeom>
        </p:spPr>
      </p:pic>
    </p:spTree>
    <p:extLst>
      <p:ext uri="{BB962C8B-B14F-4D97-AF65-F5344CB8AC3E}">
        <p14:creationId xmlns:p14="http://schemas.microsoft.com/office/powerpoint/2010/main" val="41748821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546273" cy="6063384"/>
          </a:xfrm>
        </p:spPr>
        <p:txBody>
          <a:bodyPr anchor="t">
            <a:normAutofit/>
          </a:bodyPr>
          <a:lstStyle/>
          <a:p>
            <a:r>
              <a:rPr lang="es-ES" sz="2800" dirty="0"/>
              <a:t>1495. Botticelli. Retrato de Dante. </a:t>
            </a:r>
            <a:br>
              <a:rPr lang="es-ES" sz="2800" dirty="0"/>
            </a:br>
            <a:r>
              <a:rPr lang="es-ES" sz="2800" dirty="0"/>
              <a:t>Colección privada.</a:t>
            </a:r>
          </a:p>
        </p:txBody>
      </p:sp>
      <p:pic>
        <p:nvPicPr>
          <p:cNvPr id="4" name="Imagen 3">
            <a:extLst>
              <a:ext uri="{FF2B5EF4-FFF2-40B4-BE49-F238E27FC236}">
                <a16:creationId xmlns:a16="http://schemas.microsoft.com/office/drawing/2014/main" id="{481460D1-4274-4E26-9025-E312E05F28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735" y="0"/>
            <a:ext cx="4515556" cy="6858000"/>
          </a:xfrm>
          <a:prstGeom prst="rect">
            <a:avLst/>
          </a:prstGeom>
        </p:spPr>
      </p:pic>
    </p:spTree>
    <p:extLst>
      <p:ext uri="{BB962C8B-B14F-4D97-AF65-F5344CB8AC3E}">
        <p14:creationId xmlns:p14="http://schemas.microsoft.com/office/powerpoint/2010/main" val="25259839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01782" y="365125"/>
            <a:ext cx="6774873" cy="6063384"/>
          </a:xfrm>
        </p:spPr>
        <p:txBody>
          <a:bodyPr anchor="t">
            <a:normAutofit/>
          </a:bodyPr>
          <a:lstStyle/>
          <a:p>
            <a:r>
              <a:rPr lang="es-ES" sz="2800" dirty="0"/>
              <a:t>1490s. </a:t>
            </a:r>
            <a:r>
              <a:rPr lang="es-ES" sz="2800" dirty="0" err="1"/>
              <a:t>Boticelli</a:t>
            </a:r>
            <a:r>
              <a:rPr lang="es-ES" sz="2800" dirty="0"/>
              <a:t>. Retrato de un hombre joven. Museo del Louvre.</a:t>
            </a:r>
          </a:p>
        </p:txBody>
      </p:sp>
      <p:pic>
        <p:nvPicPr>
          <p:cNvPr id="3" name="2 Imagen" descr="1490s. Boticelli. Retrato de un hombre joven. Museo del Louvre..jpg"/>
          <p:cNvPicPr>
            <a:picLocks noChangeAspect="1"/>
          </p:cNvPicPr>
          <p:nvPr/>
        </p:nvPicPr>
        <p:blipFill>
          <a:blip r:embed="rId2" cstate="print"/>
          <a:stretch>
            <a:fillRect/>
          </a:stretch>
        </p:blipFill>
        <p:spPr>
          <a:xfrm>
            <a:off x="7334250" y="0"/>
            <a:ext cx="4857750" cy="6858000"/>
          </a:xfrm>
          <a:prstGeom prst="rect">
            <a:avLst/>
          </a:prstGeom>
        </p:spPr>
      </p:pic>
    </p:spTree>
    <p:extLst>
      <p:ext uri="{BB962C8B-B14F-4D97-AF65-F5344CB8AC3E}">
        <p14:creationId xmlns:p14="http://schemas.microsoft.com/office/powerpoint/2010/main" val="20928936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57306"/>
            <a:ext cx="10515600" cy="1325563"/>
          </a:xfrm>
        </p:spPr>
        <p:txBody>
          <a:bodyPr>
            <a:normAutofit/>
          </a:bodyPr>
          <a:lstStyle/>
          <a:p>
            <a:pPr algn="ctr"/>
            <a:r>
              <a:rPr lang="es-ES" sz="4000" b="1" dirty="0"/>
              <a:t>1490-92. Retablo de San Marco. Sandro BOTTICELLI</a:t>
            </a:r>
          </a:p>
        </p:txBody>
      </p:sp>
      <p:sp>
        <p:nvSpPr>
          <p:cNvPr id="3" name="2 Marcador de contenido"/>
          <p:cNvSpPr>
            <a:spLocks noGrp="1"/>
          </p:cNvSpPr>
          <p:nvPr>
            <p:ph idx="1"/>
          </p:nvPr>
        </p:nvSpPr>
        <p:spPr>
          <a:xfrm>
            <a:off x="838200" y="1191491"/>
            <a:ext cx="10515600" cy="5389418"/>
          </a:xfrm>
        </p:spPr>
        <p:txBody>
          <a:bodyPr>
            <a:normAutofit fontScale="85000" lnSpcReduction="20000"/>
          </a:bodyPr>
          <a:lstStyle/>
          <a:p>
            <a:r>
              <a:rPr lang="es-ES" dirty="0"/>
              <a:t>El comienzo del último período de creatividad de Botticelli está marcado por el cuadro Coronación de la Virgen con ángeles y San Juan Evangelista, San Agustín, San Jerónimo y San Eligio. </a:t>
            </a:r>
          </a:p>
          <a:p>
            <a:r>
              <a:rPr lang="es-ES" dirty="0"/>
              <a:t>Este retablo fue pintado para la capilla de la Cofradía de los Orfebres de la Iglesia de San Marco de Florencia. </a:t>
            </a:r>
          </a:p>
          <a:p>
            <a:r>
              <a:rPr lang="es-ES" dirty="0"/>
              <a:t>La capilla estaba dedicada a San Eligio. </a:t>
            </a:r>
          </a:p>
          <a:p>
            <a:r>
              <a:rPr lang="es-ES" dirty="0"/>
              <a:t>El hecho de que el retablo fuera encargado por el Gremio de Orfebres explica el generoso empleo de oro caro; Por supuesto, era impensable que los orfebres fueran parcos con este material. </a:t>
            </a:r>
          </a:p>
          <a:p>
            <a:r>
              <a:rPr lang="es-ES" dirty="0"/>
              <a:t>Desde 1919 la pintura se encuentra en los Uffizi junto con la predela (cinco escenas pintadas en un solo panel) pero sin el soberbio marco original. </a:t>
            </a:r>
          </a:p>
          <a:p>
            <a:r>
              <a:rPr lang="es-ES" dirty="0"/>
              <a:t>Solía ​​estar en tan mal estado que durante medio siglo no fue posible exhibir el cuadro. </a:t>
            </a:r>
          </a:p>
          <a:p>
            <a:r>
              <a:rPr lang="es-ES" dirty="0"/>
              <a:t>Tras una extensa restauración, que consistió principalmente en volver a colocar las piezas de pintura que se habían soltado, fue posible volver a exhibir la pintura en 1990.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670964" cy="6063384"/>
          </a:xfrm>
        </p:spPr>
        <p:txBody>
          <a:bodyPr anchor="t">
            <a:normAutofit/>
          </a:bodyPr>
          <a:lstStyle/>
          <a:p>
            <a:r>
              <a:rPr lang="it-IT" sz="2800" b="1" dirty="0"/>
              <a:t>1490 - 1492. Boticelli. Retablo San Marcos. Galleria degli Uffizi, Florencia.</a:t>
            </a:r>
            <a:br>
              <a:rPr lang="it-IT" sz="2800" b="1" dirty="0"/>
            </a:br>
            <a:r>
              <a:rPr lang="it-IT" sz="2400" dirty="0">
                <a:latin typeface="+mn-lt"/>
              </a:rPr>
              <a:t>Los santos son : </a:t>
            </a:r>
            <a:r>
              <a:rPr lang="es-ES" sz="2400" dirty="0">
                <a:effectLst/>
                <a:latin typeface="+mn-lt"/>
              </a:rPr>
              <a:t>san Juan Evangelista, san Agustín, san Jerónimo y san Eligio.</a:t>
            </a:r>
            <a:endParaRPr lang="es-ES" sz="2400" dirty="0">
              <a:latin typeface="+mn-lt"/>
            </a:endParaRPr>
          </a:p>
        </p:txBody>
      </p:sp>
      <p:pic>
        <p:nvPicPr>
          <p:cNvPr id="3" name="2 Imagen" descr="1490 - 1492. Boticelli. Retablo San Marco. Galleria degli Uffizi, Florencia..jpg"/>
          <p:cNvPicPr>
            <a:picLocks noChangeAspect="1"/>
          </p:cNvPicPr>
          <p:nvPr/>
        </p:nvPicPr>
        <p:blipFill>
          <a:blip r:embed="rId2" cstate="print"/>
          <a:stretch>
            <a:fillRect/>
          </a:stretch>
        </p:blipFill>
        <p:spPr>
          <a:xfrm>
            <a:off x="7653783" y="0"/>
            <a:ext cx="4538217" cy="6858000"/>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1049000" cy="1990148"/>
          </a:xfrm>
        </p:spPr>
        <p:txBody>
          <a:bodyPr anchor="t">
            <a:normAutofit/>
          </a:bodyPr>
          <a:lstStyle/>
          <a:p>
            <a:pPr algn="ctr"/>
            <a:r>
              <a:rPr lang="es-ES" sz="2800" dirty="0"/>
              <a:t>1490 - 1492. </a:t>
            </a:r>
            <a:r>
              <a:rPr lang="es-ES" sz="2800" dirty="0" err="1"/>
              <a:t>Boticelli</a:t>
            </a:r>
            <a:r>
              <a:rPr lang="es-ES" sz="2800" dirty="0"/>
              <a:t>. Retablo San Marco. Anunciación. </a:t>
            </a:r>
            <a:br>
              <a:rPr lang="es-ES" sz="2800" dirty="0"/>
            </a:br>
            <a:r>
              <a:rPr lang="es-ES" sz="2800" dirty="0" err="1"/>
              <a:t>Galleria</a:t>
            </a:r>
            <a:r>
              <a:rPr lang="es-ES" sz="2800" dirty="0"/>
              <a:t> </a:t>
            </a:r>
            <a:r>
              <a:rPr lang="es-ES" sz="2800" dirty="0" err="1"/>
              <a:t>degli</a:t>
            </a:r>
            <a:r>
              <a:rPr lang="es-ES" sz="2800" dirty="0"/>
              <a:t> Uffizi, Florencia.</a:t>
            </a:r>
          </a:p>
        </p:txBody>
      </p:sp>
      <p:pic>
        <p:nvPicPr>
          <p:cNvPr id="3" name="2 Imagen" descr="1490 - 1492. Boticelli. Retablo San Marco. Anunciación. Galleria degli Uffizi, Florencia..jpg"/>
          <p:cNvPicPr>
            <a:picLocks noChangeAspect="1"/>
          </p:cNvPicPr>
          <p:nvPr/>
        </p:nvPicPr>
        <p:blipFill>
          <a:blip r:embed="rId2" cstate="print"/>
          <a:stretch>
            <a:fillRect/>
          </a:stretch>
        </p:blipFill>
        <p:spPr>
          <a:xfrm>
            <a:off x="0" y="2355273"/>
            <a:ext cx="12211396" cy="4502727"/>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1049000" cy="1990659"/>
          </a:xfrm>
        </p:spPr>
        <p:txBody>
          <a:bodyPr anchor="t">
            <a:normAutofit/>
          </a:bodyPr>
          <a:lstStyle/>
          <a:p>
            <a:pPr algn="ctr"/>
            <a:r>
              <a:rPr lang="it-IT" sz="2800" dirty="0"/>
              <a:t>1490 - 1492. Boticelli. Retablo San Marco. Milagro de San Eligio. </a:t>
            </a:r>
            <a:br>
              <a:rPr lang="it-IT" sz="2800" dirty="0"/>
            </a:br>
            <a:r>
              <a:rPr lang="it-IT" sz="2800" dirty="0"/>
              <a:t>Galleria degli Uffizi, Florencia.</a:t>
            </a:r>
            <a:endParaRPr lang="es-ES" sz="2800" dirty="0"/>
          </a:p>
        </p:txBody>
      </p:sp>
      <p:pic>
        <p:nvPicPr>
          <p:cNvPr id="3" name="2 Imagen" descr="1490 - 1492. Boticelli. Retablo San Marco. Milagro de San Eligio. Galleria degli Uffizi, Florencia..jpg"/>
          <p:cNvPicPr>
            <a:picLocks noChangeAspect="1"/>
          </p:cNvPicPr>
          <p:nvPr/>
        </p:nvPicPr>
        <p:blipFill>
          <a:blip r:embed="rId2" cstate="print"/>
          <a:stretch>
            <a:fillRect/>
          </a:stretch>
        </p:blipFill>
        <p:spPr>
          <a:xfrm>
            <a:off x="0" y="2355784"/>
            <a:ext cx="12192000" cy="4502216"/>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1007436" cy="2045566"/>
          </a:xfrm>
        </p:spPr>
        <p:txBody>
          <a:bodyPr anchor="t">
            <a:normAutofit/>
          </a:bodyPr>
          <a:lstStyle/>
          <a:p>
            <a:pPr algn="ctr"/>
            <a:r>
              <a:rPr lang="it-IT" sz="2800" dirty="0"/>
              <a:t>1490 - 1492. Boticelli. Retablo San Marco. San Agustín. </a:t>
            </a:r>
            <a:br>
              <a:rPr lang="it-IT" sz="2800" dirty="0"/>
            </a:br>
            <a:r>
              <a:rPr lang="it-IT" sz="2800" dirty="0"/>
              <a:t>Galleria degli Uffizi, Florencia.</a:t>
            </a:r>
            <a:endParaRPr lang="es-ES" sz="2800" dirty="0"/>
          </a:p>
        </p:txBody>
      </p:sp>
      <p:pic>
        <p:nvPicPr>
          <p:cNvPr id="3" name="2 Imagen" descr="1490 - 1492. Boticelli. Retablo San Marco. San Agustín. Galleria degli Uffizi, Florencia..jpg"/>
          <p:cNvPicPr>
            <a:picLocks noChangeAspect="1"/>
          </p:cNvPicPr>
          <p:nvPr/>
        </p:nvPicPr>
        <p:blipFill>
          <a:blip r:embed="rId2" cstate="print"/>
          <a:stretch>
            <a:fillRect/>
          </a:stretch>
        </p:blipFill>
        <p:spPr>
          <a:xfrm>
            <a:off x="-1" y="2410691"/>
            <a:ext cx="12194521" cy="4447309"/>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896600" cy="1963900"/>
          </a:xfrm>
        </p:spPr>
        <p:txBody>
          <a:bodyPr anchor="t">
            <a:normAutofit/>
          </a:bodyPr>
          <a:lstStyle/>
          <a:p>
            <a:pPr algn="ctr"/>
            <a:r>
              <a:rPr lang="it-IT" sz="2800" dirty="0"/>
              <a:t>1490 - 1492. Boticelli. Retablo San Marco. San Jerónimo. </a:t>
            </a:r>
            <a:br>
              <a:rPr lang="it-IT" sz="2800" dirty="0"/>
            </a:br>
            <a:r>
              <a:rPr lang="it-IT" sz="2800" dirty="0"/>
              <a:t>Galleria degli Uffizi, Florencia.</a:t>
            </a:r>
            <a:endParaRPr lang="es-ES" sz="2800" dirty="0"/>
          </a:p>
        </p:txBody>
      </p:sp>
      <p:pic>
        <p:nvPicPr>
          <p:cNvPr id="3" name="2 Imagen" descr="1490 - 1492. Boticelli. Retablo San Marco. San Jerónimo. Galleria degli Uffizi, Florencia..jpg"/>
          <p:cNvPicPr>
            <a:picLocks noChangeAspect="1"/>
          </p:cNvPicPr>
          <p:nvPr/>
        </p:nvPicPr>
        <p:blipFill>
          <a:blip r:embed="rId2" cstate="print"/>
          <a:stretch>
            <a:fillRect/>
          </a:stretch>
        </p:blipFill>
        <p:spPr>
          <a:xfrm>
            <a:off x="0" y="2329025"/>
            <a:ext cx="12192000" cy="4528975"/>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10455" cy="1976293"/>
          </a:xfrm>
        </p:spPr>
        <p:txBody>
          <a:bodyPr anchor="t">
            <a:normAutofit/>
          </a:bodyPr>
          <a:lstStyle/>
          <a:p>
            <a:pPr algn="ctr"/>
            <a:r>
              <a:rPr lang="es-ES" sz="2800" dirty="0"/>
              <a:t>1490 - 1492. </a:t>
            </a:r>
            <a:r>
              <a:rPr lang="es-ES" sz="2800" dirty="0" err="1"/>
              <a:t>Boticelli</a:t>
            </a:r>
            <a:r>
              <a:rPr lang="es-ES" sz="2800" dirty="0"/>
              <a:t>. Retablo San Marco. San Juan en Patmos. </a:t>
            </a:r>
            <a:br>
              <a:rPr lang="es-ES" sz="2800" dirty="0"/>
            </a:br>
            <a:r>
              <a:rPr lang="es-ES" sz="2800" dirty="0" err="1"/>
              <a:t>Galleria</a:t>
            </a:r>
            <a:r>
              <a:rPr lang="es-ES" sz="2800" dirty="0"/>
              <a:t> </a:t>
            </a:r>
            <a:r>
              <a:rPr lang="es-ES" sz="2800" dirty="0" err="1"/>
              <a:t>degli</a:t>
            </a:r>
            <a:r>
              <a:rPr lang="es-ES" sz="2800" dirty="0"/>
              <a:t> Uffizi, Florencia.</a:t>
            </a:r>
          </a:p>
        </p:txBody>
      </p:sp>
      <p:pic>
        <p:nvPicPr>
          <p:cNvPr id="3" name="2 Imagen" descr="1490 - 1492. Boticelli. Retablo San Marco. San Juan en Patmos. Galleria degli Uffizi, Florencia..jpg"/>
          <p:cNvPicPr>
            <a:picLocks noChangeAspect="1"/>
          </p:cNvPicPr>
          <p:nvPr/>
        </p:nvPicPr>
        <p:blipFill>
          <a:blip r:embed="rId2" cstate="print"/>
          <a:stretch>
            <a:fillRect/>
          </a:stretch>
        </p:blipFill>
        <p:spPr>
          <a:xfrm>
            <a:off x="-1" y="2341418"/>
            <a:ext cx="12221871" cy="4516582"/>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71161"/>
            <a:ext cx="10515600" cy="1325563"/>
          </a:xfrm>
        </p:spPr>
        <p:txBody>
          <a:bodyPr>
            <a:normAutofit/>
          </a:bodyPr>
          <a:lstStyle/>
          <a:p>
            <a:pPr algn="ctr"/>
            <a:r>
              <a:rPr lang="es-ES" sz="3600" b="1" dirty="0"/>
              <a:t>Década de 1490. Historias escénicas. Sandro BOTTICELLI</a:t>
            </a:r>
          </a:p>
        </p:txBody>
      </p:sp>
      <p:sp>
        <p:nvSpPr>
          <p:cNvPr id="3" name="2 Marcador de contenido"/>
          <p:cNvSpPr>
            <a:spLocks noGrp="1"/>
          </p:cNvSpPr>
          <p:nvPr>
            <p:ph idx="1"/>
          </p:nvPr>
        </p:nvSpPr>
        <p:spPr>
          <a:xfrm>
            <a:off x="387927" y="1094509"/>
            <a:ext cx="11319164" cy="5472546"/>
          </a:xfrm>
        </p:spPr>
        <p:txBody>
          <a:bodyPr>
            <a:normAutofit fontScale="92500" lnSpcReduction="10000"/>
          </a:bodyPr>
          <a:lstStyle/>
          <a:p>
            <a:r>
              <a:rPr lang="es-ES" dirty="0"/>
              <a:t>La capacidad de dar forma visual a la palabra escrita en imágenes pintadas también es algo que distingue las obras escénicas posteriores de Botticelli. El pequeño cuadro de la Calumnia de Apeles no fue un encargo. No es seguro por qué Botticelli lo creó, ejecutado con la delicadeza de una miniatura. Se han sugerido muchas interpretaciones para la pintura, sin que ninguna de ellas quede del todo clara. </a:t>
            </a:r>
          </a:p>
          <a:p>
            <a:r>
              <a:rPr lang="es-ES" dirty="0"/>
              <a:t>Botticelli también estableció escenas dramáticas en medio de una arquitectura ricamente decorada en las pinturas de la Historia de Virginia y La Historia de Lucrecia. Se cree que los dos paneles formaron un par. El antiguo escritor romano Livio, que contó las historias de las dos heroínas romanas, también conectó a Virginia y Lucrecia entre sí. </a:t>
            </a:r>
          </a:p>
          <a:p>
            <a:r>
              <a:rPr lang="es-ES" dirty="0"/>
              <a:t>San Cenobio, el primer obispo de Florencia, fue especialmente venerado. En el siglo XV se revivió un culto activo dedicado a este santo local, fallecido en 417. Botticelli creó un ciclo de pinturas de cuatro partes en el que representó las hazañas y milagros de San </a:t>
            </a:r>
            <a:r>
              <a:rPr lang="es-ES" dirty="0" err="1"/>
              <a:t>Zenobio</a:t>
            </a:r>
            <a:r>
              <a:rPr lang="es-ES" dirty="0"/>
              <a:t>. Una descripción de la vida del santo, publicada en 1487, bien puede haber sido una de las fuentes del artista.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35528" y="365125"/>
            <a:ext cx="2071068" cy="6063384"/>
          </a:xfrm>
        </p:spPr>
        <p:txBody>
          <a:bodyPr anchor="t">
            <a:normAutofit/>
          </a:bodyPr>
          <a:lstStyle/>
          <a:p>
            <a:r>
              <a:rPr lang="es-ES" sz="2800" dirty="0"/>
              <a:t>1495.</a:t>
            </a:r>
            <a:br>
              <a:rPr lang="es-ES" sz="2800" dirty="0"/>
            </a:br>
            <a:r>
              <a:rPr lang="es-ES" sz="2800" dirty="0" err="1"/>
              <a:t>Boticelli</a:t>
            </a:r>
            <a:r>
              <a:rPr lang="es-ES" sz="2800" dirty="0"/>
              <a:t>.</a:t>
            </a:r>
            <a:br>
              <a:rPr lang="es-ES" sz="2800" dirty="0"/>
            </a:br>
            <a:r>
              <a:rPr lang="es-ES" sz="2800" dirty="0"/>
              <a:t>La Calumnia de Apeles. Galería </a:t>
            </a:r>
            <a:r>
              <a:rPr lang="es-ES" sz="2800" dirty="0" err="1"/>
              <a:t>Uffizi</a:t>
            </a:r>
            <a:r>
              <a:rPr lang="es-ES" sz="2800" dirty="0"/>
              <a:t>, Florencia.</a:t>
            </a:r>
          </a:p>
        </p:txBody>
      </p:sp>
      <p:pic>
        <p:nvPicPr>
          <p:cNvPr id="4" name="Imagen 3">
            <a:extLst>
              <a:ext uri="{FF2B5EF4-FFF2-40B4-BE49-F238E27FC236}">
                <a16:creationId xmlns:a16="http://schemas.microsoft.com/office/drawing/2014/main" id="{12D75E2B-12D6-4435-9960-6212754CE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6595" y="0"/>
            <a:ext cx="9885405" cy="6858000"/>
          </a:xfrm>
          <a:prstGeom prst="rect">
            <a:avLst/>
          </a:prstGeom>
        </p:spPr>
      </p:pic>
    </p:spTree>
    <p:extLst>
      <p:ext uri="{BB962C8B-B14F-4D97-AF65-F5344CB8AC3E}">
        <p14:creationId xmlns:p14="http://schemas.microsoft.com/office/powerpoint/2010/main" val="32836832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098419" y="0"/>
            <a:ext cx="4093581" cy="1427017"/>
          </a:xfrm>
        </p:spPr>
        <p:txBody>
          <a:bodyPr anchor="t">
            <a:normAutofit/>
          </a:bodyPr>
          <a:lstStyle/>
          <a:p>
            <a:r>
              <a:rPr lang="es-ES" sz="2800" b="1" dirty="0"/>
              <a:t>1495.Boticelli.</a:t>
            </a:r>
            <a:br>
              <a:rPr lang="es-ES" sz="2800" b="1" dirty="0"/>
            </a:br>
            <a:r>
              <a:rPr lang="es-ES" sz="2800" b="1" dirty="0"/>
              <a:t>La Calumnia de Apeles. Galería </a:t>
            </a:r>
            <a:r>
              <a:rPr lang="es-ES" sz="2800" b="1" dirty="0" err="1"/>
              <a:t>Uffizi</a:t>
            </a:r>
            <a:r>
              <a:rPr lang="es-ES" sz="2800" b="1" dirty="0"/>
              <a:t>, Florencia.</a:t>
            </a:r>
          </a:p>
        </p:txBody>
      </p:sp>
      <p:pic>
        <p:nvPicPr>
          <p:cNvPr id="4" name="Imagen 3">
            <a:extLst>
              <a:ext uri="{FF2B5EF4-FFF2-40B4-BE49-F238E27FC236}">
                <a16:creationId xmlns:a16="http://schemas.microsoft.com/office/drawing/2014/main" id="{12D75E2B-12D6-4435-9960-6212754CE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8309" y="1427017"/>
            <a:ext cx="4273691" cy="2964873"/>
          </a:xfrm>
          <a:prstGeom prst="rect">
            <a:avLst/>
          </a:prstGeom>
        </p:spPr>
      </p:pic>
      <p:sp>
        <p:nvSpPr>
          <p:cNvPr id="3" name="CuadroTexto 2">
            <a:extLst>
              <a:ext uri="{FF2B5EF4-FFF2-40B4-BE49-F238E27FC236}">
                <a16:creationId xmlns:a16="http://schemas.microsoft.com/office/drawing/2014/main" id="{A02F0C9D-FE92-43C7-A20E-D73146BC5C30}"/>
              </a:ext>
            </a:extLst>
          </p:cNvPr>
          <p:cNvSpPr txBox="1"/>
          <p:nvPr/>
        </p:nvSpPr>
        <p:spPr>
          <a:xfrm>
            <a:off x="180109" y="193964"/>
            <a:ext cx="7558090" cy="4154984"/>
          </a:xfrm>
          <a:prstGeom prst="rect">
            <a:avLst/>
          </a:prstGeom>
          <a:noFill/>
        </p:spPr>
        <p:txBody>
          <a:bodyPr wrap="square" rtlCol="0">
            <a:spAutoFit/>
          </a:bodyPr>
          <a:lstStyle/>
          <a:p>
            <a:r>
              <a:rPr lang="es-ES" sz="2400" b="0" i="0" dirty="0">
                <a:effectLst/>
              </a:rPr>
              <a:t>Esta obra se produjo después de la caída de los Médicis, en plena época de la República. Se considera que es fruto del ambiente religioso que dominó </a:t>
            </a:r>
            <a:r>
              <a:rPr lang="es-ES" sz="2400" b="0" i="0" u="none" strike="noStrike" dirty="0">
                <a:effectLst/>
              </a:rPr>
              <a:t>Florencia</a:t>
            </a:r>
            <a:r>
              <a:rPr lang="es-ES" sz="2400" b="0" i="0" dirty="0">
                <a:effectLst/>
              </a:rPr>
              <a:t> durante la época de dominio de </a:t>
            </a:r>
            <a:r>
              <a:rPr lang="es-ES" sz="2400" b="0" i="0" u="none" strike="noStrike" dirty="0">
                <a:effectLst/>
              </a:rPr>
              <a:t>Savonarola</a:t>
            </a:r>
            <a:r>
              <a:rPr lang="es-ES" sz="2400" b="0" i="0" dirty="0">
                <a:effectLst/>
              </a:rPr>
              <a:t>, se ha interpretado como una defensa de Savonarola frente a los ataques que se consideraban </a:t>
            </a:r>
            <a:r>
              <a:rPr lang="es-ES" sz="2400" b="0" i="0" u="none" strike="noStrike" dirty="0">
                <a:effectLst/>
              </a:rPr>
              <a:t>calumnioso</a:t>
            </a:r>
            <a:r>
              <a:rPr lang="es-ES" sz="2400" b="0" i="0" dirty="0">
                <a:effectLst/>
              </a:rPr>
              <a:t> del papa </a:t>
            </a:r>
            <a:r>
              <a:rPr lang="es-ES" sz="2400" b="0" i="0" u="none" strike="noStrike" dirty="0">
                <a:effectLst/>
              </a:rPr>
              <a:t>Alejandro VI</a:t>
            </a:r>
            <a:r>
              <a:rPr lang="es-ES" sz="2400" b="0" i="0" dirty="0">
                <a:effectLst/>
              </a:rPr>
              <a:t>.</a:t>
            </a:r>
          </a:p>
          <a:p>
            <a:pPr algn="l"/>
            <a:r>
              <a:rPr lang="es-ES" sz="2400" b="0" i="0" dirty="0">
                <a:effectLst/>
              </a:rPr>
              <a:t>El tema es alegórico; se basa en una descripción literaria sobre una pintura de </a:t>
            </a:r>
            <a:r>
              <a:rPr lang="es-ES" sz="2400" b="0" i="0" u="none" strike="noStrike" dirty="0">
                <a:effectLst/>
              </a:rPr>
              <a:t>Apeles</a:t>
            </a:r>
            <a:r>
              <a:rPr lang="es-ES" sz="2400" b="0" i="0" dirty="0">
                <a:effectLst/>
              </a:rPr>
              <a:t>, pintor de la antigüedad, hecha por </a:t>
            </a:r>
            <a:r>
              <a:rPr lang="es-ES" sz="2400" b="0" i="0" u="none" strike="noStrike" dirty="0">
                <a:effectLst/>
              </a:rPr>
              <a:t>Luciano de Samosata</a:t>
            </a:r>
            <a:r>
              <a:rPr lang="es-ES" sz="2400" b="0" i="0" dirty="0">
                <a:effectLst/>
              </a:rPr>
              <a:t>​ en uno de sus </a:t>
            </a:r>
            <a:r>
              <a:rPr lang="es-ES" sz="2400" b="0" i="1" dirty="0">
                <a:effectLst/>
              </a:rPr>
              <a:t>Diálogos</a:t>
            </a:r>
            <a:r>
              <a:rPr lang="es-ES" sz="2400" b="0" i="0" dirty="0">
                <a:effectLst/>
              </a:rPr>
              <a:t> y mencionada por </a:t>
            </a:r>
            <a:r>
              <a:rPr lang="es-ES" sz="2400" b="0" i="0" u="none" strike="noStrike" dirty="0">
                <a:effectLst/>
              </a:rPr>
              <a:t>Leon Battista Alberti</a:t>
            </a:r>
            <a:r>
              <a:rPr lang="es-ES" sz="2400" b="0" i="0" dirty="0">
                <a:effectLst/>
              </a:rPr>
              <a:t> en su tratado </a:t>
            </a:r>
            <a:r>
              <a:rPr lang="es-ES" sz="2400" b="0" i="1" dirty="0">
                <a:effectLst/>
              </a:rPr>
              <a:t>De </a:t>
            </a:r>
            <a:r>
              <a:rPr lang="es-ES" sz="2400" b="0" i="1" dirty="0" err="1">
                <a:effectLst/>
              </a:rPr>
              <a:t>pictura</a:t>
            </a:r>
            <a:r>
              <a:rPr lang="es-ES" sz="2400" b="0" i="0" dirty="0">
                <a:effectLst/>
              </a:rPr>
              <a:t>.</a:t>
            </a:r>
          </a:p>
        </p:txBody>
      </p:sp>
    </p:spTree>
    <p:extLst>
      <p:ext uri="{BB962C8B-B14F-4D97-AF65-F5344CB8AC3E}">
        <p14:creationId xmlns:p14="http://schemas.microsoft.com/office/powerpoint/2010/main" val="3869387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098419" y="0"/>
            <a:ext cx="4093581" cy="1427017"/>
          </a:xfrm>
        </p:spPr>
        <p:txBody>
          <a:bodyPr anchor="t">
            <a:normAutofit/>
          </a:bodyPr>
          <a:lstStyle/>
          <a:p>
            <a:r>
              <a:rPr lang="es-ES" sz="2800" b="1" dirty="0"/>
              <a:t>1495.Boticelli.</a:t>
            </a:r>
            <a:br>
              <a:rPr lang="es-ES" sz="2800" b="1" dirty="0"/>
            </a:br>
            <a:r>
              <a:rPr lang="es-ES" sz="2800" b="1" dirty="0"/>
              <a:t>La Calumnia de Apeles. Galería </a:t>
            </a:r>
            <a:r>
              <a:rPr lang="es-ES" sz="2800" b="1" dirty="0" err="1"/>
              <a:t>Uffizi</a:t>
            </a:r>
            <a:r>
              <a:rPr lang="es-ES" sz="2800" b="1" dirty="0"/>
              <a:t>, Florencia.</a:t>
            </a:r>
          </a:p>
        </p:txBody>
      </p:sp>
      <p:pic>
        <p:nvPicPr>
          <p:cNvPr id="4" name="Imagen 3">
            <a:extLst>
              <a:ext uri="{FF2B5EF4-FFF2-40B4-BE49-F238E27FC236}">
                <a16:creationId xmlns:a16="http://schemas.microsoft.com/office/drawing/2014/main" id="{12D75E2B-12D6-4435-9960-6212754CE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8309" y="1427017"/>
            <a:ext cx="4273691" cy="2964873"/>
          </a:xfrm>
          <a:prstGeom prst="rect">
            <a:avLst/>
          </a:prstGeom>
        </p:spPr>
      </p:pic>
      <p:sp>
        <p:nvSpPr>
          <p:cNvPr id="3" name="CuadroTexto 2">
            <a:extLst>
              <a:ext uri="{FF2B5EF4-FFF2-40B4-BE49-F238E27FC236}">
                <a16:creationId xmlns:a16="http://schemas.microsoft.com/office/drawing/2014/main" id="{A02F0C9D-FE92-43C7-A20E-D73146BC5C30}"/>
              </a:ext>
            </a:extLst>
          </p:cNvPr>
          <p:cNvSpPr txBox="1"/>
          <p:nvPr/>
        </p:nvSpPr>
        <p:spPr>
          <a:xfrm>
            <a:off x="180109" y="193964"/>
            <a:ext cx="7398327" cy="6801862"/>
          </a:xfrm>
          <a:prstGeom prst="rect">
            <a:avLst/>
          </a:prstGeom>
          <a:noFill/>
        </p:spPr>
        <p:txBody>
          <a:bodyPr wrap="square" rtlCol="0">
            <a:spAutoFit/>
          </a:bodyPr>
          <a:lstStyle/>
          <a:p>
            <a:pPr algn="l"/>
            <a:r>
              <a:rPr lang="es-ES" sz="2200" dirty="0"/>
              <a:t>A</a:t>
            </a:r>
            <a:r>
              <a:rPr lang="es-ES" sz="2200" b="0" i="0" dirty="0">
                <a:effectLst/>
              </a:rPr>
              <a:t> la derecha del espectador, el rey </a:t>
            </a:r>
            <a:r>
              <a:rPr lang="es-ES" sz="2200" b="0" i="0" u="none" strike="noStrike" dirty="0">
                <a:effectLst/>
              </a:rPr>
              <a:t>Midas</a:t>
            </a:r>
            <a:r>
              <a:rPr lang="es-ES" sz="2200" b="0" i="0" dirty="0">
                <a:effectLst/>
              </a:rPr>
              <a:t>, el Juez malo, es entronizado entre la Sospecha y la Ignorancia, representadas como mujeres de rostros crispados que están susurrándole malos consejos a sus orejas de asno. El trono está sobre un podio decorado con relieves en grisalla. </a:t>
            </a:r>
          </a:p>
          <a:p>
            <a:pPr algn="l"/>
            <a:r>
              <a:rPr lang="es-ES" sz="2200" b="0" i="0" dirty="0">
                <a:effectLst/>
              </a:rPr>
              <a:t>Ante este Juez se encuentra una figura masculina, con hábito de monje, en quien se cree ver representado el Rencor (o la </a:t>
            </a:r>
            <a:r>
              <a:rPr lang="es-ES" sz="2200" b="0" i="0" u="none" strike="noStrike" dirty="0">
                <a:effectLst/>
              </a:rPr>
              <a:t>Envidia</a:t>
            </a:r>
            <a:r>
              <a:rPr lang="es-ES" sz="2200" b="0" i="0" dirty="0">
                <a:effectLst/>
              </a:rPr>
              <a:t> o la </a:t>
            </a:r>
            <a:r>
              <a:rPr lang="es-ES" sz="2200" b="0" i="0" u="none" strike="noStrike" dirty="0">
                <a:effectLst/>
              </a:rPr>
              <a:t>Ira</a:t>
            </a:r>
            <a:r>
              <a:rPr lang="es-ES" sz="2200" b="0" i="0" dirty="0">
                <a:effectLst/>
              </a:rPr>
              <a:t>) que conduce a una joven (la Calumnia) a la que están adornando los cabellos la Envidia y el Fraude, que porta una antorcha en representación del rumor (se extiende como el fuego). </a:t>
            </a:r>
          </a:p>
          <a:p>
            <a:pPr algn="l"/>
            <a:r>
              <a:rPr lang="es-ES" sz="2200" b="0" i="0" dirty="0">
                <a:effectLst/>
              </a:rPr>
              <a:t>La Calumnia, indiferente a cuanto sucede, arrastra a la víctima, un hombre prácticamente desnudo que junta las manos en ademán de pedir clemencia. </a:t>
            </a:r>
          </a:p>
          <a:p>
            <a:pPr algn="l"/>
            <a:r>
              <a:rPr lang="es-ES" sz="2200" b="0" i="0" dirty="0">
                <a:effectLst/>
              </a:rPr>
              <a:t>A la izquierda está la Penitencia, vestida de negro con ropa pesada y andrajosa, que se vuelve hacia la figura que está desnuda detrás de ella. </a:t>
            </a:r>
          </a:p>
          <a:p>
            <a:pPr algn="l"/>
            <a:r>
              <a:rPr lang="es-ES" sz="2200" b="0" i="0" dirty="0">
                <a:effectLst/>
              </a:rPr>
              <a:t>Este último personaje es la </a:t>
            </a:r>
            <a:r>
              <a:rPr lang="es-ES" sz="2200" b="0" i="0" u="none" strike="noStrike" dirty="0">
                <a:effectLst/>
              </a:rPr>
              <a:t>Verdad desnuda</a:t>
            </a:r>
            <a:r>
              <a:rPr lang="es-ES" sz="2200" b="0" i="0" dirty="0">
                <a:effectLst/>
              </a:rPr>
              <a:t> que resplandece, señalando al cielo con el dedo.</a:t>
            </a:r>
          </a:p>
          <a:p>
            <a:endParaRPr lang="es-ES" dirty="0"/>
          </a:p>
        </p:txBody>
      </p:sp>
    </p:spTree>
    <p:extLst>
      <p:ext uri="{BB962C8B-B14F-4D97-AF65-F5344CB8AC3E}">
        <p14:creationId xmlns:p14="http://schemas.microsoft.com/office/powerpoint/2010/main" val="8124904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098419" y="0"/>
            <a:ext cx="4093581" cy="1427017"/>
          </a:xfrm>
        </p:spPr>
        <p:txBody>
          <a:bodyPr anchor="t">
            <a:normAutofit/>
          </a:bodyPr>
          <a:lstStyle/>
          <a:p>
            <a:r>
              <a:rPr lang="es-ES" sz="2800" b="1" dirty="0"/>
              <a:t>1495.Boticelli.</a:t>
            </a:r>
            <a:br>
              <a:rPr lang="es-ES" sz="2800" b="1" dirty="0"/>
            </a:br>
            <a:r>
              <a:rPr lang="es-ES" sz="2800" b="1" dirty="0"/>
              <a:t>La Calumnia de Apeles. Galería </a:t>
            </a:r>
            <a:r>
              <a:rPr lang="es-ES" sz="2800" b="1" dirty="0" err="1"/>
              <a:t>Uffizi</a:t>
            </a:r>
            <a:r>
              <a:rPr lang="es-ES" sz="2800" b="1" dirty="0"/>
              <a:t>, Florencia.</a:t>
            </a:r>
          </a:p>
        </p:txBody>
      </p:sp>
      <p:pic>
        <p:nvPicPr>
          <p:cNvPr id="4" name="Imagen 3">
            <a:extLst>
              <a:ext uri="{FF2B5EF4-FFF2-40B4-BE49-F238E27FC236}">
                <a16:creationId xmlns:a16="http://schemas.microsoft.com/office/drawing/2014/main" id="{12D75E2B-12D6-4435-9960-6212754CE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8309" y="1427017"/>
            <a:ext cx="4273691" cy="2964873"/>
          </a:xfrm>
          <a:prstGeom prst="rect">
            <a:avLst/>
          </a:prstGeom>
        </p:spPr>
      </p:pic>
      <p:sp>
        <p:nvSpPr>
          <p:cNvPr id="3" name="CuadroTexto 2">
            <a:extLst>
              <a:ext uri="{FF2B5EF4-FFF2-40B4-BE49-F238E27FC236}">
                <a16:creationId xmlns:a16="http://schemas.microsoft.com/office/drawing/2014/main" id="{A02F0C9D-FE92-43C7-A20E-D73146BC5C30}"/>
              </a:ext>
            </a:extLst>
          </p:cNvPr>
          <p:cNvSpPr txBox="1"/>
          <p:nvPr/>
        </p:nvSpPr>
        <p:spPr>
          <a:xfrm>
            <a:off x="180109" y="193964"/>
            <a:ext cx="7558090" cy="6278642"/>
          </a:xfrm>
          <a:prstGeom prst="rect">
            <a:avLst/>
          </a:prstGeom>
          <a:noFill/>
        </p:spPr>
        <p:txBody>
          <a:bodyPr wrap="square" rtlCol="0">
            <a:spAutoFit/>
          </a:bodyPr>
          <a:lstStyle/>
          <a:p>
            <a:pPr algn="l"/>
            <a:r>
              <a:rPr lang="es-ES" sz="2400" b="0" i="0" dirty="0">
                <a:effectLst/>
              </a:rPr>
              <a:t>El colorido del cuadro, la luz que queda subrayada por toques de oro, es lo que confiere movimiento a la escena. </a:t>
            </a:r>
          </a:p>
          <a:p>
            <a:pPr algn="l"/>
            <a:r>
              <a:rPr lang="es-ES" sz="2400" b="0" i="0" dirty="0">
                <a:effectLst/>
              </a:rPr>
              <a:t>Ésta se desarrolla dentro de una estancia con arquitectura clásica con arcadas que presentan esculturas que subrayan el estudio de la Antigüedad por Botticelli; en los relieves hay alusiones a la antigüedad clásica. </a:t>
            </a:r>
          </a:p>
          <a:p>
            <a:pPr algn="l"/>
            <a:r>
              <a:rPr lang="es-ES" sz="2400" b="0" i="0" dirty="0">
                <a:effectLst/>
              </a:rPr>
              <a:t>Esta arquitectura completamente revestida de estatuas y relieves acentúa el tono dramático y agitado de la escena. </a:t>
            </a:r>
          </a:p>
          <a:p>
            <a:pPr algn="l"/>
            <a:r>
              <a:rPr lang="es-ES" sz="2400" b="0" i="0" dirty="0">
                <a:effectLst/>
              </a:rPr>
              <a:t>En el centro del cuadro está representado </a:t>
            </a:r>
            <a:r>
              <a:rPr lang="es-ES" sz="2400" b="0" i="0" u="none" strike="noStrike" dirty="0">
                <a:effectLst/>
              </a:rPr>
              <a:t>David</a:t>
            </a:r>
            <a:r>
              <a:rPr lang="es-ES" sz="2400" b="0" i="0" dirty="0">
                <a:effectLst/>
              </a:rPr>
              <a:t> al modo de </a:t>
            </a:r>
            <a:r>
              <a:rPr lang="es-ES" sz="2400" b="0" i="0" u="none" strike="noStrike" dirty="0">
                <a:effectLst/>
              </a:rPr>
              <a:t>Donatello</a:t>
            </a:r>
            <a:r>
              <a:rPr lang="es-ES" sz="2400" b="0" i="0" dirty="0">
                <a:effectLst/>
              </a:rPr>
              <a:t>. </a:t>
            </a:r>
          </a:p>
          <a:p>
            <a:pPr algn="l"/>
            <a:r>
              <a:rPr lang="es-ES" sz="2400" b="0" i="0" dirty="0">
                <a:effectLst/>
              </a:rPr>
              <a:t>En otros nichos se representa a </a:t>
            </a:r>
            <a:r>
              <a:rPr lang="es-ES" sz="2400" b="0" i="0" u="none" strike="noStrike" dirty="0">
                <a:effectLst/>
              </a:rPr>
              <a:t>San Pablo</a:t>
            </a:r>
            <a:r>
              <a:rPr lang="es-ES" sz="2400" b="0" i="0" dirty="0">
                <a:effectLst/>
              </a:rPr>
              <a:t>, </a:t>
            </a:r>
            <a:r>
              <a:rPr lang="es-ES" sz="2400" b="0" i="0" u="none" strike="noStrike" dirty="0">
                <a:effectLst/>
              </a:rPr>
              <a:t>San Jorge</a:t>
            </a:r>
            <a:r>
              <a:rPr lang="es-ES" sz="2400" b="0" i="0" dirty="0">
                <a:effectLst/>
              </a:rPr>
              <a:t>, </a:t>
            </a:r>
            <a:r>
              <a:rPr lang="es-ES" sz="2400" b="0" i="0" u="none" strike="noStrike" dirty="0">
                <a:effectLst/>
              </a:rPr>
              <a:t>Judit</a:t>
            </a:r>
            <a:r>
              <a:rPr lang="es-ES" sz="2400" b="0" i="0" dirty="0">
                <a:effectLst/>
              </a:rPr>
              <a:t> y, en los relieves, a personajes como </a:t>
            </a:r>
            <a:r>
              <a:rPr lang="es-ES" sz="2400" b="0" i="0" u="none" strike="noStrike" dirty="0">
                <a:effectLst/>
              </a:rPr>
              <a:t>Apolo y Dafne</a:t>
            </a:r>
            <a:r>
              <a:rPr lang="es-ES" sz="2400" b="0" i="0" dirty="0">
                <a:effectLst/>
              </a:rPr>
              <a:t>, </a:t>
            </a:r>
            <a:r>
              <a:rPr lang="es-ES" sz="2400" b="0" i="0" u="none" strike="noStrike" dirty="0">
                <a:effectLst/>
              </a:rPr>
              <a:t>Hércules</a:t>
            </a:r>
            <a:r>
              <a:rPr lang="es-ES" sz="2400" b="0" i="0" dirty="0">
                <a:effectLst/>
              </a:rPr>
              <a:t> y </a:t>
            </a:r>
            <a:r>
              <a:rPr lang="es-ES" sz="2400" b="0" i="0" u="none" strike="noStrike" dirty="0">
                <a:effectLst/>
              </a:rPr>
              <a:t>Licas</a:t>
            </a:r>
            <a:r>
              <a:rPr lang="es-ES" sz="2400" b="0" i="0" dirty="0">
                <a:effectLst/>
              </a:rPr>
              <a:t> o </a:t>
            </a:r>
            <a:r>
              <a:rPr lang="es-ES" sz="2400" b="0" i="0" u="none" strike="noStrike" dirty="0">
                <a:effectLst/>
              </a:rPr>
              <a:t>Mucio Scevola</a:t>
            </a:r>
            <a:r>
              <a:rPr lang="es-ES" sz="2400" b="0" i="0" dirty="0">
                <a:effectLst/>
              </a:rPr>
              <a:t>, lo que evidencia la mezcla de personajes </a:t>
            </a:r>
            <a:r>
              <a:rPr lang="es-ES" sz="2400" b="0" i="0" u="none" strike="noStrike" dirty="0">
                <a:effectLst/>
              </a:rPr>
              <a:t>cristianos</a:t>
            </a:r>
            <a:r>
              <a:rPr lang="es-ES" sz="2400" b="0" i="0" dirty="0">
                <a:effectLst/>
              </a:rPr>
              <a:t> y grecorromanos que incluyó Botticelli en esta pintura. </a:t>
            </a:r>
          </a:p>
          <a:p>
            <a:pPr algn="l"/>
            <a:r>
              <a:rPr lang="es-ES" sz="2400" b="0" i="0" dirty="0">
                <a:effectLst/>
              </a:rPr>
              <a:t>Detrás de esta arquitectura, el mar verdoso y un cielo liso.</a:t>
            </a:r>
          </a:p>
          <a:p>
            <a:endParaRPr lang="es-ES" dirty="0"/>
          </a:p>
        </p:txBody>
      </p:sp>
    </p:spTree>
    <p:extLst>
      <p:ext uri="{BB962C8B-B14F-4D97-AF65-F5344CB8AC3E}">
        <p14:creationId xmlns:p14="http://schemas.microsoft.com/office/powerpoint/2010/main" val="21992407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123F070-D498-4C73-B6FA-1ED659EFBB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49672" cy="6858000"/>
          </a:xfrm>
          <a:prstGeom prst="rect">
            <a:avLst/>
          </a:prstGeom>
        </p:spPr>
      </p:pic>
      <p:pic>
        <p:nvPicPr>
          <p:cNvPr id="11" name="Imagen 10">
            <a:extLst>
              <a:ext uri="{FF2B5EF4-FFF2-40B4-BE49-F238E27FC236}">
                <a16:creationId xmlns:a16="http://schemas.microsoft.com/office/drawing/2014/main" id="{FB94ADA7-52D7-4E34-AF49-2E678A5AC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309" y="0"/>
            <a:ext cx="5584691" cy="6858000"/>
          </a:xfrm>
          <a:prstGeom prst="rect">
            <a:avLst/>
          </a:prstGeom>
        </p:spPr>
      </p:pic>
    </p:spTree>
    <p:extLst>
      <p:ext uri="{BB962C8B-B14F-4D97-AF65-F5344CB8AC3E}">
        <p14:creationId xmlns:p14="http://schemas.microsoft.com/office/powerpoint/2010/main" val="25702868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785764" cy="2975854"/>
          </a:xfrm>
        </p:spPr>
        <p:txBody>
          <a:bodyPr>
            <a:normAutofit fontScale="85000" lnSpcReduction="20000"/>
          </a:bodyPr>
          <a:lstStyle/>
          <a:p>
            <a:pPr>
              <a:buNone/>
            </a:pPr>
            <a:r>
              <a:rPr lang="es-ES" sz="5000" b="1" dirty="0"/>
              <a:t>1500. Sandro </a:t>
            </a:r>
            <a:r>
              <a:rPr lang="es-ES" sz="5000" b="1" dirty="0" err="1"/>
              <a:t>Baticelli</a:t>
            </a:r>
            <a:r>
              <a:rPr lang="es-ES" sz="5000" b="1" dirty="0"/>
              <a:t>. Historia de Virginia. </a:t>
            </a:r>
            <a:r>
              <a:rPr lang="es-ES" sz="5000" b="1" dirty="0" err="1"/>
              <a:t>Accademia</a:t>
            </a:r>
            <a:r>
              <a:rPr lang="es-ES" sz="5000" b="1" dirty="0"/>
              <a:t> Carrara, </a:t>
            </a:r>
            <a:r>
              <a:rPr lang="es-ES" sz="5000" b="1" dirty="0" err="1"/>
              <a:t>Bergamo</a:t>
            </a:r>
            <a:r>
              <a:rPr lang="es-ES" sz="5000" b="1" dirty="0"/>
              <a:t>.</a:t>
            </a:r>
          </a:p>
          <a:p>
            <a:r>
              <a:rPr lang="es-ES" dirty="0"/>
              <a:t>El panel narrativo de Sandro Botticelli que describe los eventos que llevaron a la trágica muerte de Virginia ha sido reconocido durante mucho tiempo como la pintura más compleja y convincente del estilo tardío del artista.  Es la pieza complementaria de otro panel de Botticelli sobre la tragedia relacionada de Lucrecia. Ambos son cuadros de muebles exquisitos, probablemente hechos a modo de </a:t>
            </a:r>
            <a:r>
              <a:rPr lang="es-ES" dirty="0" err="1"/>
              <a:t>spalliera</a:t>
            </a:r>
            <a:r>
              <a:rPr lang="es-ES" dirty="0"/>
              <a:t>, un cuadro colocado en la pared de un palacio renacentista, a menudo colocado encima de una cama. </a:t>
            </a:r>
          </a:p>
        </p:txBody>
      </p:sp>
      <p:pic>
        <p:nvPicPr>
          <p:cNvPr id="5" name="4 Imagen" descr="20virgin.jpg"/>
          <p:cNvPicPr>
            <a:picLocks noChangeAspect="1"/>
          </p:cNvPicPr>
          <p:nvPr/>
        </p:nvPicPr>
        <p:blipFill>
          <a:blip r:embed="rId2" cstate="print"/>
          <a:stretch>
            <a:fillRect/>
          </a:stretch>
        </p:blipFill>
        <p:spPr>
          <a:xfrm>
            <a:off x="2344420" y="3429000"/>
            <a:ext cx="6926580" cy="3429000"/>
          </a:xfrm>
          <a:prstGeom prst="rect">
            <a:avLst/>
          </a:prstGeom>
        </p:spPr>
      </p:pic>
    </p:spTree>
    <p:extLst>
      <p:ext uri="{BB962C8B-B14F-4D97-AF65-F5344CB8AC3E}">
        <p14:creationId xmlns:p14="http://schemas.microsoft.com/office/powerpoint/2010/main" val="31409021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785764" cy="2975854"/>
          </a:xfrm>
        </p:spPr>
        <p:txBody>
          <a:bodyPr>
            <a:normAutofit fontScale="77500" lnSpcReduction="20000"/>
          </a:bodyPr>
          <a:lstStyle/>
          <a:p>
            <a:r>
              <a:rPr lang="es-ES" sz="5000" b="1" dirty="0"/>
              <a:t>1500. Sandro </a:t>
            </a:r>
            <a:r>
              <a:rPr lang="es-ES" sz="5000" b="1" dirty="0" err="1"/>
              <a:t>Baticelli</a:t>
            </a:r>
            <a:r>
              <a:rPr lang="es-ES" sz="5000" b="1" dirty="0"/>
              <a:t>. Historia de Virginia. </a:t>
            </a:r>
            <a:r>
              <a:rPr lang="es-ES" sz="5000" b="1" dirty="0" err="1"/>
              <a:t>Accademia</a:t>
            </a:r>
            <a:r>
              <a:rPr lang="es-ES" sz="5000" b="1" dirty="0"/>
              <a:t> Carrara, </a:t>
            </a:r>
            <a:r>
              <a:rPr lang="es-ES" sz="5000" b="1" dirty="0" err="1"/>
              <a:t>Bergamo</a:t>
            </a:r>
            <a:r>
              <a:rPr lang="es-ES" sz="5000" b="1" dirty="0"/>
              <a:t>.</a:t>
            </a:r>
          </a:p>
          <a:p>
            <a:r>
              <a:rPr lang="es-ES" dirty="0"/>
              <a:t>Se ha sugerido que los paneles se encargaron para la cámara nupcial en un palacio privado para celebrar la castidad y la virtud, como lo ejemplifican las dos jóvenes, ambas víctimas de la lujuria brutal, y es probable que haya una vez más paneles en este ciclo. . Cuando Giovanni Morelli compró el cuadro en Roma en 1871, se describió al sujeto como "jinetes y violación de monjas".  Morelli asoció la obra con una descripción en la edición de 1550 de Giorgio Vasari de las Vidas, de muchas pinturas muy animadas y hermosas con múltiples figuras de Botticelli, enmarcadas en una </a:t>
            </a:r>
            <a:r>
              <a:rPr lang="es-ES" dirty="0" err="1"/>
              <a:t>spalliera</a:t>
            </a:r>
            <a:r>
              <a:rPr lang="es-ES" dirty="0"/>
              <a:t> en una habitación en el palacio de Giovanni Vespucci, Florencia. </a:t>
            </a:r>
          </a:p>
        </p:txBody>
      </p:sp>
      <p:pic>
        <p:nvPicPr>
          <p:cNvPr id="5" name="4 Imagen" descr="20virgin.jpg"/>
          <p:cNvPicPr>
            <a:picLocks noChangeAspect="1"/>
          </p:cNvPicPr>
          <p:nvPr/>
        </p:nvPicPr>
        <p:blipFill>
          <a:blip r:embed="rId2" cstate="print"/>
          <a:stretch>
            <a:fillRect/>
          </a:stretch>
        </p:blipFill>
        <p:spPr>
          <a:xfrm>
            <a:off x="2344420" y="3437467"/>
            <a:ext cx="6926580" cy="3429000"/>
          </a:xfrm>
          <a:prstGeom prst="rect">
            <a:avLst/>
          </a:prstGeom>
        </p:spPr>
      </p:pic>
    </p:spTree>
    <p:extLst>
      <p:ext uri="{BB962C8B-B14F-4D97-AF65-F5344CB8AC3E}">
        <p14:creationId xmlns:p14="http://schemas.microsoft.com/office/powerpoint/2010/main" val="28544418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785764" cy="2975854"/>
          </a:xfrm>
        </p:spPr>
        <p:txBody>
          <a:bodyPr>
            <a:normAutofit fontScale="85000" lnSpcReduction="20000"/>
          </a:bodyPr>
          <a:lstStyle/>
          <a:p>
            <a:pPr>
              <a:buNone/>
            </a:pPr>
            <a:r>
              <a:rPr lang="es-ES" sz="5000" b="1" dirty="0"/>
              <a:t>1500. Sandro </a:t>
            </a:r>
            <a:r>
              <a:rPr lang="es-ES" sz="5000" b="1" dirty="0" err="1"/>
              <a:t>Baticelli</a:t>
            </a:r>
            <a:r>
              <a:rPr lang="es-ES" sz="5000" b="1" dirty="0"/>
              <a:t>. Historia de Virginia. </a:t>
            </a:r>
            <a:r>
              <a:rPr lang="es-ES" sz="5000" b="1" dirty="0" err="1"/>
              <a:t>Accademia</a:t>
            </a:r>
            <a:r>
              <a:rPr lang="es-ES" sz="5000" b="1" dirty="0"/>
              <a:t> Carrara, </a:t>
            </a:r>
            <a:r>
              <a:rPr lang="es-ES" sz="5000" b="1" dirty="0" err="1"/>
              <a:t>Bergamo</a:t>
            </a:r>
            <a:r>
              <a:rPr lang="es-ES" sz="5000" b="1" dirty="0"/>
              <a:t>.</a:t>
            </a:r>
          </a:p>
          <a:p>
            <a:r>
              <a:rPr lang="es-ES" dirty="0"/>
              <a:t>Las escenas de atrocidades judiciales y asesinatos se contraponen a las proporciones armoniosas de la arquitectura clásica a medida que se desarrolla la historia de Virginia según el relato de </a:t>
            </a:r>
            <a:r>
              <a:rPr lang="es-ES" dirty="0" err="1"/>
              <a:t>Livy's</a:t>
            </a:r>
            <a:r>
              <a:rPr lang="es-ES" dirty="0"/>
              <a:t> </a:t>
            </a:r>
            <a:r>
              <a:rPr lang="es-ES" dirty="0" err="1"/>
              <a:t>History</a:t>
            </a:r>
            <a:r>
              <a:rPr lang="es-ES" dirty="0"/>
              <a:t> of Rome (Ab urbe </a:t>
            </a:r>
            <a:r>
              <a:rPr lang="es-ES" dirty="0" err="1"/>
              <a:t>condita</a:t>
            </a:r>
            <a:r>
              <a:rPr lang="es-ES" dirty="0"/>
              <a:t>, III, 44-49). La composición de unas cincuenta figuras está dominada por la agrupación central de Apio Claudio Craso sentado en juicio, mientras los jinetes armados de abajo juran venganza contra él.</a:t>
            </a:r>
          </a:p>
          <a:p>
            <a:endParaRPr lang="es-ES" dirty="0"/>
          </a:p>
        </p:txBody>
      </p:sp>
      <p:pic>
        <p:nvPicPr>
          <p:cNvPr id="5" name="4 Imagen" descr="20virgin.jpg"/>
          <p:cNvPicPr>
            <a:picLocks noChangeAspect="1"/>
          </p:cNvPicPr>
          <p:nvPr/>
        </p:nvPicPr>
        <p:blipFill>
          <a:blip r:embed="rId2" cstate="print"/>
          <a:stretch>
            <a:fillRect/>
          </a:stretch>
        </p:blipFill>
        <p:spPr>
          <a:xfrm>
            <a:off x="2344420" y="3429000"/>
            <a:ext cx="6926580" cy="3429000"/>
          </a:xfrm>
          <a:prstGeom prst="rect">
            <a:avLst/>
          </a:prstGeom>
        </p:spPr>
      </p:pic>
    </p:spTree>
    <p:extLst>
      <p:ext uri="{BB962C8B-B14F-4D97-AF65-F5344CB8AC3E}">
        <p14:creationId xmlns:p14="http://schemas.microsoft.com/office/powerpoint/2010/main" val="2974392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785764" cy="2975854"/>
          </a:xfrm>
        </p:spPr>
        <p:txBody>
          <a:bodyPr>
            <a:normAutofit fontScale="70000" lnSpcReduction="20000"/>
          </a:bodyPr>
          <a:lstStyle/>
          <a:p>
            <a:pPr>
              <a:buNone/>
            </a:pPr>
            <a:r>
              <a:rPr lang="es-ES" sz="5000" b="1" dirty="0"/>
              <a:t>1500. Sandro </a:t>
            </a:r>
            <a:r>
              <a:rPr lang="es-ES" sz="5000" b="1" dirty="0" err="1"/>
              <a:t>Baticelli</a:t>
            </a:r>
            <a:r>
              <a:rPr lang="es-ES" sz="5000" b="1" dirty="0"/>
              <a:t>. Historia de Virginia e </a:t>
            </a:r>
            <a:r>
              <a:rPr lang="es-ES" sz="5000" b="1" dirty="0" err="1"/>
              <a:t>Roman</a:t>
            </a:r>
            <a:r>
              <a:rPr lang="es-ES" sz="5000" b="1" dirty="0"/>
              <a:t>. </a:t>
            </a:r>
            <a:r>
              <a:rPr lang="es-ES" sz="5000" b="1" dirty="0" err="1"/>
              <a:t>Accademia</a:t>
            </a:r>
            <a:r>
              <a:rPr lang="es-ES" sz="5000" b="1" dirty="0"/>
              <a:t> Carrara, </a:t>
            </a:r>
            <a:r>
              <a:rPr lang="es-ES" sz="5000" b="1" dirty="0" err="1"/>
              <a:t>Bergamo</a:t>
            </a:r>
            <a:r>
              <a:rPr lang="es-ES" sz="5000" b="1" dirty="0"/>
              <a:t>.</a:t>
            </a:r>
          </a:p>
          <a:p>
            <a:r>
              <a:rPr lang="es-ES" dirty="0" err="1"/>
              <a:t>Appius</a:t>
            </a:r>
            <a:r>
              <a:rPr lang="es-ES" dirty="0"/>
              <a:t> había concebido una pasión culpable por la colegiala Virginia, ya prometida por su padre centurión. </a:t>
            </a:r>
            <a:r>
              <a:rPr lang="es-ES" dirty="0" err="1"/>
              <a:t>Appius</a:t>
            </a:r>
            <a:r>
              <a:rPr lang="es-ES" dirty="0"/>
              <a:t> contrató a Marcus </a:t>
            </a:r>
            <a:r>
              <a:rPr lang="es-ES" dirty="0" err="1"/>
              <a:t>Claudius</a:t>
            </a:r>
            <a:r>
              <a:rPr lang="es-ES" dirty="0"/>
              <a:t> para que la secuestrara con el pretexto de que era una de sus esclavas que había sido robada. En el extremo izquierdo, Claudio ataca a </a:t>
            </a:r>
            <a:r>
              <a:rPr lang="es-ES" dirty="0" err="1"/>
              <a:t>Viriginia</a:t>
            </a:r>
            <a:r>
              <a:rPr lang="es-ES" dirty="0"/>
              <a:t> aterrorizada, instigada por Apio, mientras sus sirvientas gritan en protesta. Es salvada por quienes la rodean, pero sin embargo debe comparecer ante el Tribunal para demostrar su inocencia. La escena central muestra a Virginia acercándose a </a:t>
            </a:r>
            <a:r>
              <a:rPr lang="es-ES" dirty="0" err="1"/>
              <a:t>Appius</a:t>
            </a:r>
            <a:r>
              <a:rPr lang="es-ES" dirty="0"/>
              <a:t>, juez y arquitecto de la trama, quien la declara esclava. Abajo, a la derecha, el padre de Virginia levanta su espada para matarla, liberándola de su vergüenza. La indignación por la muerte de Virginia provocó una revuelta exitosa contra el gobierno tiránico.</a:t>
            </a:r>
          </a:p>
        </p:txBody>
      </p:sp>
      <p:pic>
        <p:nvPicPr>
          <p:cNvPr id="5" name="4 Imagen" descr="20virgin.jpg"/>
          <p:cNvPicPr>
            <a:picLocks noChangeAspect="1"/>
          </p:cNvPicPr>
          <p:nvPr/>
        </p:nvPicPr>
        <p:blipFill>
          <a:blip r:embed="rId2" cstate="print"/>
          <a:stretch>
            <a:fillRect/>
          </a:stretch>
        </p:blipFill>
        <p:spPr>
          <a:xfrm>
            <a:off x="2344420" y="3429000"/>
            <a:ext cx="6926580" cy="3429000"/>
          </a:xfrm>
          <a:prstGeom prst="rect">
            <a:avLst/>
          </a:prstGeom>
        </p:spPr>
      </p:pic>
    </p:spTree>
    <p:extLst>
      <p:ext uri="{BB962C8B-B14F-4D97-AF65-F5344CB8AC3E}">
        <p14:creationId xmlns:p14="http://schemas.microsoft.com/office/powerpoint/2010/main" val="23967716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407E89-2E77-4E9E-A6B5-F2DF68D8B26B}"/>
              </a:ext>
            </a:extLst>
          </p:cNvPr>
          <p:cNvSpPr>
            <a:spLocks noGrp="1"/>
          </p:cNvSpPr>
          <p:nvPr>
            <p:ph idx="1"/>
          </p:nvPr>
        </p:nvSpPr>
        <p:spPr>
          <a:xfrm>
            <a:off x="838200" y="443345"/>
            <a:ext cx="10785764" cy="2975854"/>
          </a:xfrm>
        </p:spPr>
        <p:txBody>
          <a:bodyPr>
            <a:normAutofit fontScale="70000" lnSpcReduction="20000"/>
          </a:bodyPr>
          <a:lstStyle/>
          <a:p>
            <a:pPr>
              <a:buNone/>
            </a:pPr>
            <a:r>
              <a:rPr lang="es-ES" sz="5000" b="1" dirty="0"/>
              <a:t>1500. Sandro </a:t>
            </a:r>
            <a:r>
              <a:rPr lang="es-ES" sz="5000" b="1" dirty="0" err="1"/>
              <a:t>Baticelli</a:t>
            </a:r>
            <a:r>
              <a:rPr lang="es-ES" sz="5000" b="1" dirty="0"/>
              <a:t>. Historia de Virginia. </a:t>
            </a:r>
            <a:r>
              <a:rPr lang="es-ES" sz="5000" b="1" dirty="0" err="1"/>
              <a:t>Accademia</a:t>
            </a:r>
            <a:r>
              <a:rPr lang="es-ES" sz="5000" b="1" dirty="0"/>
              <a:t> Carrara, </a:t>
            </a:r>
            <a:r>
              <a:rPr lang="es-ES" sz="5000" b="1" dirty="0" err="1"/>
              <a:t>Bergamo</a:t>
            </a:r>
            <a:r>
              <a:rPr lang="es-ES" sz="5000" b="1" dirty="0"/>
              <a:t>.</a:t>
            </a:r>
          </a:p>
          <a:p>
            <a:r>
              <a:rPr lang="es-ES" dirty="0"/>
              <a:t>Se supone que los paneles fueron encargados por </a:t>
            </a:r>
            <a:r>
              <a:rPr lang="es-ES" dirty="0" err="1"/>
              <a:t>Guidantonio</a:t>
            </a:r>
            <a:r>
              <a:rPr lang="es-ES" dirty="0"/>
              <a:t> Vespucci para el palacio en la </a:t>
            </a:r>
            <a:r>
              <a:rPr lang="es-ES" dirty="0" err="1"/>
              <a:t>via</a:t>
            </a:r>
            <a:r>
              <a:rPr lang="es-ES" dirty="0"/>
              <a:t> </a:t>
            </a:r>
            <a:r>
              <a:rPr lang="es-ES" dirty="0" err="1"/>
              <a:t>dei</a:t>
            </a:r>
            <a:r>
              <a:rPr lang="es-ES" dirty="0"/>
              <a:t> Servi, Florencia, que compró para su hijo Giovanni, que se casó con </a:t>
            </a:r>
            <a:r>
              <a:rPr lang="es-ES" dirty="0" err="1"/>
              <a:t>Namicina</a:t>
            </a:r>
            <a:r>
              <a:rPr lang="es-ES" dirty="0"/>
              <a:t> di Benedetto di Tanai de </a:t>
            </a:r>
            <a:r>
              <a:rPr lang="es-ES" dirty="0" err="1"/>
              <a:t>Nerli</a:t>
            </a:r>
            <a:r>
              <a:rPr lang="es-ES" dirty="0"/>
              <a:t> en 1500. Algunos escritores han visto mensajes políticos </a:t>
            </a:r>
            <a:r>
              <a:rPr lang="es-ES" dirty="0" err="1"/>
              <a:t>antimédicos</a:t>
            </a:r>
            <a:r>
              <a:rPr lang="es-ES" dirty="0"/>
              <a:t> en las imágenes. Dada la política cambiante de </a:t>
            </a:r>
            <a:r>
              <a:rPr lang="es-ES" dirty="0" err="1"/>
              <a:t>Guidantonio</a:t>
            </a:r>
            <a:r>
              <a:rPr lang="es-ES" dirty="0"/>
              <a:t> Vespucci, que después de 1494 se opuso al regreso de los Medici a Florencia, y luego desde 1496 a favor de su regreso, es posible que en 1500 haya deseado proclamar las virtudes del republicanismo a la joven pareja. Boccaccio explica sucintamente la importancia de Virginia para la sociedad florentina: famosa no tanto por su constancia como por la maldad de su amante desventurado, la extraordinaria severidad de su padre, y la libertad de los romanos que resultó de ello.</a:t>
            </a:r>
          </a:p>
        </p:txBody>
      </p:sp>
      <p:pic>
        <p:nvPicPr>
          <p:cNvPr id="5" name="4 Imagen" descr="20virgin.jpg"/>
          <p:cNvPicPr>
            <a:picLocks noChangeAspect="1"/>
          </p:cNvPicPr>
          <p:nvPr/>
        </p:nvPicPr>
        <p:blipFill>
          <a:blip r:embed="rId2" cstate="print"/>
          <a:stretch>
            <a:fillRect/>
          </a:stretch>
        </p:blipFill>
        <p:spPr>
          <a:xfrm>
            <a:off x="2344420" y="3429000"/>
            <a:ext cx="6926580" cy="3429000"/>
          </a:xfrm>
          <a:prstGeom prst="rect">
            <a:avLst/>
          </a:prstGeom>
        </p:spPr>
      </p:pic>
    </p:spTree>
    <p:extLst>
      <p:ext uri="{BB962C8B-B14F-4D97-AF65-F5344CB8AC3E}">
        <p14:creationId xmlns:p14="http://schemas.microsoft.com/office/powerpoint/2010/main" val="13807549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52018" cy="918884"/>
          </a:xfrm>
        </p:spPr>
        <p:txBody>
          <a:bodyPr anchor="t">
            <a:normAutofit/>
          </a:bodyPr>
          <a:lstStyle/>
          <a:p>
            <a:pPr algn="ctr"/>
            <a:r>
              <a:rPr lang="es-ES" sz="2800" dirty="0"/>
              <a:t>1496 - 1504. </a:t>
            </a:r>
            <a:r>
              <a:rPr lang="es-ES" sz="2800" dirty="0" err="1"/>
              <a:t>Boticelli</a:t>
            </a:r>
            <a:r>
              <a:rPr lang="es-ES" sz="2800" dirty="0"/>
              <a:t>. Historia de Lucrecia. </a:t>
            </a:r>
            <a:br>
              <a:rPr lang="es-ES" sz="2800" dirty="0"/>
            </a:br>
            <a:r>
              <a:rPr lang="es-ES" sz="2800" dirty="0"/>
              <a:t>Isabella Stewart Gardner Museum, Boston.</a:t>
            </a:r>
          </a:p>
        </p:txBody>
      </p:sp>
      <p:pic>
        <p:nvPicPr>
          <p:cNvPr id="3" name="2 Imagen" descr="1496 - 1504. Boticelli. Historia de Lucrecia. Isabella Stewart Gardner Museum, Boston..jpg"/>
          <p:cNvPicPr>
            <a:picLocks noChangeAspect="1"/>
          </p:cNvPicPr>
          <p:nvPr/>
        </p:nvPicPr>
        <p:blipFill>
          <a:blip r:embed="rId2" cstate="print"/>
          <a:stretch>
            <a:fillRect/>
          </a:stretch>
        </p:blipFill>
        <p:spPr>
          <a:xfrm>
            <a:off x="0" y="1284009"/>
            <a:ext cx="12192000" cy="5573991"/>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026EE8C-D03E-433A-A8A0-A686BFFD23D3}"/>
              </a:ext>
            </a:extLst>
          </p:cNvPr>
          <p:cNvSpPr txBox="1"/>
          <p:nvPr/>
        </p:nvSpPr>
        <p:spPr>
          <a:xfrm>
            <a:off x="166255" y="189499"/>
            <a:ext cx="6165271" cy="6801862"/>
          </a:xfrm>
          <a:prstGeom prst="rect">
            <a:avLst/>
          </a:prstGeom>
          <a:noFill/>
        </p:spPr>
        <p:txBody>
          <a:bodyPr wrap="square" rtlCol="0">
            <a:spAutoFit/>
          </a:bodyPr>
          <a:lstStyle/>
          <a:p>
            <a:r>
              <a:rPr lang="es-ES" sz="2200" b="0" i="0" dirty="0">
                <a:effectLst/>
              </a:rPr>
              <a:t>Según la leyenda, Lucrecia, esposa de </a:t>
            </a:r>
            <a:r>
              <a:rPr lang="es-ES" sz="2200" b="0" i="0" u="none" strike="noStrike" dirty="0">
                <a:effectLst/>
              </a:rPr>
              <a:t>Colatino</a:t>
            </a:r>
            <a:r>
              <a:rPr lang="es-ES" sz="2200" b="0" i="0" dirty="0">
                <a:effectLst/>
              </a:rPr>
              <a:t>, después de haber sido violada por Sexto, hijo de </a:t>
            </a:r>
            <a:r>
              <a:rPr lang="es-ES" sz="2200" b="0" i="0" u="none" strike="noStrike" dirty="0">
                <a:effectLst/>
              </a:rPr>
              <a:t>Tarquinio el Soberbio</a:t>
            </a:r>
            <a:r>
              <a:rPr lang="es-ES" sz="2200" b="0" i="0" dirty="0">
                <a:effectLst/>
              </a:rPr>
              <a:t>, se suicidó matándose con un puñal, provocando así la revuelta que llevó a la caída de la </a:t>
            </a:r>
            <a:r>
              <a:rPr lang="es-ES" sz="2200" b="0" i="0" u="none" strike="noStrike" dirty="0">
                <a:effectLst/>
              </a:rPr>
              <a:t>monarquía</a:t>
            </a:r>
            <a:r>
              <a:rPr lang="es-ES" sz="2200" b="0" i="0" dirty="0">
                <a:effectLst/>
              </a:rPr>
              <a:t> en </a:t>
            </a:r>
            <a:r>
              <a:rPr lang="es-ES" sz="2200" b="0" i="0" u="none" strike="noStrike" dirty="0">
                <a:effectLst/>
              </a:rPr>
              <a:t>Roma</a:t>
            </a:r>
            <a:r>
              <a:rPr lang="es-ES" sz="2200" b="0" i="0" dirty="0">
                <a:effectLst/>
              </a:rPr>
              <a:t>.</a:t>
            </a:r>
          </a:p>
          <a:p>
            <a:pPr algn="l"/>
            <a:r>
              <a:rPr lang="es-ES" sz="2200" b="0" i="0" dirty="0">
                <a:effectLst/>
              </a:rPr>
              <a:t>En el centro del cuadro el cadáver de Lucrecia se muestra públicamente como si fuera una heroína. </a:t>
            </a:r>
          </a:p>
          <a:p>
            <a:pPr algn="l"/>
            <a:r>
              <a:rPr lang="es-ES" sz="2200" b="0" i="0" dirty="0">
                <a:effectLst/>
              </a:rPr>
              <a:t>Sobre la mujer muerta, </a:t>
            </a:r>
            <a:r>
              <a:rPr lang="es-ES" sz="2200" b="0" i="0" u="none" strike="noStrike" dirty="0">
                <a:effectLst/>
              </a:rPr>
              <a:t>Bruto</a:t>
            </a:r>
            <a:r>
              <a:rPr lang="es-ES" sz="2200" b="0" i="0" dirty="0">
                <a:effectLst/>
              </a:rPr>
              <a:t> llama a las armas para tomar venganza.</a:t>
            </a:r>
          </a:p>
          <a:p>
            <a:pPr algn="l"/>
            <a:r>
              <a:rPr lang="es-ES" sz="2200" b="0" i="0" dirty="0">
                <a:effectLst/>
              </a:rPr>
              <a:t>Los soldados se apresuran en frente del arco triunfal, parecido al </a:t>
            </a:r>
            <a:r>
              <a:rPr lang="es-ES" sz="2200" b="0" i="0" u="none" strike="noStrike" dirty="0">
                <a:effectLst/>
              </a:rPr>
              <a:t>arco de Constantino</a:t>
            </a:r>
            <a:r>
              <a:rPr lang="es-ES" sz="2200" b="0" i="0" dirty="0">
                <a:effectLst/>
              </a:rPr>
              <a:t>, que puede verse en el </a:t>
            </a:r>
            <a:r>
              <a:rPr lang="es-ES" sz="2200" b="0" i="0" u="none" strike="noStrike" dirty="0">
                <a:effectLst/>
              </a:rPr>
              <a:t>fresco</a:t>
            </a:r>
            <a:r>
              <a:rPr lang="es-ES" sz="2200" b="0" i="0" dirty="0">
                <a:effectLst/>
              </a:rPr>
              <a:t> </a:t>
            </a:r>
            <a:r>
              <a:rPr lang="es-ES" sz="2200" b="0" i="1" u="none" strike="noStrike" dirty="0">
                <a:effectLst/>
              </a:rPr>
              <a:t>Castigo de los rebeldes</a:t>
            </a:r>
            <a:r>
              <a:rPr lang="es-ES" sz="2200" b="0" i="0" dirty="0">
                <a:effectLst/>
              </a:rPr>
              <a:t>. </a:t>
            </a:r>
          </a:p>
          <a:p>
            <a:pPr algn="l"/>
            <a:r>
              <a:rPr lang="es-ES" sz="2200" b="0" i="0" dirty="0">
                <a:effectLst/>
              </a:rPr>
              <a:t>La estatua de un </a:t>
            </a:r>
            <a:r>
              <a:rPr lang="es-ES" sz="2200" b="0" i="1" dirty="0">
                <a:effectLst/>
              </a:rPr>
              <a:t>David</a:t>
            </a:r>
            <a:r>
              <a:rPr lang="es-ES" sz="2200" b="0" i="0" dirty="0">
                <a:effectLst/>
              </a:rPr>
              <a:t> está en lo alto de una columna. </a:t>
            </a:r>
          </a:p>
          <a:p>
            <a:pPr algn="l"/>
            <a:r>
              <a:rPr lang="es-ES" sz="2200" b="0" i="0" dirty="0">
                <a:effectLst/>
              </a:rPr>
              <a:t>Los edificios de los lados no son romanos sino </a:t>
            </a:r>
            <a:r>
              <a:rPr lang="es-ES" sz="2200" b="0" i="0" u="none" strike="noStrike" dirty="0">
                <a:effectLst/>
              </a:rPr>
              <a:t>quattrocentistas</a:t>
            </a:r>
            <a:r>
              <a:rPr lang="es-ES" sz="2200" b="0" i="0" dirty="0">
                <a:effectLst/>
              </a:rPr>
              <a:t>.</a:t>
            </a:r>
          </a:p>
          <a:p>
            <a:pPr algn="l"/>
            <a:r>
              <a:rPr lang="es-ES" sz="2200" b="0" i="0" dirty="0">
                <a:effectLst/>
              </a:rPr>
              <a:t>El uso de arquitectura en este cuadro ha sido comparado al que hacía su contemporáneo </a:t>
            </a:r>
            <a:r>
              <a:rPr lang="es-ES" sz="2200" b="0" i="0" u="none" strike="noStrike" dirty="0">
                <a:effectLst/>
              </a:rPr>
              <a:t>Filippino </a:t>
            </a:r>
            <a:r>
              <a:rPr lang="es-ES" sz="2200" b="0" i="0" u="none" strike="noStrike" dirty="0" err="1">
                <a:effectLst/>
              </a:rPr>
              <a:t>Lippi</a:t>
            </a:r>
            <a:r>
              <a:rPr lang="es-ES" sz="2200" b="0" i="0" dirty="0">
                <a:effectLst/>
              </a:rPr>
              <a:t>.</a:t>
            </a:r>
          </a:p>
          <a:p>
            <a:endParaRPr lang="es-ES" dirty="0"/>
          </a:p>
        </p:txBody>
      </p:sp>
      <p:pic>
        <p:nvPicPr>
          <p:cNvPr id="6" name="Imagen 5">
            <a:extLst>
              <a:ext uri="{FF2B5EF4-FFF2-40B4-BE49-F238E27FC236}">
                <a16:creationId xmlns:a16="http://schemas.microsoft.com/office/drawing/2014/main" id="{CE761CFB-F72E-40C2-9884-1123E2723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231" y="1"/>
            <a:ext cx="5667769" cy="6858000"/>
          </a:xfrm>
          <a:prstGeom prst="rect">
            <a:avLst/>
          </a:prstGeom>
        </p:spPr>
      </p:pic>
    </p:spTree>
    <p:extLst>
      <p:ext uri="{BB962C8B-B14F-4D97-AF65-F5344CB8AC3E}">
        <p14:creationId xmlns:p14="http://schemas.microsoft.com/office/powerpoint/2010/main" val="7834734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79727" cy="1168858"/>
          </a:xfrm>
        </p:spPr>
        <p:txBody>
          <a:bodyPr anchor="t">
            <a:normAutofit/>
          </a:bodyPr>
          <a:lstStyle/>
          <a:p>
            <a:pPr algn="ctr"/>
            <a:r>
              <a:rPr lang="es-ES" sz="2800" dirty="0"/>
              <a:t>1500 - 1505. </a:t>
            </a:r>
            <a:r>
              <a:rPr lang="es-ES" sz="2800" dirty="0" err="1"/>
              <a:t>Boticelli</a:t>
            </a:r>
            <a:r>
              <a:rPr lang="es-ES" sz="2800" dirty="0"/>
              <a:t>. Bautismo de </a:t>
            </a:r>
            <a:r>
              <a:rPr lang="es-ES" sz="2800" dirty="0" err="1"/>
              <a:t>Zenobio</a:t>
            </a:r>
            <a:r>
              <a:rPr lang="es-ES" sz="2800" dirty="0"/>
              <a:t> y nombramiento como Obispo. </a:t>
            </a:r>
            <a:r>
              <a:rPr lang="es-ES" sz="2800" dirty="0" err="1"/>
              <a:t>National</a:t>
            </a:r>
            <a:r>
              <a:rPr lang="es-ES" sz="2800" dirty="0"/>
              <a:t> </a:t>
            </a:r>
            <a:r>
              <a:rPr lang="es-ES" sz="2800" dirty="0" err="1"/>
              <a:t>Gallery</a:t>
            </a:r>
            <a:r>
              <a:rPr lang="es-ES" sz="2800" dirty="0"/>
              <a:t>, Londres.</a:t>
            </a:r>
          </a:p>
        </p:txBody>
      </p:sp>
      <p:pic>
        <p:nvPicPr>
          <p:cNvPr id="3" name="2 Imagen" descr="1500 - 1505. Boticelli. Bautismo de Zenobio y nombramiento como Obispo. National Gallery, Londres..jpg"/>
          <p:cNvPicPr>
            <a:picLocks noChangeAspect="1"/>
          </p:cNvPicPr>
          <p:nvPr/>
        </p:nvPicPr>
        <p:blipFill>
          <a:blip r:embed="rId2" cstate="print"/>
          <a:stretch>
            <a:fillRect/>
          </a:stretch>
        </p:blipFill>
        <p:spPr>
          <a:xfrm>
            <a:off x="0" y="1533983"/>
            <a:ext cx="12192000" cy="5324017"/>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52018" cy="955252"/>
          </a:xfrm>
        </p:spPr>
        <p:txBody>
          <a:bodyPr anchor="t">
            <a:normAutofit/>
          </a:bodyPr>
          <a:lstStyle/>
          <a:p>
            <a:pPr algn="ctr"/>
            <a:r>
              <a:rPr lang="pt-BR" sz="2800" dirty="0"/>
              <a:t>1500 - 1505. </a:t>
            </a:r>
            <a:r>
              <a:rPr lang="pt-BR" sz="2800" dirty="0" err="1"/>
              <a:t>Boticelli</a:t>
            </a:r>
            <a:r>
              <a:rPr lang="pt-BR" sz="2800" dirty="0"/>
              <a:t>. </a:t>
            </a:r>
            <a:r>
              <a:rPr lang="pt-BR" sz="2800" dirty="0" err="1"/>
              <a:t>Milagros</a:t>
            </a:r>
            <a:r>
              <a:rPr lang="pt-BR" sz="2800" dirty="0"/>
              <a:t> de </a:t>
            </a:r>
            <a:r>
              <a:rPr lang="pt-BR" sz="2800" dirty="0" err="1"/>
              <a:t>Zenobio</a:t>
            </a:r>
            <a:r>
              <a:rPr lang="pt-BR" sz="2800" dirty="0"/>
              <a:t>. MET.</a:t>
            </a:r>
            <a:endParaRPr lang="es-ES" sz="2800" dirty="0"/>
          </a:p>
        </p:txBody>
      </p:sp>
      <p:pic>
        <p:nvPicPr>
          <p:cNvPr id="3" name="2 Imagen" descr="1500 - 1505. Boticelli. Milagros de Zenobio. MET..jpg"/>
          <p:cNvPicPr>
            <a:picLocks noChangeAspect="1"/>
          </p:cNvPicPr>
          <p:nvPr/>
        </p:nvPicPr>
        <p:blipFill>
          <a:blip r:embed="rId2" cstate="print"/>
          <a:stretch>
            <a:fillRect/>
          </a:stretch>
        </p:blipFill>
        <p:spPr>
          <a:xfrm>
            <a:off x="0" y="1320377"/>
            <a:ext cx="12192000" cy="5537623"/>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910455" cy="2200893"/>
          </a:xfrm>
        </p:spPr>
        <p:txBody>
          <a:bodyPr anchor="t">
            <a:normAutofit/>
          </a:bodyPr>
          <a:lstStyle/>
          <a:p>
            <a:pPr algn="ctr"/>
            <a:r>
              <a:rPr lang="es-ES" sz="2800" dirty="0"/>
              <a:t>1500 - 1505. </a:t>
            </a:r>
            <a:r>
              <a:rPr lang="es-ES" sz="2800" dirty="0" err="1"/>
              <a:t>Boticelli</a:t>
            </a:r>
            <a:r>
              <a:rPr lang="es-ES" sz="2800" dirty="0"/>
              <a:t>. Último milagro de Zenobio y muerte. </a:t>
            </a:r>
            <a:br>
              <a:rPr lang="es-ES" sz="2800" dirty="0"/>
            </a:br>
            <a:r>
              <a:rPr lang="es-ES" sz="2800" dirty="0"/>
              <a:t>Gemäldegalerie, </a:t>
            </a:r>
            <a:r>
              <a:rPr lang="es-ES" sz="2800" dirty="0" err="1"/>
              <a:t>Dresden</a:t>
            </a:r>
            <a:r>
              <a:rPr lang="es-ES" sz="2800" dirty="0"/>
              <a:t>.</a:t>
            </a:r>
          </a:p>
        </p:txBody>
      </p:sp>
      <p:pic>
        <p:nvPicPr>
          <p:cNvPr id="3" name="2 Imagen" descr="1500 - 1505. Boticelli. Último milagro de Zenobio y muerte. Gemäldegalerie, Dresden..jpg"/>
          <p:cNvPicPr>
            <a:picLocks noChangeAspect="1"/>
          </p:cNvPicPr>
          <p:nvPr/>
        </p:nvPicPr>
        <p:blipFill>
          <a:blip r:embed="rId2" cstate="print"/>
          <a:stretch>
            <a:fillRect/>
          </a:stretch>
        </p:blipFill>
        <p:spPr>
          <a:xfrm>
            <a:off x="0" y="2566018"/>
            <a:ext cx="12192000" cy="4243491"/>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5400" b="1" dirty="0"/>
              <a:t>Pinturas tardías. Sandro BOTTICELLI</a:t>
            </a:r>
          </a:p>
        </p:txBody>
      </p:sp>
      <p:sp>
        <p:nvSpPr>
          <p:cNvPr id="3" name="2 Marcador de contenido"/>
          <p:cNvSpPr>
            <a:spLocks noGrp="1"/>
          </p:cNvSpPr>
          <p:nvPr>
            <p:ph idx="1"/>
          </p:nvPr>
        </p:nvSpPr>
        <p:spPr/>
        <p:txBody>
          <a:bodyPr>
            <a:normAutofit fontScale="77500" lnSpcReduction="20000"/>
          </a:bodyPr>
          <a:lstStyle/>
          <a:p>
            <a:r>
              <a:rPr lang="es-ES" dirty="0"/>
              <a:t>La crisis política y religiosa de la década de 1490 dejó claramente su huella en la obra tardía de Botticelli. Creó menos obras monumentales y se dedicó principalmente a producir cuadros devocionales y pequeños altares. Sus temas eran ahora casi exclusivamente religiosos. En su estilo hubo un cambio decisivo hasta un grado de sobriedad y rigor hasta ahora desconocido. En sus composiciones, prescindió cada vez más de decoraciones vivas, concentrándose en cambio en la estructuración expresiva de las figuras. Sería demasiado simplista atribuir este cambio evidente en las obras posteriores de Botticelli exclusivamente a la influencia de Savonarola, como lo hace Vasari. Si hay que creerlo, Botticelli era un entusiasta seguidor de Savonarola y descuidó su trabajo hasta tal punto que se empobreció. Pero debe haber sido todo lo contrario, se encontraba en una situación razonablemente acomodada y continuó trabajando hasta después de 1500, como lo demuestran las obras y documentos existentes. Sin embargo, el artista no quedó ajeno a los acontecimientos de su época. El cambio en el estilo de Botticelli parece ser un indicador del espíritu de la época poco antes del final del siglo, moldeado como estaba por el descontento político y la creencia de que los últimos días estaban cerca.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38545" y="365125"/>
            <a:ext cx="1810988" cy="6063384"/>
          </a:xfrm>
        </p:spPr>
        <p:txBody>
          <a:bodyPr anchor="t">
            <a:normAutofit/>
          </a:bodyPr>
          <a:lstStyle/>
          <a:p>
            <a:r>
              <a:rPr lang="es-ES" sz="2400" dirty="0"/>
              <a:t>1490. </a:t>
            </a:r>
            <a:r>
              <a:rPr lang="es-ES" sz="2400" dirty="0" err="1"/>
              <a:t>Boticelli</a:t>
            </a:r>
            <a:r>
              <a:rPr lang="es-ES" sz="2400" dirty="0"/>
              <a:t>. Lamentación sobre Cristo muerto. Alte Pinakothek, Berlín.</a:t>
            </a:r>
          </a:p>
        </p:txBody>
      </p:sp>
      <p:pic>
        <p:nvPicPr>
          <p:cNvPr id="4" name="Imagen 3">
            <a:extLst>
              <a:ext uri="{FF2B5EF4-FFF2-40B4-BE49-F238E27FC236}">
                <a16:creationId xmlns:a16="http://schemas.microsoft.com/office/drawing/2014/main" id="{3C364310-2A2B-4A7B-9F49-E6DBD6D4D2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9532" y="0"/>
            <a:ext cx="10242468" cy="6858000"/>
          </a:xfrm>
          <a:prstGeom prst="rect">
            <a:avLst/>
          </a:prstGeom>
        </p:spPr>
      </p:pic>
    </p:spTree>
    <p:extLst>
      <p:ext uri="{BB962C8B-B14F-4D97-AF65-F5344CB8AC3E}">
        <p14:creationId xmlns:p14="http://schemas.microsoft.com/office/powerpoint/2010/main" val="40238482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06400" y="365125"/>
            <a:ext cx="3335867" cy="6063384"/>
          </a:xfrm>
        </p:spPr>
        <p:txBody>
          <a:bodyPr anchor="t">
            <a:normAutofit/>
          </a:bodyPr>
          <a:lstStyle/>
          <a:p>
            <a:r>
              <a:rPr lang="es-ES" sz="2800" dirty="0"/>
              <a:t>1490. Botticelli. Anunciación. Museo </a:t>
            </a:r>
            <a:r>
              <a:rPr lang="es-ES" sz="2800" dirty="0" err="1"/>
              <a:t>Kelvingrove</a:t>
            </a:r>
            <a:r>
              <a:rPr lang="es-ES" sz="2800" dirty="0"/>
              <a:t>, Glasgow.</a:t>
            </a:r>
          </a:p>
        </p:txBody>
      </p:sp>
      <p:pic>
        <p:nvPicPr>
          <p:cNvPr id="6" name="5 Imagen" descr="1490. Botticelli. Anunciación. Museo Kelvingrove, Glasgow, Bandera de Reino Unido Reino Unido.jpg"/>
          <p:cNvPicPr>
            <a:picLocks noChangeAspect="1"/>
          </p:cNvPicPr>
          <p:nvPr/>
        </p:nvPicPr>
        <p:blipFill>
          <a:blip r:embed="rId2" cstate="print"/>
          <a:stretch>
            <a:fillRect/>
          </a:stretch>
        </p:blipFill>
        <p:spPr>
          <a:xfrm>
            <a:off x="3848934" y="0"/>
            <a:ext cx="8343066" cy="6858000"/>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934200" cy="6063384"/>
          </a:xfrm>
        </p:spPr>
        <p:txBody>
          <a:bodyPr anchor="t">
            <a:normAutofit/>
          </a:bodyPr>
          <a:lstStyle/>
          <a:p>
            <a:r>
              <a:rPr lang="it-IT" sz="2800" dirty="0"/>
              <a:t>1490 - 1494. Boticelli. San Agustín.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C2B0E994-9009-4984-BD89-17C4A695BB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1717"/>
            <a:ext cx="4419600" cy="6859717"/>
          </a:xfrm>
          <a:prstGeom prst="rect">
            <a:avLst/>
          </a:prstGeom>
        </p:spPr>
      </p:pic>
    </p:spTree>
    <p:extLst>
      <p:ext uri="{BB962C8B-B14F-4D97-AF65-F5344CB8AC3E}">
        <p14:creationId xmlns:p14="http://schemas.microsoft.com/office/powerpoint/2010/main" val="12257037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255327" cy="6063384"/>
          </a:xfrm>
        </p:spPr>
        <p:txBody>
          <a:bodyPr anchor="t">
            <a:normAutofit/>
          </a:bodyPr>
          <a:lstStyle/>
          <a:p>
            <a:r>
              <a:rPr lang="it-IT" sz="2800" dirty="0"/>
              <a:t>1490 - 1495. Boticelli. Virgen. </a:t>
            </a:r>
            <a:br>
              <a:rPr lang="it-IT" sz="2800" dirty="0"/>
            </a:br>
            <a:r>
              <a:rPr lang="it-IT" sz="2800" dirty="0"/>
              <a:t>Palazzo Pitti, Florencia.</a:t>
            </a:r>
            <a:endParaRPr lang="es-ES" sz="2800" dirty="0"/>
          </a:p>
        </p:txBody>
      </p:sp>
      <p:pic>
        <p:nvPicPr>
          <p:cNvPr id="4" name="Imagen 3">
            <a:extLst>
              <a:ext uri="{FF2B5EF4-FFF2-40B4-BE49-F238E27FC236}">
                <a16:creationId xmlns:a16="http://schemas.microsoft.com/office/drawing/2014/main" id="{B543A5B0-B127-4C6D-82ED-5E487237B1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2909" y="-12261"/>
            <a:ext cx="4849091" cy="6922077"/>
          </a:xfrm>
          <a:prstGeom prst="rect">
            <a:avLst/>
          </a:prstGeom>
        </p:spPr>
      </p:pic>
    </p:spTree>
    <p:extLst>
      <p:ext uri="{BB962C8B-B14F-4D97-AF65-F5344CB8AC3E}">
        <p14:creationId xmlns:p14="http://schemas.microsoft.com/office/powerpoint/2010/main" val="22551937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7239000" cy="6063384"/>
          </a:xfrm>
        </p:spPr>
        <p:txBody>
          <a:bodyPr anchor="t">
            <a:normAutofit/>
          </a:bodyPr>
          <a:lstStyle/>
          <a:p>
            <a:r>
              <a:rPr lang="pt-BR" sz="2800" dirty="0"/>
              <a:t>1490s. Boticelli. Santo Domingo. Hermitage.</a:t>
            </a:r>
            <a:endParaRPr lang="es-ES" sz="2800" dirty="0"/>
          </a:p>
        </p:txBody>
      </p:sp>
      <p:pic>
        <p:nvPicPr>
          <p:cNvPr id="4" name="Imagen 3">
            <a:extLst>
              <a:ext uri="{FF2B5EF4-FFF2-40B4-BE49-F238E27FC236}">
                <a16:creationId xmlns:a16="http://schemas.microsoft.com/office/drawing/2014/main" id="{5CEE5158-0237-4BC9-A9E8-C7AA495D47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55508" y="0"/>
            <a:ext cx="3936492" cy="6858000"/>
          </a:xfrm>
          <a:prstGeom prst="rect">
            <a:avLst/>
          </a:prstGeom>
        </p:spPr>
      </p:pic>
    </p:spTree>
    <p:extLst>
      <p:ext uri="{BB962C8B-B14F-4D97-AF65-F5344CB8AC3E}">
        <p14:creationId xmlns:p14="http://schemas.microsoft.com/office/powerpoint/2010/main" val="19857562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63236" y="365125"/>
            <a:ext cx="5514109" cy="6063384"/>
          </a:xfrm>
        </p:spPr>
        <p:txBody>
          <a:bodyPr anchor="t">
            <a:normAutofit/>
          </a:bodyPr>
          <a:lstStyle/>
          <a:p>
            <a:r>
              <a:rPr lang="en-US" sz="2800" b="1" dirty="0"/>
              <a:t>1491 - 1493. </a:t>
            </a:r>
            <a:r>
              <a:rPr lang="en-US" sz="2800" b="1" dirty="0" err="1"/>
              <a:t>Boticelli</a:t>
            </a:r>
            <a:r>
              <a:rPr lang="en-US" sz="2800" b="1" dirty="0"/>
              <a:t>. </a:t>
            </a:r>
            <a:r>
              <a:rPr lang="en-US" sz="2800" b="1" dirty="0" err="1"/>
              <a:t>Crucifixión</a:t>
            </a:r>
            <a:r>
              <a:rPr lang="en-US" sz="2800" b="1" dirty="0"/>
              <a:t>. </a:t>
            </a:r>
            <a:r>
              <a:rPr lang="en-US" sz="2800" b="1" dirty="0" err="1"/>
              <a:t>Courtauld</a:t>
            </a:r>
            <a:r>
              <a:rPr lang="en-US" sz="2800" b="1" dirty="0"/>
              <a:t> Gallery, </a:t>
            </a:r>
            <a:r>
              <a:rPr lang="en-US" sz="2800" b="1" dirty="0" err="1"/>
              <a:t>Londres</a:t>
            </a:r>
            <a:r>
              <a:rPr lang="en-US" sz="2800" b="1" dirty="0"/>
              <a:t>.</a:t>
            </a:r>
            <a:br>
              <a:rPr lang="en-US" sz="2800" b="1" dirty="0"/>
            </a:br>
            <a:br>
              <a:rPr lang="en-US" sz="2400" b="1" dirty="0">
                <a:latin typeface="+mn-lt"/>
              </a:rPr>
            </a:br>
            <a:r>
              <a:rPr lang="en-US" sz="2400" dirty="0" err="1">
                <a:latin typeface="+mn-lt"/>
              </a:rPr>
              <a:t>En</a:t>
            </a:r>
            <a:r>
              <a:rPr lang="en-US" sz="2400" dirty="0">
                <a:latin typeface="+mn-lt"/>
              </a:rPr>
              <a:t> la </a:t>
            </a:r>
            <a:r>
              <a:rPr lang="en-US" sz="2400" dirty="0" err="1">
                <a:latin typeface="+mn-lt"/>
              </a:rPr>
              <a:t>parte</a:t>
            </a:r>
            <a:r>
              <a:rPr lang="en-US" sz="2400" dirty="0">
                <a:latin typeface="+mn-lt"/>
              </a:rPr>
              <a:t> inferior se </a:t>
            </a:r>
            <a:r>
              <a:rPr lang="en-US" sz="2400" dirty="0" err="1">
                <a:latin typeface="+mn-lt"/>
              </a:rPr>
              <a:t>representa</a:t>
            </a:r>
            <a:r>
              <a:rPr lang="en-US" sz="2400" dirty="0">
                <a:latin typeface="+mn-lt"/>
              </a:rPr>
              <a:t> a </a:t>
            </a:r>
            <a:r>
              <a:rPr lang="en-US" sz="2400" dirty="0" err="1">
                <a:latin typeface="+mn-lt"/>
              </a:rPr>
              <a:t>Tobías</a:t>
            </a:r>
            <a:r>
              <a:rPr lang="en-US" sz="2400" dirty="0">
                <a:latin typeface="+mn-lt"/>
              </a:rPr>
              <a:t> y el </a:t>
            </a:r>
            <a:r>
              <a:rPr lang="en-US" sz="2400" dirty="0" err="1">
                <a:latin typeface="+mn-lt"/>
              </a:rPr>
              <a:t>ángel</a:t>
            </a:r>
            <a:r>
              <a:rPr lang="en-US" sz="2400" dirty="0">
                <a:latin typeface="+mn-lt"/>
              </a:rPr>
              <a:t>.</a:t>
            </a:r>
            <a:endParaRPr lang="es-ES" sz="2800" dirty="0"/>
          </a:p>
        </p:txBody>
      </p:sp>
      <p:pic>
        <p:nvPicPr>
          <p:cNvPr id="4" name="Imagen 3">
            <a:extLst>
              <a:ext uri="{FF2B5EF4-FFF2-40B4-BE49-F238E27FC236}">
                <a16:creationId xmlns:a16="http://schemas.microsoft.com/office/drawing/2014/main" id="{6E93DFF1-D4D1-478B-8BB2-C032A48F4D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5302" y="0"/>
            <a:ext cx="6216698" cy="6858000"/>
          </a:xfrm>
          <a:prstGeom prst="rect">
            <a:avLst/>
          </a:prstGeom>
        </p:spPr>
      </p:pic>
    </p:spTree>
    <p:extLst>
      <p:ext uri="{BB962C8B-B14F-4D97-AF65-F5344CB8AC3E}">
        <p14:creationId xmlns:p14="http://schemas.microsoft.com/office/powerpoint/2010/main" val="15180074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52400" y="365125"/>
            <a:ext cx="1856509" cy="6063384"/>
          </a:xfrm>
        </p:spPr>
        <p:txBody>
          <a:bodyPr anchor="t">
            <a:normAutofit/>
          </a:bodyPr>
          <a:lstStyle/>
          <a:p>
            <a:r>
              <a:rPr lang="en-US" sz="2800" dirty="0"/>
              <a:t>1492. Sandro Botticelli. Piedad con san </a:t>
            </a:r>
            <a:r>
              <a:rPr lang="en-US" sz="2800" dirty="0" err="1"/>
              <a:t>Jerónimo</a:t>
            </a:r>
            <a:r>
              <a:rPr lang="en-US" sz="2800" dirty="0"/>
              <a:t>, san Pablo y san Pedro. Alte Pinakothek, Munich.</a:t>
            </a:r>
            <a:endParaRPr lang="es-ES" sz="2800" dirty="0"/>
          </a:p>
        </p:txBody>
      </p:sp>
      <p:pic>
        <p:nvPicPr>
          <p:cNvPr id="5" name="Imagen 4">
            <a:extLst>
              <a:ext uri="{FF2B5EF4-FFF2-40B4-BE49-F238E27FC236}">
                <a16:creationId xmlns:a16="http://schemas.microsoft.com/office/drawing/2014/main" id="{68467711-878B-4C3E-B11D-627ECC5E40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538" y="0"/>
            <a:ext cx="9989462" cy="6858000"/>
          </a:xfrm>
          <a:prstGeom prst="rect">
            <a:avLst/>
          </a:prstGeom>
        </p:spPr>
      </p:pic>
    </p:spTree>
    <p:extLst>
      <p:ext uri="{BB962C8B-B14F-4D97-AF65-F5344CB8AC3E}">
        <p14:creationId xmlns:p14="http://schemas.microsoft.com/office/powerpoint/2010/main" val="29312559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90945" y="365125"/>
            <a:ext cx="6567055" cy="6063384"/>
          </a:xfrm>
        </p:spPr>
        <p:txBody>
          <a:bodyPr anchor="t">
            <a:normAutofit/>
          </a:bodyPr>
          <a:lstStyle/>
          <a:p>
            <a:r>
              <a:rPr lang="es-ES" sz="2800" dirty="0"/>
              <a:t>1495. </a:t>
            </a:r>
            <a:r>
              <a:rPr lang="es-ES" sz="2800" dirty="0" err="1"/>
              <a:t>Boticelli</a:t>
            </a:r>
            <a:r>
              <a:rPr lang="es-ES" sz="2800" dirty="0"/>
              <a:t>. La última comunión de San Jerónimo. MET.</a:t>
            </a:r>
          </a:p>
        </p:txBody>
      </p:sp>
      <p:pic>
        <p:nvPicPr>
          <p:cNvPr id="4" name="Imagen 3">
            <a:extLst>
              <a:ext uri="{FF2B5EF4-FFF2-40B4-BE49-F238E27FC236}">
                <a16:creationId xmlns:a16="http://schemas.microsoft.com/office/drawing/2014/main" id="{C4495CBA-7F6E-49A0-8974-F59B3401BD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9272" y="0"/>
            <a:ext cx="5222728" cy="6858000"/>
          </a:xfrm>
          <a:prstGeom prst="rect">
            <a:avLst/>
          </a:prstGeom>
        </p:spPr>
      </p:pic>
    </p:spTree>
    <p:extLst>
      <p:ext uri="{BB962C8B-B14F-4D97-AF65-F5344CB8AC3E}">
        <p14:creationId xmlns:p14="http://schemas.microsoft.com/office/powerpoint/2010/main" val="4593086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57200" y="365125"/>
            <a:ext cx="6580909" cy="6063384"/>
          </a:xfrm>
        </p:spPr>
        <p:txBody>
          <a:bodyPr anchor="t">
            <a:normAutofit/>
          </a:bodyPr>
          <a:lstStyle/>
          <a:p>
            <a:r>
              <a:rPr lang="it-IT" sz="2800" b="1" dirty="0"/>
              <a:t>1495. Boticelli. Lamentación sobre Cristo muerto. Museo Poldi Pezzoli, Milán.</a:t>
            </a:r>
            <a:endParaRPr lang="es-ES" sz="2800" b="1" dirty="0"/>
          </a:p>
        </p:txBody>
      </p:sp>
      <p:pic>
        <p:nvPicPr>
          <p:cNvPr id="4" name="Imagen 3">
            <a:extLst>
              <a:ext uri="{FF2B5EF4-FFF2-40B4-BE49-F238E27FC236}">
                <a16:creationId xmlns:a16="http://schemas.microsoft.com/office/drawing/2014/main" id="{4E62E311-353F-47AD-B934-A0C2FB11D6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6036" y="-14959"/>
            <a:ext cx="4765964" cy="6872959"/>
          </a:xfrm>
          <a:prstGeom prst="rect">
            <a:avLst/>
          </a:prstGeom>
        </p:spPr>
      </p:pic>
    </p:spTree>
    <p:extLst>
      <p:ext uri="{BB962C8B-B14F-4D97-AF65-F5344CB8AC3E}">
        <p14:creationId xmlns:p14="http://schemas.microsoft.com/office/powerpoint/2010/main" val="25537147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5936673" cy="6063384"/>
          </a:xfrm>
        </p:spPr>
        <p:txBody>
          <a:bodyPr anchor="t">
            <a:normAutofit/>
          </a:bodyPr>
          <a:lstStyle/>
          <a:p>
            <a:r>
              <a:rPr lang="es-ES" sz="2800" dirty="0"/>
              <a:t>1495 - 1500. </a:t>
            </a:r>
            <a:r>
              <a:rPr lang="es-ES" sz="2800" dirty="0" err="1"/>
              <a:t>Boticelli</a:t>
            </a:r>
            <a:r>
              <a:rPr lang="es-ES" sz="2800" dirty="0"/>
              <a:t>. Cabeza de Ángel. Colección privada.</a:t>
            </a:r>
          </a:p>
        </p:txBody>
      </p:sp>
      <p:pic>
        <p:nvPicPr>
          <p:cNvPr id="4" name="Imagen 3">
            <a:extLst>
              <a:ext uri="{FF2B5EF4-FFF2-40B4-BE49-F238E27FC236}">
                <a16:creationId xmlns:a16="http://schemas.microsoft.com/office/drawing/2014/main" id="{0A55427A-012B-4366-84C6-7ED7C1C687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2607" y="0"/>
            <a:ext cx="5169393" cy="6850201"/>
          </a:xfrm>
          <a:prstGeom prst="rect">
            <a:avLst/>
          </a:prstGeom>
        </p:spPr>
      </p:pic>
    </p:spTree>
    <p:extLst>
      <p:ext uri="{BB962C8B-B14F-4D97-AF65-F5344CB8AC3E}">
        <p14:creationId xmlns:p14="http://schemas.microsoft.com/office/powerpoint/2010/main" val="10793643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29491" y="365125"/>
            <a:ext cx="7841673" cy="6063384"/>
          </a:xfrm>
        </p:spPr>
        <p:txBody>
          <a:bodyPr anchor="t">
            <a:normAutofit/>
          </a:bodyPr>
          <a:lstStyle/>
          <a:p>
            <a:r>
              <a:rPr lang="es-ES" sz="2800" dirty="0"/>
              <a:t>1495 1500. </a:t>
            </a:r>
            <a:r>
              <a:rPr lang="es-ES" sz="2800" dirty="0" err="1"/>
              <a:t>Boticelli</a:t>
            </a:r>
            <a:r>
              <a:rPr lang="es-ES" sz="2800" dirty="0"/>
              <a:t>. Judith Y la cabeza de Holofernes, Rijksmuseum, </a:t>
            </a:r>
            <a:r>
              <a:rPr lang="es-ES" sz="2800" dirty="0" err="1"/>
              <a:t>Amsterdam</a:t>
            </a:r>
            <a:r>
              <a:rPr lang="es-ES" sz="2800" dirty="0"/>
              <a:t>.</a:t>
            </a:r>
          </a:p>
        </p:txBody>
      </p:sp>
      <p:pic>
        <p:nvPicPr>
          <p:cNvPr id="4" name="Imagen 3">
            <a:extLst>
              <a:ext uri="{FF2B5EF4-FFF2-40B4-BE49-F238E27FC236}">
                <a16:creationId xmlns:a16="http://schemas.microsoft.com/office/drawing/2014/main" id="{E330A671-F2E7-40AF-B9E3-12F981EBAD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5964" y="12907"/>
            <a:ext cx="3616036" cy="6845093"/>
          </a:xfrm>
          <a:prstGeom prst="rect">
            <a:avLst/>
          </a:prstGeom>
        </p:spPr>
      </p:pic>
    </p:spTree>
    <p:extLst>
      <p:ext uri="{BB962C8B-B14F-4D97-AF65-F5344CB8AC3E}">
        <p14:creationId xmlns:p14="http://schemas.microsoft.com/office/powerpoint/2010/main" val="360219692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57200" y="365125"/>
            <a:ext cx="6802582" cy="6063384"/>
          </a:xfrm>
        </p:spPr>
        <p:txBody>
          <a:bodyPr anchor="t">
            <a:normAutofit/>
          </a:bodyPr>
          <a:lstStyle/>
          <a:p>
            <a:r>
              <a:rPr lang="es-ES" sz="2800" b="1" dirty="0"/>
              <a:t>1497. </a:t>
            </a:r>
            <a:r>
              <a:rPr lang="es-ES" sz="2800" b="1" dirty="0" err="1"/>
              <a:t>Boticelli</a:t>
            </a:r>
            <a:r>
              <a:rPr lang="es-ES" sz="2800" b="1" dirty="0"/>
              <a:t>. Crucifixión mística. Fogg Art Museum, Harvard </a:t>
            </a:r>
            <a:r>
              <a:rPr lang="es-ES" sz="2800" b="1" dirty="0" err="1"/>
              <a:t>University</a:t>
            </a:r>
            <a:r>
              <a:rPr lang="es-ES" sz="2800" b="1" dirty="0"/>
              <a:t>, Cambridge.</a:t>
            </a:r>
          </a:p>
        </p:txBody>
      </p:sp>
      <p:pic>
        <p:nvPicPr>
          <p:cNvPr id="4" name="Imagen 3">
            <a:extLst>
              <a:ext uri="{FF2B5EF4-FFF2-40B4-BE49-F238E27FC236}">
                <a16:creationId xmlns:a16="http://schemas.microsoft.com/office/drawing/2014/main" id="{829297C1-5603-4F22-A955-A4207D3E07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9891" y="-12758"/>
            <a:ext cx="4752109" cy="6870758"/>
          </a:xfrm>
          <a:prstGeom prst="rect">
            <a:avLst/>
          </a:prstGeom>
        </p:spPr>
      </p:pic>
    </p:spTree>
    <p:extLst>
      <p:ext uri="{BB962C8B-B14F-4D97-AF65-F5344CB8AC3E}">
        <p14:creationId xmlns:p14="http://schemas.microsoft.com/office/powerpoint/2010/main" val="25066916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18655" y="365125"/>
            <a:ext cx="1667912" cy="6063384"/>
          </a:xfrm>
        </p:spPr>
        <p:txBody>
          <a:bodyPr anchor="t">
            <a:normAutofit/>
          </a:bodyPr>
          <a:lstStyle/>
          <a:p>
            <a:r>
              <a:rPr lang="es-ES" sz="2800" dirty="0"/>
              <a:t>1500. </a:t>
            </a:r>
            <a:r>
              <a:rPr lang="es-ES" sz="2800" dirty="0" err="1"/>
              <a:t>Boticelli</a:t>
            </a:r>
            <a:r>
              <a:rPr lang="es-ES" sz="2800" dirty="0"/>
              <a:t>. Adoración de los Magos. </a:t>
            </a: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F65F2432-A4E4-476F-A1AF-7303379E77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6567" y="365125"/>
            <a:ext cx="10205434" cy="6303818"/>
          </a:xfrm>
          <a:prstGeom prst="rect">
            <a:avLst/>
          </a:prstGeom>
        </p:spPr>
      </p:pic>
    </p:spTree>
    <p:extLst>
      <p:ext uri="{BB962C8B-B14F-4D97-AF65-F5344CB8AC3E}">
        <p14:creationId xmlns:p14="http://schemas.microsoft.com/office/powerpoint/2010/main" val="24669186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15636" y="365125"/>
            <a:ext cx="6747164" cy="6063384"/>
          </a:xfrm>
        </p:spPr>
        <p:txBody>
          <a:bodyPr anchor="t">
            <a:normAutofit/>
          </a:bodyPr>
          <a:lstStyle/>
          <a:p>
            <a:r>
              <a:rPr lang="it-IT" sz="2800" b="1" dirty="0"/>
              <a:t>1500. Boticelli. Cristo. </a:t>
            </a:r>
            <a:br>
              <a:rPr lang="it-IT" sz="2800" b="1" dirty="0"/>
            </a:br>
            <a:r>
              <a:rPr lang="it-IT" sz="2800" b="1" dirty="0"/>
              <a:t>Accademia Carrara, Bergamo.</a:t>
            </a:r>
            <a:endParaRPr lang="es-ES" sz="2800" b="1" dirty="0"/>
          </a:p>
        </p:txBody>
      </p:sp>
      <p:pic>
        <p:nvPicPr>
          <p:cNvPr id="4" name="Imagen 3">
            <a:extLst>
              <a:ext uri="{FF2B5EF4-FFF2-40B4-BE49-F238E27FC236}">
                <a16:creationId xmlns:a16="http://schemas.microsoft.com/office/drawing/2014/main" id="{B4E28854-B42A-4ABD-B256-9E2AC87B5C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6871" y="0"/>
            <a:ext cx="4725129" cy="6858000"/>
          </a:xfrm>
          <a:prstGeom prst="rect">
            <a:avLst/>
          </a:prstGeom>
        </p:spPr>
      </p:pic>
    </p:spTree>
    <p:extLst>
      <p:ext uri="{BB962C8B-B14F-4D97-AF65-F5344CB8AC3E}">
        <p14:creationId xmlns:p14="http://schemas.microsoft.com/office/powerpoint/2010/main" val="83880493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18656" y="365125"/>
            <a:ext cx="6968836" cy="6063384"/>
          </a:xfrm>
        </p:spPr>
        <p:txBody>
          <a:bodyPr anchor="t">
            <a:normAutofit/>
          </a:bodyPr>
          <a:lstStyle/>
          <a:p>
            <a:r>
              <a:rPr lang="es-ES" sz="2800" b="1" dirty="0"/>
              <a:t>1500. </a:t>
            </a:r>
            <a:r>
              <a:rPr lang="es-ES" sz="2800" b="1" dirty="0" err="1"/>
              <a:t>Boticelli</a:t>
            </a:r>
            <a:r>
              <a:rPr lang="es-ES" sz="2800" b="1" dirty="0"/>
              <a:t>. Oración en el huerto. </a:t>
            </a:r>
            <a:br>
              <a:rPr lang="es-ES" sz="2800" b="1" dirty="0"/>
            </a:br>
            <a:r>
              <a:rPr lang="es-ES" sz="2800" b="1" dirty="0"/>
              <a:t>Museo Capilla Real, Granada.</a:t>
            </a:r>
          </a:p>
        </p:txBody>
      </p:sp>
      <p:pic>
        <p:nvPicPr>
          <p:cNvPr id="4" name="Imagen 3">
            <a:extLst>
              <a:ext uri="{FF2B5EF4-FFF2-40B4-BE49-F238E27FC236}">
                <a16:creationId xmlns:a16="http://schemas.microsoft.com/office/drawing/2014/main" id="{84CC9C29-3092-4D1B-9752-4422F6FC87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6036" y="-25414"/>
            <a:ext cx="4765964" cy="6883414"/>
          </a:xfrm>
          <a:prstGeom prst="rect">
            <a:avLst/>
          </a:prstGeom>
        </p:spPr>
      </p:pic>
    </p:spTree>
    <p:extLst>
      <p:ext uri="{BB962C8B-B14F-4D97-AF65-F5344CB8AC3E}">
        <p14:creationId xmlns:p14="http://schemas.microsoft.com/office/powerpoint/2010/main" val="22915086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93964" y="365125"/>
            <a:ext cx="2557153" cy="6063384"/>
          </a:xfrm>
        </p:spPr>
        <p:txBody>
          <a:bodyPr anchor="t">
            <a:normAutofit/>
          </a:bodyPr>
          <a:lstStyle/>
          <a:p>
            <a:r>
              <a:rPr lang="es-ES" sz="2800" b="1" dirty="0"/>
              <a:t>1500. </a:t>
            </a:r>
            <a:r>
              <a:rPr lang="es-ES" sz="2800" b="1" dirty="0" err="1"/>
              <a:t>Boticelli</a:t>
            </a:r>
            <a:r>
              <a:rPr lang="es-ES" sz="2800" b="1" dirty="0"/>
              <a:t>. Transfiguración, San Jerónimo Y San Agustín. </a:t>
            </a:r>
            <a:r>
              <a:rPr lang="es-ES" sz="2800" b="1" dirty="0" err="1"/>
              <a:t>Galleria</a:t>
            </a:r>
            <a:r>
              <a:rPr lang="es-ES" sz="2800" b="1" dirty="0"/>
              <a:t> </a:t>
            </a:r>
            <a:r>
              <a:rPr lang="es-ES" sz="2800" b="1" dirty="0" err="1"/>
              <a:t>Pallavicini</a:t>
            </a:r>
            <a:r>
              <a:rPr lang="es-ES" sz="2800" b="1" dirty="0"/>
              <a:t>, Roma.</a:t>
            </a:r>
          </a:p>
        </p:txBody>
      </p:sp>
      <p:pic>
        <p:nvPicPr>
          <p:cNvPr id="4" name="Imagen 3">
            <a:extLst>
              <a:ext uri="{FF2B5EF4-FFF2-40B4-BE49-F238E27FC236}">
                <a16:creationId xmlns:a16="http://schemas.microsoft.com/office/drawing/2014/main" id="{8D2983D4-FC55-4E78-815B-DFC239CAD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1117" y="0"/>
            <a:ext cx="9440883" cy="6858000"/>
          </a:xfrm>
          <a:prstGeom prst="rect">
            <a:avLst/>
          </a:prstGeom>
        </p:spPr>
      </p:pic>
    </p:spTree>
    <p:extLst>
      <p:ext uri="{BB962C8B-B14F-4D97-AF65-F5344CB8AC3E}">
        <p14:creationId xmlns:p14="http://schemas.microsoft.com/office/powerpoint/2010/main" val="3874576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15637" y="365125"/>
            <a:ext cx="6885708" cy="6063384"/>
          </a:xfrm>
        </p:spPr>
        <p:txBody>
          <a:bodyPr anchor="t">
            <a:normAutofit/>
          </a:bodyPr>
          <a:lstStyle/>
          <a:p>
            <a:r>
              <a:rPr lang="it-IT" sz="2800" b="1" dirty="0"/>
              <a:t>1501. Sandro Botticelli. Natividad Mística. </a:t>
            </a:r>
            <a:br>
              <a:rPr lang="it-IT" sz="2800" b="1" dirty="0"/>
            </a:br>
            <a:r>
              <a:rPr lang="it-IT" sz="2800" b="1" dirty="0"/>
              <a:t>National Gallery, Londres</a:t>
            </a:r>
            <a:endParaRPr lang="es-ES" sz="2800" b="1" dirty="0"/>
          </a:p>
        </p:txBody>
      </p:sp>
      <p:pic>
        <p:nvPicPr>
          <p:cNvPr id="4" name="Imagen 3">
            <a:extLst>
              <a:ext uri="{FF2B5EF4-FFF2-40B4-BE49-F238E27FC236}">
                <a16:creationId xmlns:a16="http://schemas.microsoft.com/office/drawing/2014/main" id="{9E9D5DEF-22C0-470B-883D-3306C8FE3F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4918" y="0"/>
            <a:ext cx="4762500" cy="6858000"/>
          </a:xfrm>
          <a:prstGeom prst="rect">
            <a:avLst/>
          </a:prstGeom>
        </p:spPr>
      </p:pic>
    </p:spTree>
    <p:extLst>
      <p:ext uri="{BB962C8B-B14F-4D97-AF65-F5344CB8AC3E}">
        <p14:creationId xmlns:p14="http://schemas.microsoft.com/office/powerpoint/2010/main" val="289254062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593E14-C767-40DA-830C-CF1FC2F87726}"/>
              </a:ext>
            </a:extLst>
          </p:cNvPr>
          <p:cNvSpPr>
            <a:spLocks noGrp="1"/>
          </p:cNvSpPr>
          <p:nvPr>
            <p:ph type="title"/>
          </p:nvPr>
        </p:nvSpPr>
        <p:spPr>
          <a:xfrm>
            <a:off x="838200" y="193965"/>
            <a:ext cx="10515600" cy="1219200"/>
          </a:xfrm>
        </p:spPr>
        <p:txBody>
          <a:bodyPr>
            <a:noAutofit/>
          </a:bodyPr>
          <a:lstStyle/>
          <a:p>
            <a:pPr algn="ctr"/>
            <a:r>
              <a:rPr lang="es-ES" sz="3600" b="1" i="0" dirty="0">
                <a:solidFill>
                  <a:srgbClr val="000000"/>
                </a:solidFill>
                <a:effectLst/>
                <a:latin typeface="Roboto"/>
              </a:rPr>
              <a:t>1480-1500. Sandro BOTTICELLI. Ilustraciones para la Divina Comedia de Dante</a:t>
            </a:r>
            <a:endParaRPr lang="es-ES" sz="3600" b="1" dirty="0"/>
          </a:p>
        </p:txBody>
      </p:sp>
      <p:sp>
        <p:nvSpPr>
          <p:cNvPr id="3" name="Marcador de contenido 2">
            <a:extLst>
              <a:ext uri="{FF2B5EF4-FFF2-40B4-BE49-F238E27FC236}">
                <a16:creationId xmlns:a16="http://schemas.microsoft.com/office/drawing/2014/main" id="{D310E288-EDEE-49FF-99DF-2790A4178262}"/>
              </a:ext>
            </a:extLst>
          </p:cNvPr>
          <p:cNvSpPr>
            <a:spLocks noGrp="1"/>
          </p:cNvSpPr>
          <p:nvPr>
            <p:ph idx="1"/>
          </p:nvPr>
        </p:nvSpPr>
        <p:spPr>
          <a:xfrm>
            <a:off x="498764" y="1413164"/>
            <a:ext cx="11194472" cy="5140035"/>
          </a:xfrm>
        </p:spPr>
        <p:txBody>
          <a:bodyPr>
            <a:normAutofit fontScale="77500" lnSpcReduction="20000"/>
          </a:bodyPr>
          <a:lstStyle/>
          <a:p>
            <a:r>
              <a:rPr lang="es-ES" b="0" i="0" dirty="0">
                <a:solidFill>
                  <a:srgbClr val="000000"/>
                </a:solidFill>
                <a:effectLst/>
                <a:latin typeface="Roboto"/>
              </a:rPr>
              <a:t>Botticelli se preocupó a menudo durante su vida de las ilustraciones de la Divina Comedia de Dante. Realizó los dibujos del ciclo ilustrado aquí durante un período de tiempo relativamente largo, desde aproximadamente 1480 hasta 1500. La identificación de estas ilustraciones con el ciclo de Dante que se sabe que Botticelli hizo para Lorenzo di </a:t>
            </a:r>
            <a:r>
              <a:rPr lang="es-ES" b="0" i="0" dirty="0" err="1">
                <a:solidFill>
                  <a:srgbClr val="000000"/>
                </a:solidFill>
                <a:effectLst/>
                <a:latin typeface="Roboto"/>
              </a:rPr>
              <a:t>Pierfrancesco</a:t>
            </a:r>
            <a:r>
              <a:rPr lang="es-ES" b="0" i="0" dirty="0">
                <a:solidFill>
                  <a:srgbClr val="000000"/>
                </a:solidFill>
                <a:effectLst/>
                <a:latin typeface="Roboto"/>
              </a:rPr>
              <a:t>, su gran mecenas de los Medici familia, no parece improbable. </a:t>
            </a:r>
          </a:p>
          <a:p>
            <a:r>
              <a:rPr lang="es-ES" b="0" i="0" dirty="0">
                <a:solidFill>
                  <a:srgbClr val="000000"/>
                </a:solidFill>
                <a:effectLst/>
                <a:latin typeface="Roboto"/>
              </a:rPr>
              <a:t>Por alguna razón desconocida para nosotros, los dibujos nunca se completaron. Solo cuatro de las 93 hojas supervivientes, nueve que se perdieron en el transcurso del tiempo, están coloreadas, aunque esta era probablemente la intención original de todas. Los dibujos se encuentran ahora en las colecciones de la Staatliche </a:t>
            </a:r>
            <a:r>
              <a:rPr lang="es-ES" b="0" i="0" dirty="0" err="1">
                <a:solidFill>
                  <a:srgbClr val="000000"/>
                </a:solidFill>
                <a:effectLst/>
                <a:latin typeface="Roboto"/>
              </a:rPr>
              <a:t>Museen</a:t>
            </a:r>
            <a:r>
              <a:rPr lang="es-ES" b="0" i="0" dirty="0">
                <a:solidFill>
                  <a:srgbClr val="000000"/>
                </a:solidFill>
                <a:effectLst/>
                <a:latin typeface="Roboto"/>
              </a:rPr>
              <a:t> de Berlín y la Biblioteca del Vaticano. </a:t>
            </a:r>
          </a:p>
          <a:p>
            <a:r>
              <a:rPr lang="es-ES" b="0" i="0" dirty="0">
                <a:solidFill>
                  <a:srgbClr val="000000"/>
                </a:solidFill>
                <a:effectLst/>
                <a:latin typeface="Roboto"/>
              </a:rPr>
              <a:t>Dante escribió más de 14.000 versos que describen su viaje visionario a través de los reinos del Infierno (Infierno), Purgatorio (Purgatorio) y Paraíso (Paradiso). La epopeya se divide en 100 cantos: 34 para el infierno y 33 para el purgatorio y el paraíso. Al principio, Dante es guiado en su viaje por el poeta clásico Virgilio, pero en el Paraíso es dirigido por su musa, Beatrice. Durante su viaje, Dante conoce a un gran número de personas sin nombre, y también a personalidades famosas del pasado y de su propia época. Cada uno de ellos ha recibido el lugar que se merece como consecuencia de las ofensas o méritos de su vida. </a:t>
            </a:r>
            <a:endParaRPr lang="es-ES" dirty="0"/>
          </a:p>
        </p:txBody>
      </p:sp>
    </p:spTree>
    <p:extLst>
      <p:ext uri="{BB962C8B-B14F-4D97-AF65-F5344CB8AC3E}">
        <p14:creationId xmlns:p14="http://schemas.microsoft.com/office/powerpoint/2010/main" val="256867118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193964" y="365125"/>
            <a:ext cx="1755965" cy="6063384"/>
          </a:xfrm>
        </p:spPr>
        <p:txBody>
          <a:bodyPr anchor="t">
            <a:normAutofit/>
          </a:bodyPr>
          <a:lstStyle/>
          <a:p>
            <a:r>
              <a:rPr lang="it-IT" sz="2800" dirty="0"/>
              <a:t>1480s. Boticelli. Divina Comedia. Biblioteca Apostolica, Vaticano</a:t>
            </a:r>
            <a:endParaRPr lang="es-ES" sz="2800" dirty="0"/>
          </a:p>
        </p:txBody>
      </p:sp>
      <p:pic>
        <p:nvPicPr>
          <p:cNvPr id="4" name="Imagen 3">
            <a:extLst>
              <a:ext uri="{FF2B5EF4-FFF2-40B4-BE49-F238E27FC236}">
                <a16:creationId xmlns:a16="http://schemas.microsoft.com/office/drawing/2014/main" id="{6E29CFC1-8CD8-456D-94E7-CC45959F68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9928" y="0"/>
            <a:ext cx="10228217" cy="6858000"/>
          </a:xfrm>
          <a:prstGeom prst="rect">
            <a:avLst/>
          </a:prstGeom>
        </p:spPr>
      </p:pic>
    </p:spTree>
    <p:extLst>
      <p:ext uri="{BB962C8B-B14F-4D97-AF65-F5344CB8AC3E}">
        <p14:creationId xmlns:p14="http://schemas.microsoft.com/office/powerpoint/2010/main" val="5903021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18655" y="365125"/>
            <a:ext cx="7259781" cy="6063384"/>
          </a:xfrm>
        </p:spPr>
        <p:txBody>
          <a:bodyPr anchor="t">
            <a:normAutofit/>
          </a:bodyPr>
          <a:lstStyle/>
          <a:p>
            <a:r>
              <a:rPr lang="it-IT" sz="2800" b="1" dirty="0"/>
              <a:t>1480s. Boticelli. Divina Comedia. </a:t>
            </a:r>
            <a:br>
              <a:rPr lang="it-IT" sz="2800" b="1" dirty="0"/>
            </a:br>
            <a:r>
              <a:rPr lang="it-IT" sz="2800" b="1" dirty="0"/>
              <a:t>Biblioteca Apostolica, Vaticano. 2</a:t>
            </a:r>
            <a:endParaRPr lang="es-ES" sz="2800" b="1" dirty="0"/>
          </a:p>
        </p:txBody>
      </p:sp>
      <p:pic>
        <p:nvPicPr>
          <p:cNvPr id="4" name="Imagen 3">
            <a:extLst>
              <a:ext uri="{FF2B5EF4-FFF2-40B4-BE49-F238E27FC236}">
                <a16:creationId xmlns:a16="http://schemas.microsoft.com/office/drawing/2014/main" id="{00F970D6-AAEA-4FEA-B9DA-D2D997552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8436" y="-18439"/>
            <a:ext cx="4613564" cy="6876439"/>
          </a:xfrm>
          <a:prstGeom prst="rect">
            <a:avLst/>
          </a:prstGeom>
        </p:spPr>
      </p:pic>
    </p:spTree>
    <p:extLst>
      <p:ext uri="{BB962C8B-B14F-4D97-AF65-F5344CB8AC3E}">
        <p14:creationId xmlns:p14="http://schemas.microsoft.com/office/powerpoint/2010/main" val="15737148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32509" y="365125"/>
            <a:ext cx="1753998" cy="6063384"/>
          </a:xfrm>
        </p:spPr>
        <p:txBody>
          <a:bodyPr anchor="t">
            <a:normAutofit/>
          </a:bodyPr>
          <a:lstStyle/>
          <a:p>
            <a:r>
              <a:rPr lang="it-IT" sz="2800" dirty="0"/>
              <a:t>1480s. Boticelli. Divina Comedia. Biblioteca Apostolica, Vaticano. 3</a:t>
            </a:r>
            <a:endParaRPr lang="es-ES" sz="2800" dirty="0"/>
          </a:p>
        </p:txBody>
      </p:sp>
      <p:pic>
        <p:nvPicPr>
          <p:cNvPr id="4" name="Imagen 3">
            <a:extLst>
              <a:ext uri="{FF2B5EF4-FFF2-40B4-BE49-F238E27FC236}">
                <a16:creationId xmlns:a16="http://schemas.microsoft.com/office/drawing/2014/main" id="{17D4C4F0-D0F4-4433-81D3-5EE6943B13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6506" y="0"/>
            <a:ext cx="10105494" cy="6858000"/>
          </a:xfrm>
          <a:prstGeom prst="rect">
            <a:avLst/>
          </a:prstGeom>
        </p:spPr>
      </p:pic>
    </p:spTree>
    <p:extLst>
      <p:ext uri="{BB962C8B-B14F-4D97-AF65-F5344CB8AC3E}">
        <p14:creationId xmlns:p14="http://schemas.microsoft.com/office/powerpoint/2010/main" val="1439543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57200" y="365125"/>
            <a:ext cx="5929745" cy="6063384"/>
          </a:xfrm>
        </p:spPr>
        <p:txBody>
          <a:bodyPr anchor="t">
            <a:normAutofit/>
          </a:bodyPr>
          <a:lstStyle/>
          <a:p>
            <a:r>
              <a:rPr lang="it-IT" sz="2800" b="1" dirty="0"/>
              <a:t>1480s. Boticelli. Divina Comedia. Infierno, Canto XVIII. Staatliche Museen, Berlin.</a:t>
            </a:r>
            <a:endParaRPr lang="es-ES" sz="2800" b="1" dirty="0"/>
          </a:p>
        </p:txBody>
      </p:sp>
      <p:pic>
        <p:nvPicPr>
          <p:cNvPr id="4" name="Imagen 3">
            <a:extLst>
              <a:ext uri="{FF2B5EF4-FFF2-40B4-BE49-F238E27FC236}">
                <a16:creationId xmlns:a16="http://schemas.microsoft.com/office/drawing/2014/main" id="{B542A313-3568-47FD-8620-325CAEA886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3055" y="0"/>
            <a:ext cx="5688945" cy="6858000"/>
          </a:xfrm>
          <a:prstGeom prst="rect">
            <a:avLst/>
          </a:prstGeom>
        </p:spPr>
      </p:pic>
    </p:spTree>
    <p:extLst>
      <p:ext uri="{BB962C8B-B14F-4D97-AF65-F5344CB8AC3E}">
        <p14:creationId xmlns:p14="http://schemas.microsoft.com/office/powerpoint/2010/main" val="12691309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01782" y="365125"/>
            <a:ext cx="1870363" cy="6063384"/>
          </a:xfrm>
        </p:spPr>
        <p:txBody>
          <a:bodyPr anchor="t">
            <a:normAutofit/>
          </a:bodyPr>
          <a:lstStyle/>
          <a:p>
            <a:r>
              <a:rPr lang="it-IT" sz="2800" dirty="0"/>
              <a:t>1480s. Boticelli. Divina Comedia. Infierno, Canto XXXI. Staatliche Museen, Berlin</a:t>
            </a:r>
            <a:endParaRPr lang="es-ES" sz="2800" dirty="0"/>
          </a:p>
        </p:txBody>
      </p:sp>
      <p:pic>
        <p:nvPicPr>
          <p:cNvPr id="4" name="Imagen 3">
            <a:extLst>
              <a:ext uri="{FF2B5EF4-FFF2-40B4-BE49-F238E27FC236}">
                <a16:creationId xmlns:a16="http://schemas.microsoft.com/office/drawing/2014/main" id="{17EC17F1-14C8-4DB5-986B-DAAE259892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1677" y="429491"/>
            <a:ext cx="10050323" cy="6428509"/>
          </a:xfrm>
          <a:prstGeom prst="rect">
            <a:avLst/>
          </a:prstGeom>
        </p:spPr>
      </p:pic>
    </p:spTree>
    <p:extLst>
      <p:ext uri="{BB962C8B-B14F-4D97-AF65-F5344CB8AC3E}">
        <p14:creationId xmlns:p14="http://schemas.microsoft.com/office/powerpoint/2010/main" val="309338915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60218" y="365125"/>
            <a:ext cx="1717469" cy="6063384"/>
          </a:xfrm>
        </p:spPr>
        <p:txBody>
          <a:bodyPr anchor="t">
            <a:normAutofit/>
          </a:bodyPr>
          <a:lstStyle/>
          <a:p>
            <a:r>
              <a:rPr lang="it-IT" sz="2800" dirty="0"/>
              <a:t>1480s. Boticelli. Divina Comedia. Infierno, Canto XXXIV. Staatliche Museen, Berlin</a:t>
            </a:r>
            <a:endParaRPr lang="es-ES" sz="2800" dirty="0"/>
          </a:p>
        </p:txBody>
      </p:sp>
      <p:pic>
        <p:nvPicPr>
          <p:cNvPr id="4" name="Imagen 3">
            <a:extLst>
              <a:ext uri="{FF2B5EF4-FFF2-40B4-BE49-F238E27FC236}">
                <a16:creationId xmlns:a16="http://schemas.microsoft.com/office/drawing/2014/main" id="{0B42878F-6DE3-4F01-B1AC-6BD460AF6D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7686" y="365125"/>
            <a:ext cx="10114314" cy="6492875"/>
          </a:xfrm>
          <a:prstGeom prst="rect">
            <a:avLst/>
          </a:prstGeom>
        </p:spPr>
      </p:pic>
    </p:spTree>
    <p:extLst>
      <p:ext uri="{BB962C8B-B14F-4D97-AF65-F5344CB8AC3E}">
        <p14:creationId xmlns:p14="http://schemas.microsoft.com/office/powerpoint/2010/main" val="38182627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457200" y="365125"/>
            <a:ext cx="1953491" cy="6063384"/>
          </a:xfrm>
        </p:spPr>
        <p:txBody>
          <a:bodyPr anchor="t">
            <a:normAutofit/>
          </a:bodyPr>
          <a:lstStyle/>
          <a:p>
            <a:r>
              <a:rPr lang="it-IT" sz="2800" dirty="0"/>
              <a:t>1480s. Boticelli. Divina Comedia. Paraiso Canto VI. Staatliche Museen, Berlin</a:t>
            </a:r>
            <a:endParaRPr lang="es-ES" sz="2800" dirty="0"/>
          </a:p>
        </p:txBody>
      </p:sp>
      <p:pic>
        <p:nvPicPr>
          <p:cNvPr id="4" name="Imagen 3">
            <a:extLst>
              <a:ext uri="{FF2B5EF4-FFF2-40B4-BE49-F238E27FC236}">
                <a16:creationId xmlns:a16="http://schemas.microsoft.com/office/drawing/2014/main" id="{E85EAD25-C7A7-4772-A4CA-2767D37481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9466" y="365125"/>
            <a:ext cx="9622534" cy="6492875"/>
          </a:xfrm>
          <a:prstGeom prst="rect">
            <a:avLst/>
          </a:prstGeom>
        </p:spPr>
      </p:pic>
    </p:spTree>
    <p:extLst>
      <p:ext uri="{BB962C8B-B14F-4D97-AF65-F5344CB8AC3E}">
        <p14:creationId xmlns:p14="http://schemas.microsoft.com/office/powerpoint/2010/main" val="416291126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35528" y="365125"/>
            <a:ext cx="2387178" cy="6063384"/>
          </a:xfrm>
        </p:spPr>
        <p:txBody>
          <a:bodyPr anchor="t">
            <a:normAutofit/>
          </a:bodyPr>
          <a:lstStyle/>
          <a:p>
            <a:r>
              <a:rPr lang="it-IT" sz="2800" dirty="0"/>
              <a:t>1480s. Boticelli. Divina Comedia. Paraiso Canto XXX. Staatliche Museen, Berlin</a:t>
            </a:r>
            <a:endParaRPr lang="es-ES" sz="2800" dirty="0"/>
          </a:p>
        </p:txBody>
      </p:sp>
      <p:pic>
        <p:nvPicPr>
          <p:cNvPr id="4" name="Imagen 3">
            <a:extLst>
              <a:ext uri="{FF2B5EF4-FFF2-40B4-BE49-F238E27FC236}">
                <a16:creationId xmlns:a16="http://schemas.microsoft.com/office/drawing/2014/main" id="{3835E7CB-8B8B-4AE4-8B2C-B9A756C09D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2705" y="429491"/>
            <a:ext cx="9569295" cy="6428509"/>
          </a:xfrm>
          <a:prstGeom prst="rect">
            <a:avLst/>
          </a:prstGeom>
        </p:spPr>
      </p:pic>
    </p:spTree>
    <p:extLst>
      <p:ext uri="{BB962C8B-B14F-4D97-AF65-F5344CB8AC3E}">
        <p14:creationId xmlns:p14="http://schemas.microsoft.com/office/powerpoint/2010/main" val="129129990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304800" y="365125"/>
            <a:ext cx="2464843" cy="6063384"/>
          </a:xfrm>
        </p:spPr>
        <p:txBody>
          <a:bodyPr anchor="t">
            <a:normAutofit/>
          </a:bodyPr>
          <a:lstStyle/>
          <a:p>
            <a:r>
              <a:rPr lang="it-IT" sz="2800" dirty="0"/>
              <a:t>1480s. Boticelli. Divina Comedia. Purgatorio X. Staatliche Museen, Berlin</a:t>
            </a:r>
            <a:endParaRPr lang="es-ES" sz="2800" dirty="0"/>
          </a:p>
        </p:txBody>
      </p:sp>
      <p:pic>
        <p:nvPicPr>
          <p:cNvPr id="4" name="Imagen 3">
            <a:extLst>
              <a:ext uri="{FF2B5EF4-FFF2-40B4-BE49-F238E27FC236}">
                <a16:creationId xmlns:a16="http://schemas.microsoft.com/office/drawing/2014/main" id="{3AFEDF19-91E2-4CB7-A47C-EEAA6B4D5E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9643" y="429491"/>
            <a:ext cx="9422357" cy="6428509"/>
          </a:xfrm>
          <a:prstGeom prst="rect">
            <a:avLst/>
          </a:prstGeom>
        </p:spPr>
      </p:pic>
    </p:spTree>
    <p:extLst>
      <p:ext uri="{BB962C8B-B14F-4D97-AF65-F5344CB8AC3E}">
        <p14:creationId xmlns:p14="http://schemas.microsoft.com/office/powerpoint/2010/main" val="189363433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49382" y="365125"/>
            <a:ext cx="2217203" cy="6063384"/>
          </a:xfrm>
        </p:spPr>
        <p:txBody>
          <a:bodyPr anchor="t">
            <a:normAutofit/>
          </a:bodyPr>
          <a:lstStyle/>
          <a:p>
            <a:r>
              <a:rPr lang="it-IT" sz="2800" dirty="0"/>
              <a:t>1480s. Boticelli. Divina Comedia. Staatliche Museen, Berlin</a:t>
            </a:r>
            <a:endParaRPr lang="es-ES" sz="2800" dirty="0"/>
          </a:p>
        </p:txBody>
      </p:sp>
      <p:pic>
        <p:nvPicPr>
          <p:cNvPr id="4" name="Imagen 3">
            <a:extLst>
              <a:ext uri="{FF2B5EF4-FFF2-40B4-BE49-F238E27FC236}">
                <a16:creationId xmlns:a16="http://schemas.microsoft.com/office/drawing/2014/main" id="{901C42F7-915F-4A42-B358-CA35CDF85E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6584" y="429491"/>
            <a:ext cx="9725416" cy="6428509"/>
          </a:xfrm>
          <a:prstGeom prst="rect">
            <a:avLst/>
          </a:prstGeom>
        </p:spPr>
      </p:pic>
    </p:spTree>
    <p:extLst>
      <p:ext uri="{BB962C8B-B14F-4D97-AF65-F5344CB8AC3E}">
        <p14:creationId xmlns:p14="http://schemas.microsoft.com/office/powerpoint/2010/main" val="407862033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1EE0A8-A206-45CA-8FF4-9BE2642FF909}"/>
              </a:ext>
            </a:extLst>
          </p:cNvPr>
          <p:cNvSpPr>
            <a:spLocks noGrp="1"/>
          </p:cNvSpPr>
          <p:nvPr>
            <p:ph type="title"/>
          </p:nvPr>
        </p:nvSpPr>
        <p:spPr/>
        <p:txBody>
          <a:bodyPr/>
          <a:lstStyle/>
          <a:p>
            <a:pPr algn="ctr"/>
            <a:r>
              <a:rPr lang="es-ES" b="0" i="0" dirty="0">
                <a:solidFill>
                  <a:srgbClr val="000000"/>
                </a:solidFill>
                <a:effectLst/>
                <a:latin typeface="Roboto"/>
              </a:rPr>
              <a:t>Dibujos. Sandro BOTTICELLI</a:t>
            </a:r>
            <a:endParaRPr lang="es-ES" dirty="0"/>
          </a:p>
        </p:txBody>
      </p:sp>
      <p:sp>
        <p:nvSpPr>
          <p:cNvPr id="3" name="Marcador de contenido 2">
            <a:extLst>
              <a:ext uri="{FF2B5EF4-FFF2-40B4-BE49-F238E27FC236}">
                <a16:creationId xmlns:a16="http://schemas.microsoft.com/office/drawing/2014/main" id="{7EEF846B-E831-423F-94E4-F676587B457F}"/>
              </a:ext>
            </a:extLst>
          </p:cNvPr>
          <p:cNvSpPr>
            <a:spLocks noGrp="1"/>
          </p:cNvSpPr>
          <p:nvPr>
            <p:ph idx="1"/>
          </p:nvPr>
        </p:nvSpPr>
        <p:spPr/>
        <p:txBody>
          <a:bodyPr>
            <a:normAutofit lnSpcReduction="10000"/>
          </a:bodyPr>
          <a:lstStyle/>
          <a:p>
            <a:r>
              <a:rPr lang="es-ES" b="0" i="0" dirty="0">
                <a:solidFill>
                  <a:srgbClr val="000000"/>
                </a:solidFill>
                <a:effectLst/>
                <a:latin typeface="Roboto"/>
              </a:rPr>
              <a:t>"Botticelli dibujaba con frecuencia, hasta tal punto que los artistas hicieron todo lo posible después de su muerte para seguir sus dibujos. Tenemos algunos en nuestro libro (de dibujos) que están ejecutados con gran habilidad y discernimiento". (Giorgio Vasari) </a:t>
            </a:r>
          </a:p>
          <a:p>
            <a:r>
              <a:rPr lang="es-ES" b="0" i="0" dirty="0">
                <a:solidFill>
                  <a:srgbClr val="000000"/>
                </a:solidFill>
                <a:effectLst/>
                <a:latin typeface="Roboto"/>
              </a:rPr>
              <a:t>A excepción de los dibujos de Dante de Botticelli, sólo unos pocos han sobrevivido de los muchos estudios del artista mencionados por Vasari en 1550. Sin embargo, los que tenemos son testimonio de la alta calidad de la habilidad de dibujo de Botticelli. Su ejecución es notablemente detallada y el artista utilizó varias técnicas para hacer su trabajo lo más efectivo posible.</a:t>
            </a:r>
            <a:endParaRPr lang="es-ES" dirty="0"/>
          </a:p>
        </p:txBody>
      </p:sp>
    </p:spTree>
    <p:extLst>
      <p:ext uri="{BB962C8B-B14F-4D97-AF65-F5344CB8AC3E}">
        <p14:creationId xmlns:p14="http://schemas.microsoft.com/office/powerpoint/2010/main" val="347168701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490855" cy="6063384"/>
          </a:xfrm>
        </p:spPr>
        <p:txBody>
          <a:bodyPr anchor="t">
            <a:normAutofit/>
          </a:bodyPr>
          <a:lstStyle/>
          <a:p>
            <a:r>
              <a:rPr lang="it-IT" sz="2800" dirty="0"/>
              <a:t>1475 - 1480. Boticelli. Ángel.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89910BE4-0602-4621-B045-4D0BE4F4E5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0727" y="-53927"/>
            <a:ext cx="4641273" cy="6911927"/>
          </a:xfrm>
          <a:prstGeom prst="rect">
            <a:avLst/>
          </a:prstGeom>
        </p:spPr>
      </p:pic>
    </p:spTree>
    <p:extLst>
      <p:ext uri="{BB962C8B-B14F-4D97-AF65-F5344CB8AC3E}">
        <p14:creationId xmlns:p14="http://schemas.microsoft.com/office/powerpoint/2010/main" val="319972444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10661073" cy="1269711"/>
          </a:xfrm>
        </p:spPr>
        <p:txBody>
          <a:bodyPr anchor="t">
            <a:normAutofit/>
          </a:bodyPr>
          <a:lstStyle/>
          <a:p>
            <a:pPr algn="ctr"/>
            <a:r>
              <a:rPr lang="it-IT" sz="2800" dirty="0"/>
              <a:t>1475 - 1480. Boticelli. Galleria degli Uffizi, Florencia.</a:t>
            </a:r>
            <a:endParaRPr lang="es-ES" sz="2800" dirty="0"/>
          </a:p>
        </p:txBody>
      </p:sp>
      <p:pic>
        <p:nvPicPr>
          <p:cNvPr id="4" name="Imagen 3">
            <a:extLst>
              <a:ext uri="{FF2B5EF4-FFF2-40B4-BE49-F238E27FC236}">
                <a16:creationId xmlns:a16="http://schemas.microsoft.com/office/drawing/2014/main" id="{6E4E7F76-92DC-4351-9C5B-ED04D08417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67" y="1634836"/>
            <a:ext cx="12138633" cy="5223164"/>
          </a:xfrm>
          <a:prstGeom prst="rect">
            <a:avLst/>
          </a:prstGeom>
        </p:spPr>
      </p:pic>
    </p:spTree>
    <p:extLst>
      <p:ext uri="{BB962C8B-B14F-4D97-AF65-F5344CB8AC3E}">
        <p14:creationId xmlns:p14="http://schemas.microsoft.com/office/powerpoint/2010/main" val="398060685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263236" y="365125"/>
            <a:ext cx="2230583" cy="6063384"/>
          </a:xfrm>
        </p:spPr>
        <p:txBody>
          <a:bodyPr anchor="t">
            <a:normAutofit/>
          </a:bodyPr>
          <a:lstStyle/>
          <a:p>
            <a:r>
              <a:rPr lang="it-IT" sz="2800" dirty="0"/>
              <a:t>1475 - 1480. Boticelli. Natividad. Galleria degli Uffizi, Florencia.</a:t>
            </a:r>
            <a:endParaRPr lang="es-ES" sz="2800" dirty="0"/>
          </a:p>
        </p:txBody>
      </p:sp>
      <p:pic>
        <p:nvPicPr>
          <p:cNvPr id="4" name="Imagen 3">
            <a:extLst>
              <a:ext uri="{FF2B5EF4-FFF2-40B4-BE49-F238E27FC236}">
                <a16:creationId xmlns:a16="http://schemas.microsoft.com/office/drawing/2014/main" id="{257327D6-F889-4C24-BA57-AF97684946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7974" y="429491"/>
            <a:ext cx="9804026" cy="6063384"/>
          </a:xfrm>
          <a:prstGeom prst="rect">
            <a:avLst/>
          </a:prstGeom>
        </p:spPr>
      </p:pic>
    </p:spTree>
    <p:extLst>
      <p:ext uri="{BB962C8B-B14F-4D97-AF65-F5344CB8AC3E}">
        <p14:creationId xmlns:p14="http://schemas.microsoft.com/office/powerpoint/2010/main" val="271447491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712527" cy="6063384"/>
          </a:xfrm>
        </p:spPr>
        <p:txBody>
          <a:bodyPr anchor="t">
            <a:normAutofit/>
          </a:bodyPr>
          <a:lstStyle/>
          <a:p>
            <a:r>
              <a:rPr lang="fr-FR" sz="2800" dirty="0"/>
              <a:t>1475. Botticelli. Palais des Beaux Arts, Lille.</a:t>
            </a:r>
            <a:endParaRPr lang="es-ES" sz="2800" dirty="0"/>
          </a:p>
        </p:txBody>
      </p:sp>
      <p:pic>
        <p:nvPicPr>
          <p:cNvPr id="4" name="Imagen 3">
            <a:extLst>
              <a:ext uri="{FF2B5EF4-FFF2-40B4-BE49-F238E27FC236}">
                <a16:creationId xmlns:a16="http://schemas.microsoft.com/office/drawing/2014/main" id="{2320AB43-D432-4C4D-B44F-1BFFAE179E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3987" y="0"/>
            <a:ext cx="4458013" cy="6906491"/>
          </a:xfrm>
          <a:prstGeom prst="rect">
            <a:avLst/>
          </a:prstGeom>
        </p:spPr>
      </p:pic>
    </p:spTree>
    <p:extLst>
      <p:ext uri="{BB962C8B-B14F-4D97-AF65-F5344CB8AC3E}">
        <p14:creationId xmlns:p14="http://schemas.microsoft.com/office/powerpoint/2010/main" val="277692107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5526216" cy="6063384"/>
          </a:xfrm>
        </p:spPr>
        <p:txBody>
          <a:bodyPr anchor="t">
            <a:normAutofit/>
          </a:bodyPr>
          <a:lstStyle/>
          <a:p>
            <a:r>
              <a:rPr lang="es-ES" sz="2800" dirty="0"/>
              <a:t>1480 - 1485. Botticelli. Alegoría de la abundancia. British Museum, Londres.</a:t>
            </a:r>
          </a:p>
        </p:txBody>
      </p:sp>
      <p:pic>
        <p:nvPicPr>
          <p:cNvPr id="4" name="Imagen 3">
            <a:extLst>
              <a:ext uri="{FF2B5EF4-FFF2-40B4-BE49-F238E27FC236}">
                <a16:creationId xmlns:a16="http://schemas.microsoft.com/office/drawing/2014/main" id="{110435EA-63C0-4434-8E3F-0BFE1473D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5784" y="0"/>
            <a:ext cx="5526216" cy="6858000"/>
          </a:xfrm>
          <a:prstGeom prst="rect">
            <a:avLst/>
          </a:prstGeom>
        </p:spPr>
      </p:pic>
    </p:spTree>
    <p:extLst>
      <p:ext uri="{BB962C8B-B14F-4D97-AF65-F5344CB8AC3E}">
        <p14:creationId xmlns:p14="http://schemas.microsoft.com/office/powerpoint/2010/main" val="388939471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8070273" cy="6063384"/>
          </a:xfrm>
        </p:spPr>
        <p:txBody>
          <a:bodyPr anchor="t">
            <a:normAutofit/>
          </a:bodyPr>
          <a:lstStyle/>
          <a:p>
            <a:r>
              <a:rPr lang="it-IT" sz="2800" dirty="0"/>
              <a:t>1480s. Botticelli. San Juan Bautista.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98C37886-A787-413C-A3AA-19E14383B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9418" y="-41262"/>
            <a:ext cx="2992582" cy="6899262"/>
          </a:xfrm>
          <a:prstGeom prst="rect">
            <a:avLst/>
          </a:prstGeom>
        </p:spPr>
      </p:pic>
    </p:spTree>
    <p:extLst>
      <p:ext uri="{BB962C8B-B14F-4D97-AF65-F5344CB8AC3E}">
        <p14:creationId xmlns:p14="http://schemas.microsoft.com/office/powerpoint/2010/main" val="221013746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6878782" cy="6063384"/>
          </a:xfrm>
        </p:spPr>
        <p:txBody>
          <a:bodyPr anchor="t">
            <a:normAutofit/>
          </a:bodyPr>
          <a:lstStyle/>
          <a:p>
            <a:r>
              <a:rPr lang="it-IT" sz="2800" dirty="0"/>
              <a:t>1490. Boticelli. Palas.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3046B96A-C4BC-4A2E-9687-4E1A3F2B90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4307" y="0"/>
            <a:ext cx="4237693" cy="6858000"/>
          </a:xfrm>
          <a:prstGeom prst="rect">
            <a:avLst/>
          </a:prstGeom>
        </p:spPr>
      </p:pic>
    </p:spTree>
    <p:extLst>
      <p:ext uri="{BB962C8B-B14F-4D97-AF65-F5344CB8AC3E}">
        <p14:creationId xmlns:p14="http://schemas.microsoft.com/office/powerpoint/2010/main" val="117250859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76240-2C2C-46A3-904B-6B4D01E4E4E4}"/>
              </a:ext>
            </a:extLst>
          </p:cNvPr>
          <p:cNvSpPr>
            <a:spLocks noGrp="1"/>
          </p:cNvSpPr>
          <p:nvPr>
            <p:ph type="title"/>
          </p:nvPr>
        </p:nvSpPr>
        <p:spPr>
          <a:xfrm>
            <a:off x="838200" y="365125"/>
            <a:ext cx="4274127" cy="6063384"/>
          </a:xfrm>
        </p:spPr>
        <p:txBody>
          <a:bodyPr anchor="t">
            <a:normAutofit/>
          </a:bodyPr>
          <a:lstStyle/>
          <a:p>
            <a:endParaRPr lang="es-ES" sz="2800" dirty="0"/>
          </a:p>
        </p:txBody>
      </p:sp>
    </p:spTree>
    <p:extLst>
      <p:ext uri="{BB962C8B-B14F-4D97-AF65-F5344CB8AC3E}">
        <p14:creationId xmlns:p14="http://schemas.microsoft.com/office/powerpoint/2010/main" val="77310566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9734</Words>
  <Application>Microsoft Office PowerPoint</Application>
  <PresentationFormat>Panorámica</PresentationFormat>
  <Paragraphs>269</Paragraphs>
  <Slides>162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162</vt:i4>
      </vt:variant>
    </vt:vector>
  </HeadingPairs>
  <TitlesOfParts>
    <vt:vector size="167" baseType="lpstr">
      <vt:lpstr>Arial</vt:lpstr>
      <vt:lpstr>Calibri</vt:lpstr>
      <vt:lpstr>Calibri Light</vt:lpstr>
      <vt:lpstr>Roboto</vt:lpstr>
      <vt:lpstr>Tema de Office</vt:lpstr>
      <vt:lpstr>Boticelli</vt:lpstr>
      <vt:lpstr>Presentación de PowerPoint</vt:lpstr>
      <vt:lpstr>Pinturas tempranas, hasta 1472. Sandro BOTTICELLI</vt:lpstr>
      <vt:lpstr>1465 - 1467. Botticelli. Adoración de los Magos. National Gallery, Londres.</vt:lpstr>
      <vt:lpstr>1465 - 1467. Botticelli. Virgen.  Hospital de los inocentes, Florencia.</vt:lpstr>
      <vt:lpstr>1467 - 1468. Botticelli. Virgen.  Musée Fesch, Ajaccio.</vt:lpstr>
      <vt:lpstr>1467. Botticelli. Virgen de la galería.  Galleria degli Uffizi, Florencia.</vt:lpstr>
      <vt:lpstr>1467. Botticelli. Virgen.  Galleria dell Accademia, Florencia.</vt:lpstr>
      <vt:lpstr>1469 - 1470. Botticelli. Virgen del rosal (roseto).  Galleria degli Uffizi, Florencia.</vt:lpstr>
      <vt:lpstr>1469 - 1470. Botticelli. Virgen.  Galleria degli Uffizi, Florencia.</vt:lpstr>
      <vt:lpstr>1470. Boticelli. Altar de San Ambrosio. Virgen con Santos. Galleria degli Uffizi, Florencia.  Obra maestra del joven Botticelli, este cuadro toma el nombre del convento florentino de Sant'Ambrogio, donde fue colocado en 1808 antes del traslado a las galerías de la Academia y Uffizi. Esta tabla se considera la primera pieza monumental encargada a Botticelli, así como uno de sus primeros retablos.  Este tipo de pintura de altar se llama Sacra Conversazione y muestra a la Virgen entronizada rodeada de santos. A la izquierda están María Magdalena con el frasco de ungüento y San Juan Bautista con pieles, ya la derecha están San Francisco de Asís con el hábito de los franciscanos y Catalina de Alejandría con su rueda. Los dos santos arrodillados, Cosme y Damián, eran santos patrones tanto de los Médicis como de los médicos y farmacéuticos.  </vt:lpstr>
      <vt:lpstr>1470. Botticelli. La fortaleza.  Galería Uffizi, Florencia.</vt:lpstr>
      <vt:lpstr>1470. Botticelli. Virgen de la eucaristía.  Isabella Stewart Gardner Museum, Boston.</vt:lpstr>
      <vt:lpstr>1470. Botticelli. Virgen con niño, San Juan Bautista y ángel. Museo Nacional de Varsovia.</vt:lpstr>
      <vt:lpstr>1470. Botticelli. Virgen.  Musée du Petit Palais, Avignon.</vt:lpstr>
      <vt:lpstr>1470. Botticelli. Virgen.  Museo Nazionale di Capodimonte, Nápoles.</vt:lpstr>
      <vt:lpstr>1470 - 1475. Botticelli. Escena vida de Ester. Museo del Louvre.</vt:lpstr>
      <vt:lpstr>1470. Botticelli. Historias de la Magdalena. Comunión y Asunción.  Museo de Arte, Filadelfia.</vt:lpstr>
      <vt:lpstr>1470 - 1475. Botticelli. Virgen. Museo del Louvre.</vt:lpstr>
      <vt:lpstr>Historia de Judit.</vt:lpstr>
      <vt:lpstr>1472. Botticelli. Retorno de Judit a Betulia. Galleria degli Uffizi, Florencia. Las dos figuras femeninas se mueven con gracia un poco etérea en una difusa luz matinal, girándose como para asegurarse de que no están siendo perseguidas y acelerando el paso.  Judit lleva en una mano la espada y con la otra sostiene una rama de olivo, símbolo de la paz.  Al fondo, un campo de batalla. El único movimiento proviene de los vestidos y los paños, conferido por la línea del contorno. Esta línea ayuda a la fusión de las figuras y el paisaje, que es su rasgo estilístico más destacado y proviene de Filippo Lippi. La heroína bíblica, representada tradicionalmente como cruel y viril, se ha transformado en una figura melancólica envuelta en ondulantes ropajes que subrayan el ritmo del personaje en movimiento. </vt:lpstr>
      <vt:lpstr>1472. Botticelli. Descubrimiento del cadáver de Holofernes. Galleria degli Uffizi, Florencia. Los personajes presentan diversos gestos de horror y consternación al ver el cuerpo.  La penumbra de la tienda contrasta con el paisaje que se aprecia en la abertura central, cuya luz incide en las armaduras y arneses. Se representa un cuerpo desnudo juvenil, lo que contrasta con la cabeza del otro panel, que parece de un hombre maduro.  El cuerpo está tendido sobre sábanas y almohadas en la cama y visto en escorzo, lo que recuerda a las obras de Antonio Pollaiuolo.  Se trata de una representación muy detallada de la anatomía, siendo el primer desnudo masculino en la obra de Botticelli.  La luz incide directamente en el cuerpo, revelando sus detalles. </vt:lpstr>
      <vt:lpstr>Pinturas de temática religiosa. Sandro BOTTICELLI</vt:lpstr>
      <vt:lpstr>1470 - 1475. Botticelli. Adoración de los Magos. National Gallery, Londres.</vt:lpstr>
      <vt:lpstr>1474. Botticelli. San Sebastián. Staatliche Museen, Berlín.</vt:lpstr>
      <vt:lpstr>1475. Botticelli. Adoración de los Magos. Galleria degli Uffizi. Florencia.             Adoración de los Magos (Botticelli) - Wikipedia, la enciclopedia libre</vt:lpstr>
      <vt:lpstr>1476 - 1477. Botticelli. Natividad. Santa Maria Novella, Florencia.</vt:lpstr>
      <vt:lpstr>1477. Botticelli. Virgen del Mar.  Galleria dell Accademia, Florencia.</vt:lpstr>
      <vt:lpstr>1477. Sandro Botticelli. La Virgen y el Niño con la corona de espinas y tres clavos. Museo Soumaya, México</vt:lpstr>
      <vt:lpstr>1477. Sandro Botticelli. La Virgen y el Niño en un nicho. Museo Soumaya, México</vt:lpstr>
      <vt:lpstr>1478. Botticelli. Virgen. Staatliche Museen, Berlín.</vt:lpstr>
      <vt:lpstr>1480. Boticelli. San Agustín.  Ognissanti, Florencia.</vt:lpstr>
      <vt:lpstr>1481. Boticelli. Anunciación. Galleria degli Uffizi, Florencia.</vt:lpstr>
      <vt:lpstr>1481 - 1482. Botticelli. Adoración de los Magos. National Gallery of Art, Washington.</vt:lpstr>
      <vt:lpstr>1483. Boticelli. Virgen del libro.  Museo Poldi Pezzoli, Milán.</vt:lpstr>
      <vt:lpstr>1483. Boticelli. Virgen del Magnificat. Galleria degli Uffizi, Florencia.</vt:lpstr>
      <vt:lpstr>1484. Boticelli. Altar Bardi. Virgen y Santos. Staatliche Museen, Berlín.</vt:lpstr>
      <vt:lpstr>1485. Boticelli. Anunciación. MET.</vt:lpstr>
      <vt:lpstr>1485. Boticelli. Virgen. Galleria Borghese, Florencia.</vt:lpstr>
      <vt:lpstr>1487. Boticelli. Virgen de la granada (della Melagrana). Galleria degli Uffizi, Florencia.</vt:lpstr>
      <vt:lpstr>1489 - 1490. Boticelli. Anunciación Cestello. Galleria degli Uffizi, Florencia. Es una estancia vacía, severa, muy estructurada arquitectónicamente, con un paisaje exterior a través de una puerta abierta en una pared gris.  El espectador mira a través de una habitación estructurada de acuerdo con las normas de la perspectiva y cruzando las baldosas rojas del suelo, a lo largo de sus líneas convergentes, hacia ese paisaje exterior.  La perspectiva se evidencia intensamente por el pavimento ajedrezado.  El vivo movimiento de las figuras contrasta con estas dinámicas espaciales, que dirigen hacia el fondo.  Hay una línea diagonal que corre desde el borde de las ropas de Gabriel a su mano alzada, y continúa en el brazo que María está sosteniendo cruzado sobre el pecho.  Las ropas del ángel, que están ondulando en grandes pliegues, muestran que acaba de hacer un dramático aterrizaje.</vt:lpstr>
      <vt:lpstr>1490. Boticelli. Virgen con niño. National Galery of Art, Washington.</vt:lpstr>
      <vt:lpstr>1490. Boticelli. Virgen. Akademie der bildenden Künste, Viena.</vt:lpstr>
      <vt:lpstr>1490s. Boticelli. Virgen con niño. Colección privada.</vt:lpstr>
      <vt:lpstr>1490s. Boticelli. Virgen, San Juan Bautista y Ángel. Colección privada.</vt:lpstr>
      <vt:lpstr>1493. Sandro Bticelli. La Virgen del Pabellón. Pinacoteca Ambrosiana</vt:lpstr>
      <vt:lpstr>c. 1488. Retablo de San Bernabé. Sandro BOTTICELLI</vt:lpstr>
      <vt:lpstr>1488. Boticelli. Retablo de San Bernabé. Galleria degli Uffzi, Florencia. Este cuadro es una "sagrada conversación". Representa a la Virgen en el trono con el Niño y los santos Catalina de Alejandría, Agustín, Bernabé,  Juan Bautista, Ignacio y Miguel Arcángel. Sobre las gradas del trono están grabados los primeros versos de la oración pronunciada por Bernardo de Claraval en el último canto de la Divina Comedia: «Virgen madre, hija de tu hijo». El pintor estaba familiarizado con este poema desde hacía tiempo, habiendo realizado numerosos dibujos que lo ilustraban.</vt:lpstr>
      <vt:lpstr>1488. Boticelli. Retablo de San Bernabé. Visión de San Agustín.  Galleria dgli Uffzi, Florencia.</vt:lpstr>
      <vt:lpstr>1488. Boticelli. Retablo de San Bernabé. Cristo en el sepulcro. Galleria dgli Uffzi, Florencia.</vt:lpstr>
      <vt:lpstr>1488. Boticelli. Retablo de San Bernabé. Extracción corazón de San Ignacio. Galleria degli Uffzi, Florencia.</vt:lpstr>
      <vt:lpstr>1488. Boticelli. Retablo de San Bernabé. Salomé con la cabeza de San Juan. Galleria dgli Uffzi, Florencia.</vt:lpstr>
      <vt:lpstr>Frescos en la Capilla Sixtina. Sandro BOTTICELLI</vt:lpstr>
      <vt:lpstr>Frescos en la Capilla Sixtina. Sandro BOTTICELLI</vt:lpstr>
      <vt:lpstr>1481 - 1482. Boticelli. Capilla Sixtina. Muro Izquierdo.</vt:lpstr>
      <vt:lpstr>1481 - 1482. Boticelli. Capilla Sixtina. Muro Izquierdo. El castigo de los rebeldes.</vt:lpstr>
      <vt:lpstr>Para realizar la obra, los pintores tuvieron que aceptar unas convenciones representativas comunes a todos, de manera que la obra final resultara homogénea: usaban la misma escala de dimensiones, la misma estructura rítmica y representación paisajística, una sola gama cromática con adornos de oro que hiciera resplandecer las pinturas con la iluminación de las antorchas y las velas.  Aunque Giorgio Vasari sostenía que Sandro Botticelli pintó todo el conjunto, lo cierto es que pintó tres historias en los frescos. Además, se cree que proporcionó los dibujos de once papas y quizá intervino directamente en la pintura de algunos. Las composiciones son complejas y difíciles, con reelaboraciones neoplatónicas de temas clásicos en la iconografía cristiana. En esta escena pintada por Botticelli se representa el tema del castigo que se impuso a Coré, Datán y Abirón, sacerdotes hebreos que se rebelaron contra la autoridad de Moisés, de Aarón y de otros sacerdotes, negando su autoridad civil y religiosa sobre el pueblo elegido. Los sacerdotes rebeldes y sus familias fueron engullidos por la tierra y consumidos por el fuego. Con esta obra se pretendía aludir al castigo de todos aquellos que se opusieran a la autoridad de los pontífices, autoridad que consideraban derivada de Dios a través de Moisés y Aarón, uno representando los poderes civiles y el otro los sacerdotales. Estas dos autoridades se consideraban unidas en Jesucristo, nuevo legislador, guía y sumo sacerdote, y de él pasó a la Iglesia a través de Pedro. Ello queda patente en la inscripción en el friso del arco: NEMO SIBI ASSVMM AT HONOREM NISI VOCATUS A DEO TANQVAM ARON, esto es, «Nadie se atribuya la honra del Sumo Sacerdocio si no ha sido llamado por Dios, como Aarón». En este episodio se adopta un esquema compositivo análogo a las Pruebas de Moisés. </vt:lpstr>
      <vt:lpstr>La pintura se lee de derecha a izquierda: A la derecha Josué salva a Moisés de la lapidación de los rebeldes; la arquitectura del fondo parece ser el Septizonium o Septizonio, edificio de siete pisos, famoso en la Antigüedad clásica y que todavía estaba en pie a finales del siglo XV; la figura de la derecha que mira hacia el exterior del cuadro, con un gorro azul, ha sido identificada con el propio Botticelli; En el centro, sobre el fondo del Arco de Constantino, en el que se encuentra la inscripción supradicha, Moisés alza la vara invocando a Yahvé y el fuego divino desperdiga y mata a los sacerdotes rebeldes; la presencia del Arco de Constantino, si bien no representando fielmente los relieves, evidencia la impresión que en el pintor causaron las obras de la Antigüedad que vio en Roma; detrás de él, con un incensario, está su hermano Aarón, con la tiara papal; A la izquierda, la tierra se abre y traga a los levitas, a excepción de dos jóvenes alzados sobre pequeñas nubes. La clara arquitectura del fondo contrasta con la violencia y agitación de las figuras. La elección del Arco de Constantino como escenografía no es casual. Se trata de un arco levantado por el primer emperador romano cristiano. Alude con él a la prefiguración de Roma como sede de Pedro. Por otro lado, la profusa utilización de oro subraya los detalles. Este fresco estuvo inspirado por un suceso contemporáneo: Andrés Zamomelic, arzobispo de Carniola, en vista de que no había sido elegido cardenal, reunió un Concilio en Basilea contra el papa, pero fue recluido en una prisión, donde se suicidó.</vt:lpstr>
      <vt:lpstr>1481. Boticelli. Capilla Sixtina. Sixto II.</vt:lpstr>
      <vt:lpstr>Frescos en la Capilla Sixtina. Sandro BOTTICELLI Escenas de la vida de Moisés.</vt:lpstr>
      <vt:lpstr>1481 - 1482. Botticelli. Capilla Sixtina. Pruebas y Llamada de Moisés</vt:lpstr>
      <vt:lpstr>1481 - 1482. Botticelli. Capilla Sixtina. El castigo de Coré y la lapidación de Moisés y Aarón.</vt:lpstr>
      <vt:lpstr>1481 - 1482. Botticelli. Capilla Sixtina. Tres tentaciones de Cristo.</vt:lpstr>
      <vt:lpstr>Década 1480. Pinturas alegóricas. Sandro BOTTICELLI</vt:lpstr>
      <vt:lpstr>1480. Botticelli. Juicio de Paris. Fundación Giorgio Cini, Venecia.</vt:lpstr>
      <vt:lpstr>1480. Botticelli. Juicio de Paris. Fundación Giorgio Cini, Venecia.</vt:lpstr>
      <vt:lpstr>1480. Botticelli. Juicio de Paris.  Fundación Giorgio Cini, Venecia.</vt:lpstr>
      <vt:lpstr>1481 La primavera. Uffizi, Florencia.</vt:lpstr>
      <vt:lpstr>1482 -1483. Sandro Boticelli. Palas y el centauro. Galería Uffizi, Florencia.</vt:lpstr>
      <vt:lpstr>1484 El nacimiento de Venus. Uffizi, Florencia</vt:lpstr>
      <vt:lpstr>1483. Sandro Boticelli. Venus y Marte. National Gallery</vt:lpstr>
      <vt:lpstr>1484. Botticelli. Un joven y las siete Artes Liberales. Museo del Louvre.</vt:lpstr>
      <vt:lpstr>1484.  Botticelli. Venus y las tres Gracias o Venus ofrece dones a una joven.  Museo del Louvre.</vt:lpstr>
      <vt:lpstr>La historia de Nastagio degli Onesti. Sandro BOTTICELLI</vt:lpstr>
      <vt:lpstr>1483. Sandro Boticelli. Nastagio degli Onesti, 1 episodio. Museo del Prado.</vt:lpstr>
      <vt:lpstr>1483. Sandro Boticelli. Nastagio degli Onesti, 2 episodio. Museo del Prado.</vt:lpstr>
      <vt:lpstr>1483. Sandro Boticelli. Nastagio degli Onesti, 3 episodio. Museo del Prado.</vt:lpstr>
      <vt:lpstr>1483. Sandro Boticelli. Nastagio degli Onesti, 4 episodio. Palacio Pucci de Florencia.</vt:lpstr>
      <vt:lpstr>Retratos. Sandro BOTTICELLI</vt:lpstr>
      <vt:lpstr>1469. Boticelli. Retrato de un hombre joven. Palazzo Pitti, Florencia.</vt:lpstr>
      <vt:lpstr>1470 - 1475. Boticelli. Retrato de una dama. Victoria and Albert Museum, Londres.</vt:lpstr>
      <vt:lpstr>1485. Boticelli. Retrato de una mujer joven. Palazzo Pitti, Florencia.</vt:lpstr>
      <vt:lpstr>1475. Boticelli.  Retrato de hombre con la medalla de Cosme el Viejo. Galleria degli Uffizi, Florencia.</vt:lpstr>
      <vt:lpstr>1478. Retrato de Giuliano de Medici. Accademia Carrara, Bergamo</vt:lpstr>
      <vt:lpstr>Botticelli Retrato de una mujer joven.  1480 - 1485 Museo Städel de Frankfurt (Alemania).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1482 - 1483. Botticelli. Retrato de un hombre joven. National Gallery of Art, Washington.</vt:lpstr>
      <vt:lpstr>1483. Botticelli. Retrato de un hombre joven. National Gallery, Londres.</vt:lpstr>
      <vt:lpstr>1490 - 1495. Botticelli. Retrato de Lorenzo di Ser Piero Lorenzi. Museum of Art, Philadelphia.</vt:lpstr>
      <vt:lpstr>1490. Botticelli. Retrato de un hombre. Colección privada.</vt:lpstr>
      <vt:lpstr>1495. Botticelli. Retrato de Dante.  Colección privada.</vt:lpstr>
      <vt:lpstr>1490s. Boticelli. Retrato de un hombre joven. Museo del Louvre.</vt:lpstr>
      <vt:lpstr>1490-92. Retablo de San Marco. Sandro BOTTICELLI</vt:lpstr>
      <vt:lpstr>1490 - 1492. Boticelli. Retablo San Marcos. Galleria degli Uffizi, Florencia. Los santos son : san Juan Evangelista, san Agustín, san Jerónimo y san Eligio.</vt:lpstr>
      <vt:lpstr>1490 - 1492. Boticelli. Retablo San Marco. Anunciación.  Galleria degli Uffizi, Florencia.</vt:lpstr>
      <vt:lpstr>1490 - 1492. Boticelli. Retablo San Marco. Milagro de San Eligio.  Galleria degli Uffizi, Florencia.</vt:lpstr>
      <vt:lpstr>1490 - 1492. Boticelli. Retablo San Marco. San Agustín.  Galleria degli Uffizi, Florencia.</vt:lpstr>
      <vt:lpstr>1490 - 1492. Boticelli. Retablo San Marco. San Jerónimo.  Galleria degli Uffizi, Florencia.</vt:lpstr>
      <vt:lpstr>1490 - 1492. Boticelli. Retablo San Marco. San Juan en Patmos.  Galleria degli Uffizi, Florencia.</vt:lpstr>
      <vt:lpstr>Década de 1490. Historias escénicas. Sandro BOTTICELLI</vt:lpstr>
      <vt:lpstr>1495. Boticelli. La Calumnia de Apeles. Galería Uffizi, Florencia.</vt:lpstr>
      <vt:lpstr>1495.Boticelli. La Calumnia de Apeles. Galería Uffizi, Florencia.</vt:lpstr>
      <vt:lpstr>1495.Boticelli. La Calumnia de Apeles. Galería Uffizi, Florencia.</vt:lpstr>
      <vt:lpstr>1495.Boticelli. La Calumnia de Apeles. Galería Uffizi, Florencia.</vt:lpstr>
      <vt:lpstr>Presentación de PowerPoint</vt:lpstr>
      <vt:lpstr>Presentación de PowerPoint</vt:lpstr>
      <vt:lpstr>Presentación de PowerPoint</vt:lpstr>
      <vt:lpstr>Presentación de PowerPoint</vt:lpstr>
      <vt:lpstr>Presentación de PowerPoint</vt:lpstr>
      <vt:lpstr>Presentación de PowerPoint</vt:lpstr>
      <vt:lpstr>1496 - 1504. Boticelli. Historia de Lucrecia.  Isabella Stewart Gardner Museum, Boston.</vt:lpstr>
      <vt:lpstr>Presentación de PowerPoint</vt:lpstr>
      <vt:lpstr>1500 - 1505. Boticelli. Bautismo de Zenobio y nombramiento como Obispo. National Gallery, Londres.</vt:lpstr>
      <vt:lpstr>1500 - 1505. Boticelli. Milagros de Zenobio. MET.</vt:lpstr>
      <vt:lpstr>1500 - 1505. Boticelli. Último milagro de Zenobio y muerte.  Gemäldegalerie, Dresden.</vt:lpstr>
      <vt:lpstr>Pinturas tardías. Sandro BOTTICELLI</vt:lpstr>
      <vt:lpstr>1490. Boticelli. Lamentación sobre Cristo muerto. Alte Pinakothek, Berlín.</vt:lpstr>
      <vt:lpstr>1490. Botticelli. Anunciación. Museo Kelvingrove, Glasgow.</vt:lpstr>
      <vt:lpstr>1490 - 1494. Boticelli. San Agustín.  Galleria degli Uffizi, Florencia.</vt:lpstr>
      <vt:lpstr>1490 - 1495. Boticelli. Virgen.  Palazzo Pitti, Florencia.</vt:lpstr>
      <vt:lpstr>1490s. Boticelli. Santo Domingo. Hermitage.</vt:lpstr>
      <vt:lpstr>1491 - 1493. Boticelli. Crucifixión. Courtauld Gallery, Londres.  En la parte inferior se representa a Tobías y el ángel.</vt:lpstr>
      <vt:lpstr>1492. Sandro Botticelli. Piedad con san Jerónimo, san Pablo y san Pedro. Alte Pinakothek, Munich.</vt:lpstr>
      <vt:lpstr>1495. Boticelli. La última comunión de San Jerónimo. MET.</vt:lpstr>
      <vt:lpstr>1495. Boticelli. Lamentación sobre Cristo muerto. Museo Poldi Pezzoli, Milán.</vt:lpstr>
      <vt:lpstr>1495 - 1500. Boticelli. Cabeza de Ángel. Colección privada.</vt:lpstr>
      <vt:lpstr>1495 1500. Boticelli. Judith Y la cabeza de Holofernes, Rijksmuseum, Amsterdam.</vt:lpstr>
      <vt:lpstr>1497. Boticelli. Crucifixión mística. Fogg Art Museum, Harvard University, Cambridge.</vt:lpstr>
      <vt:lpstr>1500. Boticelli. Adoración de los Magos. Galleria degli Uffizi, Florencia.</vt:lpstr>
      <vt:lpstr>1500. Boticelli. Cristo.  Accademia Carrara, Bergamo.</vt:lpstr>
      <vt:lpstr>1500. Boticelli. Oración en el huerto.  Museo Capilla Real, Granada.</vt:lpstr>
      <vt:lpstr>1500. Boticelli. Transfiguración, San Jerónimo Y San Agustín. Galleria Pallavicini, Roma.</vt:lpstr>
      <vt:lpstr>1501. Sandro Botticelli. Natividad Mística.  National Gallery, Londres</vt:lpstr>
      <vt:lpstr>1480-1500. Sandro BOTTICELLI. Ilustraciones para la Divina Comedia de Dante</vt:lpstr>
      <vt:lpstr>1480s. Boticelli. Divina Comedia. Biblioteca Apostolica, Vaticano</vt:lpstr>
      <vt:lpstr>1480s. Boticelli. Divina Comedia.  Biblioteca Apostolica, Vaticano. 2</vt:lpstr>
      <vt:lpstr>1480s. Boticelli. Divina Comedia. Biblioteca Apostolica, Vaticano. 3</vt:lpstr>
      <vt:lpstr>1480s. Boticelli. Divina Comedia. Infierno, Canto XVIII. Staatliche Museen, Berlin.</vt:lpstr>
      <vt:lpstr>1480s. Boticelli. Divina Comedia. Infierno, Canto XXXI. Staatliche Museen, Berlin</vt:lpstr>
      <vt:lpstr>1480s. Boticelli. Divina Comedia. Infierno, Canto XXXIV. Staatliche Museen, Berlin</vt:lpstr>
      <vt:lpstr>1480s. Boticelli. Divina Comedia. Paraiso Canto VI. Staatliche Museen, Berlin</vt:lpstr>
      <vt:lpstr>1480s. Boticelli. Divina Comedia. Paraiso Canto XXX. Staatliche Museen, Berlin</vt:lpstr>
      <vt:lpstr>1480s. Boticelli. Divina Comedia. Purgatorio X. Staatliche Museen, Berlin</vt:lpstr>
      <vt:lpstr>1480s. Boticelli. Divina Comedia. Staatliche Museen, Berlin</vt:lpstr>
      <vt:lpstr>Dibujos. Sandro BOTTICELLI</vt:lpstr>
      <vt:lpstr>1475 - 1480. Boticelli. Ángel.  Galleria degli Uffizi, Florencia.</vt:lpstr>
      <vt:lpstr>1475 - 1480. Boticelli. Galleria degli Uffizi, Florencia.</vt:lpstr>
      <vt:lpstr>1475 - 1480. Boticelli. Natividad. Galleria degli Uffizi, Florencia.</vt:lpstr>
      <vt:lpstr>1475. Botticelli. Palais des Beaux Arts, Lille.</vt:lpstr>
      <vt:lpstr>1480 - 1485. Botticelli. Alegoría de la abundancia. British Museum, Londres.</vt:lpstr>
      <vt:lpstr>1480s. Botticelli. San Juan Bautista.  Galleria degli Uffizi, Florencia.</vt:lpstr>
      <vt:lpstr>1490. Boticelli. Palas.  Galleria degli Uffizi, Florencia.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Botticelli Retrato de una mujer joven.  1480 - 1485 Museo Städel de Frankfurt (Alemania).</dc:title>
  <dc:creator>Miguel Velayos García</dc:creator>
  <cp:lastModifiedBy>Miguel Velayos García</cp:lastModifiedBy>
  <cp:revision>47</cp:revision>
  <dcterms:created xsi:type="dcterms:W3CDTF">2020-08-12T11:15:51Z</dcterms:created>
  <dcterms:modified xsi:type="dcterms:W3CDTF">2021-04-27T11:21:30Z</dcterms:modified>
</cp:coreProperties>
</file>