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2" r:id="rId7"/>
    <p:sldId id="273" r:id="rId8"/>
    <p:sldId id="263" r:id="rId9"/>
    <p:sldId id="266" r:id="rId10"/>
    <p:sldId id="269" r:id="rId11"/>
    <p:sldId id="271" r:id="rId12"/>
    <p:sldId id="274" r:id="rId13"/>
    <p:sldId id="262" r:id="rId14"/>
    <p:sldId id="268" r:id="rId15"/>
    <p:sldId id="267" r:id="rId16"/>
    <p:sldId id="265" r:id="rId17"/>
    <p:sldId id="270" r:id="rId18"/>
    <p:sldId id="275" r:id="rId19"/>
    <p:sldId id="261" r:id="rId20"/>
    <p:sldId id="264" r:id="rId2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3F635E-F455-450D-9635-2C9BC10F46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DD42CA1-54A6-4A95-9A57-122CB89179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2F4CCB-3C91-4B4B-A537-FC612687B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58F50-4F24-483D-9CC4-9E984A3F1291}" type="datetimeFigureOut">
              <a:rPr lang="es-ES" smtClean="0"/>
              <a:t>17/04/2021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8D5490-BBDE-49A8-BB0B-08D58FDD2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DFA58C-48FE-49A1-BB9D-3DDB73650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A1AC-9FD1-4F32-ACCC-B41342F33D3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3889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5E923F-D2B3-44C9-9324-093B44317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4E8F2D0-9CB1-41D6-A2CD-E105AB5A76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8E4AA8B-2FEA-4FB0-98FC-F6A03C68E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58F50-4F24-483D-9CC4-9E984A3F1291}" type="datetimeFigureOut">
              <a:rPr lang="es-ES" smtClean="0"/>
              <a:t>17/04/2021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920EA64-AA39-4598-A6CD-14FD6217B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86208B1-0E74-4C67-9F45-C21723824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A1AC-9FD1-4F32-ACCC-B41342F33D3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6907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F765CC-D3B8-4765-A001-1252B65E7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654771E-8B0C-4470-BBC1-BD217F7D3F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4C2F149-1AA9-4546-9A0A-50EC17FDA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58F50-4F24-483D-9CC4-9E984A3F1291}" type="datetimeFigureOut">
              <a:rPr lang="es-ES" smtClean="0"/>
              <a:t>17/04/2021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DBA705A-2F41-457A-A52A-70BE0E395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CAB6B1-FAA5-4155-BC02-94948C57E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A1AC-9FD1-4F32-ACCC-B41342F33D3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2069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47EDBF-49D9-4FCF-A499-D352504B1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39E1AA2-F3AF-4F47-89E0-5D11AE63CE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EC2C9E6-9140-480D-A130-2A8876D335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C2ABA49-08EE-4BF5-A9BB-6777B7A58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58F50-4F24-483D-9CC4-9E984A3F1291}" type="datetimeFigureOut">
              <a:rPr lang="es-ES" smtClean="0"/>
              <a:t>17/04/2021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F2CA640-383B-4AB4-AE78-F36F32A97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B3BEE8E-C768-4559-8070-0DBF044E7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A1AC-9FD1-4F32-ACCC-B41342F33D3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5877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203A16-0A13-4B4B-A1B1-78325C7CB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BBE2FA1-38E5-4DA5-9A07-15DA876F8D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A75142E-B333-40BB-AA67-51CED7E771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A3293B1-FA2E-49BD-89F6-053B98C5D7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DA89CF4-B576-4DB5-A95E-FE285E5D33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97EEC90-54DB-4156-8C5D-347A2EDC2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58F50-4F24-483D-9CC4-9E984A3F1291}" type="datetimeFigureOut">
              <a:rPr lang="es-ES" smtClean="0"/>
              <a:t>17/04/2021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AB0A48A-8425-4B08-A9B8-436A7C572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C9B3E7F-5490-4F6D-9BA7-8D7E1F11B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A1AC-9FD1-4F32-ACCC-B41342F33D3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9639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3AAC0E-C674-4F63-A936-C46818BC8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C09B66A-E536-4457-97DB-CFDBC0E0D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58F50-4F24-483D-9CC4-9E984A3F1291}" type="datetimeFigureOut">
              <a:rPr lang="es-ES" smtClean="0"/>
              <a:t>17/04/2021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8634592-95AA-4D41-8A5D-F93340771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BE73196-D9BB-43F0-8D3C-41FACD1F2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A1AC-9FD1-4F32-ACCC-B41342F33D3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4887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3955DD-1D86-471C-9E95-268544CBE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58F50-4F24-483D-9CC4-9E984A3F1291}" type="datetimeFigureOut">
              <a:rPr lang="es-ES" smtClean="0"/>
              <a:t>17/04/2021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AA517F1-3792-4960-BC39-AC136C19A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C682BDE-2B01-476D-B689-08FDCF00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A1AC-9FD1-4F32-ACCC-B41342F33D3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6234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29A5A6-CD28-4DD2-A29E-7E3BA660A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31E3A3F-59F8-44D9-8A08-3E2416A7B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B877883-6364-4693-BE0C-7111341092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4C1E66A-175C-475C-B0A2-8B2CE89B6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58F50-4F24-483D-9CC4-9E984A3F1291}" type="datetimeFigureOut">
              <a:rPr lang="es-ES" smtClean="0"/>
              <a:t>17/04/2021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C7158B-18F0-44EF-B4CD-24EB433A6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6F50A69-1505-40D4-9DA4-AEAC4E68A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A1AC-9FD1-4F32-ACCC-B41342F33D3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0601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C34853-DAEE-4790-9944-72A212CB0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B2191EB-DCDD-4FCF-80BF-D7C3A5C0B2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C1A958E-401B-47F6-AE4C-BA7D2E36D7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0E6E6EE-0196-4CAB-95AA-D93F61D9B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58F50-4F24-483D-9CC4-9E984A3F1291}" type="datetimeFigureOut">
              <a:rPr lang="es-ES" smtClean="0"/>
              <a:t>17/04/2021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96A9F70-0FF0-44B3-8AB3-DE339204A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53A157E-8000-4B81-A81B-1EAB63958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A1AC-9FD1-4F32-ACCC-B41342F33D3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2879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9C852E-F1A3-49E3-8058-3D511CBE8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53214AE-896D-4175-8CA9-0D1C3F5E55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F41EF90-3EA6-4D2D-A8CA-922734963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58F50-4F24-483D-9CC4-9E984A3F1291}" type="datetimeFigureOut">
              <a:rPr lang="es-ES" smtClean="0"/>
              <a:t>17/04/2021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C1C929C-F3F0-4447-8ED6-96628386B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2A1608-587D-4BEB-9C8C-8DDB64AF6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A1AC-9FD1-4F32-ACCC-B41342F33D3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6985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A81333-9740-4DB3-8E64-3C674964EA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30094E3-1118-4892-957C-F916EE72E1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CC09AC0-EFB4-437D-ACE2-8C31EF091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58F50-4F24-483D-9CC4-9E984A3F1291}" type="datetimeFigureOut">
              <a:rPr lang="es-ES" smtClean="0"/>
              <a:t>17/04/2021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8EEC6D9-34ED-4B88-A7CC-8A0091806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1F01ED3-AAF8-41D9-93E0-17A55BD7F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A1AC-9FD1-4F32-ACCC-B41342F33D3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0031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F08049B-FAFB-46C2-AE08-5E475B011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2C92154-7C69-46DC-A3DF-3A7EF2E3CF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AA6B094-98AA-4584-B66D-C2F10E190B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58F50-4F24-483D-9CC4-9E984A3F1291}" type="datetimeFigureOut">
              <a:rPr lang="es-ES" smtClean="0"/>
              <a:t>17/04/2021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6FD6B47-9D16-4130-8CAE-0B57732495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3E09DB7-4C89-4B8F-AB9C-8C4CF78E39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41A1AC-9FD1-4F32-ACCC-B41342F33D3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0538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E5EA79-0449-469F-8E59-E4E313341C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71600"/>
            <a:ext cx="9144000" cy="2798617"/>
          </a:xfrm>
        </p:spPr>
        <p:txBody>
          <a:bodyPr>
            <a:normAutofit fontScale="90000"/>
          </a:bodyPr>
          <a:lstStyle/>
          <a:p>
            <a:r>
              <a:rPr lang="it-IT" sz="6600" b="1" dirty="0"/>
              <a:t>1452. Benozzo Gozzoli. </a:t>
            </a:r>
            <a:br>
              <a:rPr lang="it-IT" sz="6600" b="1" dirty="0"/>
            </a:br>
            <a:r>
              <a:rPr lang="it-IT" sz="6600" b="1" dirty="0"/>
              <a:t>San Francisco.</a:t>
            </a:r>
            <a:br>
              <a:rPr lang="it-IT" sz="6600" b="1" dirty="0"/>
            </a:br>
            <a:r>
              <a:rPr lang="it-IT" sz="6600" b="1" dirty="0"/>
              <a:t>San Francesco, Montefalco.</a:t>
            </a:r>
            <a:endParaRPr lang="es-ES" sz="6600" b="1" dirty="0"/>
          </a:p>
        </p:txBody>
      </p:sp>
    </p:spTree>
    <p:extLst>
      <p:ext uri="{BB962C8B-B14F-4D97-AF65-F5344CB8AC3E}">
        <p14:creationId xmlns:p14="http://schemas.microsoft.com/office/powerpoint/2010/main" val="952272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08295CE-FA6D-47A5-B515-E85EF58269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17417"/>
            <a:ext cx="10515600" cy="5359545"/>
          </a:xfrm>
        </p:spPr>
        <p:txBody>
          <a:bodyPr>
            <a:normAutofit/>
          </a:bodyPr>
          <a:lstStyle/>
          <a:p>
            <a:r>
              <a:rPr lang="es-ES" b="0" i="0" dirty="0">
                <a:effectLst/>
              </a:rPr>
              <a:t>La capilla absidal pentagonal con bóveda de crucería (coro) de la iglesia del monasterio franciscano de </a:t>
            </a:r>
            <a:r>
              <a:rPr lang="es-ES" b="0" i="0" dirty="0" err="1">
                <a:effectLst/>
              </a:rPr>
              <a:t>Montefalco</a:t>
            </a:r>
            <a:r>
              <a:rPr lang="es-ES" b="0" i="0" dirty="0">
                <a:effectLst/>
              </a:rPr>
              <a:t>, construida entre 1336 y 1340, fue decorada en 1450-52 por </a:t>
            </a:r>
            <a:r>
              <a:rPr lang="es-ES" b="0" i="0" dirty="0" err="1">
                <a:effectLst/>
              </a:rPr>
              <a:t>Benozzo</a:t>
            </a:r>
            <a:r>
              <a:rPr lang="es-ES" b="0" i="0" dirty="0">
                <a:effectLst/>
              </a:rPr>
              <a:t> Gozzoli con un ciclo de frescos que representan las etapas y hechos más importantes de la vida de San Francisco, fundador de la orden. </a:t>
            </a:r>
          </a:p>
          <a:p>
            <a:r>
              <a:rPr lang="es-ES" b="0" i="0" dirty="0">
                <a:effectLst/>
              </a:rPr>
              <a:t>La selección de escenas en </a:t>
            </a:r>
            <a:r>
              <a:rPr lang="es-ES" b="0" i="0" dirty="0" err="1">
                <a:effectLst/>
              </a:rPr>
              <a:t>Montefalco</a:t>
            </a:r>
            <a:r>
              <a:rPr lang="es-ES" b="0" i="0" dirty="0">
                <a:effectLst/>
              </a:rPr>
              <a:t> difiere del patrón tradicional. </a:t>
            </a:r>
          </a:p>
          <a:p>
            <a:r>
              <a:rPr lang="es-ES" b="0" i="0" dirty="0" err="1">
                <a:effectLst/>
              </a:rPr>
              <a:t>Benozzo</a:t>
            </a:r>
            <a:r>
              <a:rPr lang="es-ES" b="0" i="0" dirty="0">
                <a:effectLst/>
              </a:rPr>
              <a:t> solo representó escenas de la vida del santo desde su nacimiento hasta su muerte, y omitió los milagros póstumos. </a:t>
            </a:r>
          </a:p>
          <a:p>
            <a:r>
              <a:rPr lang="es-ES" b="0" i="0" dirty="0">
                <a:effectLst/>
              </a:rPr>
              <a:t>Tampoco se mantuvo en el orden cronológico de los eventos, sino que creó un nuevo orden temático de la vida del santo. </a:t>
            </a:r>
          </a:p>
        </p:txBody>
      </p:sp>
    </p:spTree>
    <p:extLst>
      <p:ext uri="{BB962C8B-B14F-4D97-AF65-F5344CB8AC3E}">
        <p14:creationId xmlns:p14="http://schemas.microsoft.com/office/powerpoint/2010/main" val="21961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08295CE-FA6D-47A5-B515-E85EF58269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74073"/>
            <a:ext cx="10515600" cy="5802890"/>
          </a:xfrm>
        </p:spPr>
        <p:txBody>
          <a:bodyPr/>
          <a:lstStyle/>
          <a:p>
            <a:r>
              <a:rPr lang="es-ES" b="0" i="0" dirty="0">
                <a:effectLst/>
              </a:rPr>
              <a:t>La fila inferior, a excepción del Encuentro de San Francisco y Santo Domingo, muestra escenas de su juventud. </a:t>
            </a:r>
          </a:p>
          <a:p>
            <a:r>
              <a:rPr lang="es-ES" b="0" i="0" dirty="0">
                <a:effectLst/>
              </a:rPr>
              <a:t>En la segunda fila están representadas sus obras, y en la tercera fila las pruebas de la misericordia divina. </a:t>
            </a:r>
          </a:p>
          <a:p>
            <a:r>
              <a:rPr lang="es-ES" b="0" i="0" dirty="0" err="1">
                <a:effectLst/>
              </a:rPr>
              <a:t>Benozzo</a:t>
            </a:r>
            <a:r>
              <a:rPr lang="es-ES" b="0" i="0" dirty="0">
                <a:effectLst/>
              </a:rPr>
              <a:t> pone el énfasis en su vida de San Francisco en las pruebas de la misericordia divina y las similitudes y paralelismos entre su vida y la de Cristo. </a:t>
            </a:r>
          </a:p>
          <a:p>
            <a:r>
              <a:rPr lang="es-ES" b="0" i="0" dirty="0">
                <a:effectLst/>
              </a:rPr>
              <a:t>Al mismo tiempo, coloca las escenas en una arquitectura y un paisaje contemporáneos, con el fin de brindar a sus contemporáneos una comprensión más cercana de San Francisco. </a:t>
            </a:r>
          </a:p>
          <a:p>
            <a:r>
              <a:rPr lang="es-ES" b="0" i="0" dirty="0">
                <a:effectLst/>
              </a:rPr>
              <a:t>El ciclo de San Francisco en </a:t>
            </a:r>
            <a:r>
              <a:rPr lang="es-ES" b="0" i="0" dirty="0" err="1">
                <a:effectLst/>
              </a:rPr>
              <a:t>Montefalco</a:t>
            </a:r>
            <a:r>
              <a:rPr lang="es-ES" b="0" i="0" dirty="0">
                <a:effectLst/>
              </a:rPr>
              <a:t> contiene un total de 19 episodios de la vida y obra del santo, ordenados en un total de 12 cuadros y una vidriera perdida.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01155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B0594B-BF84-459A-B8A2-AA2453391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055" y="365125"/>
            <a:ext cx="3297381" cy="6160366"/>
          </a:xfrm>
        </p:spPr>
        <p:txBody>
          <a:bodyPr anchor="t">
            <a:normAutofit/>
          </a:bodyPr>
          <a:lstStyle/>
          <a:p>
            <a:r>
              <a:rPr lang="it-IT" sz="2800" dirty="0"/>
              <a:t>1452. Benozzo Gozzoli. San Francesco, Montefalco.</a:t>
            </a:r>
            <a:endParaRPr lang="es-ES" sz="28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2B22BCB-4FA0-4139-B76B-BAE69C50B4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073" y="-6951"/>
            <a:ext cx="4959927" cy="6864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868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B0594B-BF84-459A-B8A2-AA2453391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055" y="365125"/>
            <a:ext cx="5068075" cy="6160366"/>
          </a:xfrm>
        </p:spPr>
        <p:txBody>
          <a:bodyPr anchor="t">
            <a:normAutofit/>
          </a:bodyPr>
          <a:lstStyle/>
          <a:p>
            <a:r>
              <a:rPr lang="it-IT" sz="2800" dirty="0"/>
              <a:t>1452. Benozzo Gozzoli. Esquema. San Francesco, Montefalco.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6D16094-8A05-4428-92E5-139396C704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9130" y="0"/>
            <a:ext cx="66528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2103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B0594B-BF84-459A-B8A2-AA2453391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055" y="365125"/>
            <a:ext cx="3297381" cy="6160366"/>
          </a:xfrm>
        </p:spPr>
        <p:txBody>
          <a:bodyPr anchor="t">
            <a:normAutofit/>
          </a:bodyPr>
          <a:lstStyle/>
          <a:p>
            <a:r>
              <a:rPr lang="it-IT" sz="2800" dirty="0"/>
              <a:t>1452. Benozzo Gozzoli. Muro norte. San Francesco, Montefalco.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4F678CF-6EDE-4F43-8C64-AB58E71554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691" y="0"/>
            <a:ext cx="63033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130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B0594B-BF84-459A-B8A2-AA2453391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055" y="365125"/>
            <a:ext cx="3297381" cy="6160366"/>
          </a:xfrm>
        </p:spPr>
        <p:txBody>
          <a:bodyPr anchor="t">
            <a:normAutofit/>
          </a:bodyPr>
          <a:lstStyle/>
          <a:p>
            <a:r>
              <a:rPr lang="it-IT" sz="2800" dirty="0"/>
              <a:t>1452. Benozzo Gozzoli. Muro Sur. San Francesco, Montefalco.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7360C80-44A2-4D5B-AB48-FB24BAC547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479" y="0"/>
            <a:ext cx="62975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4632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B0594B-BF84-459A-B8A2-AA2453391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236" y="365125"/>
            <a:ext cx="3061856" cy="6160366"/>
          </a:xfrm>
        </p:spPr>
        <p:txBody>
          <a:bodyPr anchor="t">
            <a:normAutofit/>
          </a:bodyPr>
          <a:lstStyle/>
          <a:p>
            <a:r>
              <a:rPr lang="es-ES" sz="2800" b="1" dirty="0"/>
              <a:t>1452. </a:t>
            </a:r>
            <a:r>
              <a:rPr lang="es-ES" sz="2800" b="1" dirty="0" err="1"/>
              <a:t>Benozzo</a:t>
            </a:r>
            <a:r>
              <a:rPr lang="es-ES" sz="2800" b="1" dirty="0"/>
              <a:t> Gozzoli. Gloria de San Francisco y otros santos. San Francesco, </a:t>
            </a:r>
            <a:r>
              <a:rPr lang="es-ES" sz="2800" b="1" dirty="0" err="1"/>
              <a:t>Montefalco</a:t>
            </a:r>
            <a:r>
              <a:rPr lang="es-ES" sz="2800" b="1" dirty="0"/>
              <a:t>.</a:t>
            </a:r>
            <a:br>
              <a:rPr lang="es-ES" sz="2800" b="1" dirty="0"/>
            </a:br>
            <a:br>
              <a:rPr lang="es-ES" sz="2800" dirty="0"/>
            </a:br>
            <a:r>
              <a:rPr lang="es-ES" sz="2400" dirty="0">
                <a:latin typeface="+mn-lt"/>
              </a:rPr>
              <a:t>San Luis de Francia, Santa Catalina de Siena, </a:t>
            </a:r>
            <a:br>
              <a:rPr lang="es-ES" sz="2400" dirty="0">
                <a:latin typeface="+mn-lt"/>
              </a:rPr>
            </a:br>
            <a:r>
              <a:rPr lang="es-ES" sz="2400" dirty="0">
                <a:latin typeface="+mn-lt"/>
              </a:rPr>
              <a:t>San Bernardino de Siena, </a:t>
            </a:r>
            <a:br>
              <a:rPr lang="es-ES" sz="2400" dirty="0">
                <a:latin typeface="+mn-lt"/>
              </a:rPr>
            </a:br>
            <a:r>
              <a:rPr lang="es-ES" sz="2400" dirty="0">
                <a:latin typeface="+mn-lt"/>
              </a:rPr>
              <a:t>Santa Clara de Asís y </a:t>
            </a:r>
            <a:br>
              <a:rPr lang="es-ES" sz="2400" dirty="0">
                <a:latin typeface="+mn-lt"/>
              </a:rPr>
            </a:br>
            <a:r>
              <a:rPr lang="es-ES" sz="2400" dirty="0">
                <a:latin typeface="+mn-lt"/>
              </a:rPr>
              <a:t>San Antonio de Padua.</a:t>
            </a:r>
            <a:endParaRPr lang="es-ES" sz="2800" dirty="0">
              <a:latin typeface="+mn-lt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F085E50-4BCC-4BCB-B7CC-F2213A9ADF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050" y="0"/>
            <a:ext cx="87439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2624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B0594B-BF84-459A-B8A2-AA2453391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055" y="365125"/>
            <a:ext cx="3297381" cy="6160366"/>
          </a:xfrm>
        </p:spPr>
        <p:txBody>
          <a:bodyPr anchor="t">
            <a:normAutofit/>
          </a:bodyPr>
          <a:lstStyle/>
          <a:p>
            <a:r>
              <a:rPr lang="es-ES" sz="2800" dirty="0"/>
              <a:t>1452. </a:t>
            </a:r>
            <a:r>
              <a:rPr lang="es-ES" sz="2800" dirty="0" err="1"/>
              <a:t>Benozzo</a:t>
            </a:r>
            <a:r>
              <a:rPr lang="es-ES" sz="2800" dirty="0"/>
              <a:t> Gozzoli. </a:t>
            </a:r>
            <a:br>
              <a:rPr lang="es-ES" sz="2800" dirty="0"/>
            </a:br>
            <a:br>
              <a:rPr lang="es-ES" sz="2800" dirty="0"/>
            </a:br>
            <a:r>
              <a:rPr lang="es-ES" sz="2800" dirty="0"/>
              <a:t>Nacimiento de San Francisco.</a:t>
            </a:r>
            <a:br>
              <a:rPr lang="es-ES" sz="2800" dirty="0"/>
            </a:br>
            <a:br>
              <a:rPr lang="es-ES" sz="2800" dirty="0"/>
            </a:br>
            <a:r>
              <a:rPr lang="es-ES" sz="2800" dirty="0"/>
              <a:t>Profecía del nacimiento. </a:t>
            </a:r>
            <a:br>
              <a:rPr lang="es-ES" sz="2800" dirty="0"/>
            </a:br>
            <a:br>
              <a:rPr lang="es-ES" sz="2800" dirty="0"/>
            </a:br>
            <a:r>
              <a:rPr lang="es-ES" sz="2800" dirty="0"/>
              <a:t>Homenaje de un simple hombre. </a:t>
            </a:r>
            <a:br>
              <a:rPr lang="es-ES" sz="2800" dirty="0"/>
            </a:br>
            <a:br>
              <a:rPr lang="es-ES" sz="2800" dirty="0"/>
            </a:br>
            <a:r>
              <a:rPr lang="es-ES" sz="2800" dirty="0"/>
              <a:t>San Francesco, </a:t>
            </a:r>
            <a:r>
              <a:rPr lang="es-ES" sz="2800" dirty="0" err="1"/>
              <a:t>Montefalco</a:t>
            </a:r>
            <a:r>
              <a:rPr lang="es-ES" sz="28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089AD5E-BAA4-47B7-A664-10A232EEAF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201" y="0"/>
            <a:ext cx="86577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0570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B0594B-BF84-459A-B8A2-AA2453391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45" y="365125"/>
            <a:ext cx="1826313" cy="6160366"/>
          </a:xfrm>
        </p:spPr>
        <p:txBody>
          <a:bodyPr anchor="t">
            <a:normAutofit/>
          </a:bodyPr>
          <a:lstStyle/>
          <a:p>
            <a:r>
              <a:rPr lang="es-ES" sz="2800" dirty="0"/>
              <a:t>1452. </a:t>
            </a:r>
            <a:r>
              <a:rPr lang="es-ES" sz="2800" dirty="0" err="1"/>
              <a:t>Benozzo</a:t>
            </a:r>
            <a:r>
              <a:rPr lang="es-ES" sz="2800" dirty="0"/>
              <a:t> Gozzoli. San Francisco comparte su ropa. Visión de la Iglesia Triunfante. San Francesco, </a:t>
            </a:r>
            <a:r>
              <a:rPr lang="es-ES" sz="2800" dirty="0" err="1"/>
              <a:t>Montefalco</a:t>
            </a:r>
            <a:r>
              <a:rPr lang="es-ES" sz="28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AD0D40C-E3AC-413D-9C75-3F86F49101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858" y="0"/>
            <a:ext cx="102271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3306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B0594B-BF84-459A-B8A2-AA2453391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056" y="365125"/>
            <a:ext cx="2507672" cy="6160366"/>
          </a:xfrm>
        </p:spPr>
        <p:txBody>
          <a:bodyPr anchor="t">
            <a:normAutofit/>
          </a:bodyPr>
          <a:lstStyle/>
          <a:p>
            <a:r>
              <a:rPr lang="es-ES" sz="2800" dirty="0"/>
              <a:t>1452. </a:t>
            </a:r>
            <a:r>
              <a:rPr lang="es-ES" sz="2800" dirty="0" err="1"/>
              <a:t>Benozzo</a:t>
            </a:r>
            <a:r>
              <a:rPr lang="es-ES" sz="2800" dirty="0"/>
              <a:t> Gozzoli. San Francisco renuncia a los bienes de su padre. San Francesco, </a:t>
            </a:r>
            <a:r>
              <a:rPr lang="es-ES" sz="2800" dirty="0" err="1"/>
              <a:t>Montefalco</a:t>
            </a:r>
            <a:r>
              <a:rPr lang="es-ES" sz="28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732FF08-6A24-4815-9BEA-591F6B520C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6292" y="0"/>
            <a:ext cx="88957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5587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B0594B-BF84-459A-B8A2-AA2453391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055" y="365125"/>
            <a:ext cx="3297381" cy="6160366"/>
          </a:xfrm>
        </p:spPr>
        <p:txBody>
          <a:bodyPr anchor="t">
            <a:normAutofit/>
          </a:bodyPr>
          <a:lstStyle/>
          <a:p>
            <a:r>
              <a:rPr lang="es-ES" sz="2800" dirty="0"/>
              <a:t>1452. </a:t>
            </a:r>
            <a:r>
              <a:rPr lang="es-ES" sz="2800" dirty="0" err="1"/>
              <a:t>Benozzo</a:t>
            </a:r>
            <a:r>
              <a:rPr lang="es-ES" sz="2800" dirty="0"/>
              <a:t> Gozzoli. Sueño de Inocencio III. Confirmación de la Regla. San Francesco, </a:t>
            </a:r>
            <a:r>
              <a:rPr lang="es-ES" sz="2800" dirty="0" err="1"/>
              <a:t>Montefalco</a:t>
            </a:r>
            <a:r>
              <a:rPr lang="es-ES" sz="28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58EBEC2-58AA-4212-9387-ACD0F66069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0480" y="0"/>
            <a:ext cx="8461520" cy="685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9907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B0594B-BF84-459A-B8A2-AA2453391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055" y="365125"/>
            <a:ext cx="2985567" cy="6160366"/>
          </a:xfrm>
        </p:spPr>
        <p:txBody>
          <a:bodyPr anchor="t">
            <a:normAutofit/>
          </a:bodyPr>
          <a:lstStyle/>
          <a:p>
            <a:r>
              <a:rPr lang="es-ES" sz="2800" dirty="0"/>
              <a:t>1452. </a:t>
            </a:r>
            <a:r>
              <a:rPr lang="es-ES" sz="2800" dirty="0" err="1"/>
              <a:t>Benozzo</a:t>
            </a:r>
            <a:r>
              <a:rPr lang="es-ES" sz="2800" dirty="0"/>
              <a:t> Gozzoli. Expulsión de los demonios de Arezzo. San Francesco, </a:t>
            </a:r>
            <a:r>
              <a:rPr lang="es-ES" sz="2800" dirty="0" err="1"/>
              <a:t>Montefalco</a:t>
            </a:r>
            <a:r>
              <a:rPr lang="es-ES" sz="28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1178C53-8F68-435F-94B8-555B6E81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622" y="0"/>
            <a:ext cx="87353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992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B0594B-BF84-459A-B8A2-AA2453391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055" y="365125"/>
            <a:ext cx="3297381" cy="6160366"/>
          </a:xfrm>
        </p:spPr>
        <p:txBody>
          <a:bodyPr anchor="t">
            <a:normAutofit/>
          </a:bodyPr>
          <a:lstStyle/>
          <a:p>
            <a:r>
              <a:rPr lang="es-ES" sz="2800" dirty="0"/>
              <a:t>1452. </a:t>
            </a:r>
            <a:r>
              <a:rPr lang="es-ES" sz="2800" dirty="0" err="1"/>
              <a:t>Benozzo</a:t>
            </a:r>
            <a:r>
              <a:rPr lang="es-ES" sz="2800" dirty="0"/>
              <a:t> Gozzoli. Prueba del fuego ante el sultán. San Francesco, </a:t>
            </a:r>
            <a:r>
              <a:rPr lang="es-ES" sz="2800" dirty="0" err="1"/>
              <a:t>Montefalco</a:t>
            </a:r>
            <a:r>
              <a:rPr lang="es-ES" sz="28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40E6BCB-E547-4BD7-8E34-6F0224DD72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025" y="0"/>
            <a:ext cx="63239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3450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B0594B-BF84-459A-B8A2-AA2453391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055" y="365125"/>
            <a:ext cx="3297381" cy="6160366"/>
          </a:xfrm>
        </p:spPr>
        <p:txBody>
          <a:bodyPr anchor="t">
            <a:normAutofit/>
          </a:bodyPr>
          <a:lstStyle/>
          <a:p>
            <a:r>
              <a:rPr lang="it-IT" sz="2800" dirty="0"/>
              <a:t>1452. Benozzo Gozzoli. Pesebre de Grecio. San Francesco, Montefalco.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7602EEA-07C6-4D22-9DB0-6BCCC5E9DA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9513" y="0"/>
            <a:ext cx="66924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5961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B0594B-BF84-459A-B8A2-AA2453391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055" y="365125"/>
            <a:ext cx="3297381" cy="6160366"/>
          </a:xfrm>
        </p:spPr>
        <p:txBody>
          <a:bodyPr anchor="t">
            <a:normAutofit/>
          </a:bodyPr>
          <a:lstStyle/>
          <a:p>
            <a:r>
              <a:rPr lang="it-IT" sz="2800" dirty="0"/>
              <a:t>1452. Benozzo Gozzoli. Muerte del caballero de Celano. San Francesco, Montefalco.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9D2A70E-BF88-43CF-8D53-4BBB0E32D6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186" y="0"/>
            <a:ext cx="81458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2374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B0594B-BF84-459A-B8A2-AA2453391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056" y="365125"/>
            <a:ext cx="2951018" cy="6160366"/>
          </a:xfrm>
        </p:spPr>
        <p:txBody>
          <a:bodyPr anchor="t">
            <a:normAutofit/>
          </a:bodyPr>
          <a:lstStyle/>
          <a:p>
            <a:r>
              <a:rPr lang="es-ES" sz="2800" dirty="0"/>
              <a:t>1452. </a:t>
            </a:r>
            <a:r>
              <a:rPr lang="es-ES" sz="2800" dirty="0" err="1"/>
              <a:t>Benozzo</a:t>
            </a:r>
            <a:r>
              <a:rPr lang="es-ES" sz="2800" dirty="0"/>
              <a:t> Gozzoli. San Francisco predica a los pájaros. Bendición de </a:t>
            </a:r>
            <a:r>
              <a:rPr lang="es-ES" sz="2800" dirty="0" err="1"/>
              <a:t>Montefalco</a:t>
            </a:r>
            <a:r>
              <a:rPr lang="es-ES" sz="2800" dirty="0"/>
              <a:t>. San Francesco, </a:t>
            </a:r>
            <a:r>
              <a:rPr lang="es-ES" sz="2800" dirty="0" err="1"/>
              <a:t>Montefalco</a:t>
            </a:r>
            <a:r>
              <a:rPr lang="es-ES" sz="28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732E32F-368A-4F9B-BFDA-4EB642AFD3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193" y="0"/>
            <a:ext cx="86088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011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B0594B-BF84-459A-B8A2-AA2453391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527" y="365125"/>
            <a:ext cx="2050473" cy="6160366"/>
          </a:xfrm>
        </p:spPr>
        <p:txBody>
          <a:bodyPr anchor="t">
            <a:normAutofit/>
          </a:bodyPr>
          <a:lstStyle/>
          <a:p>
            <a:r>
              <a:rPr lang="es-ES" sz="2800" dirty="0"/>
              <a:t>1452. </a:t>
            </a:r>
            <a:r>
              <a:rPr lang="es-ES" sz="2800" dirty="0" err="1"/>
              <a:t>Benozzo</a:t>
            </a:r>
            <a:r>
              <a:rPr lang="es-ES" sz="2800" dirty="0"/>
              <a:t> Gozzoli. Visión de Santo Domingo. Encuentro San Francisco y Santo Domingo. San Francesco, </a:t>
            </a:r>
            <a:r>
              <a:rPr lang="es-ES" sz="2800" dirty="0" err="1"/>
              <a:t>Montefalco</a:t>
            </a:r>
            <a:r>
              <a:rPr lang="es-ES" sz="28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CA2C9A2-2DB0-4E21-8FC6-B6E11D405D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060" y="0"/>
            <a:ext cx="98069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0534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B0594B-BF84-459A-B8A2-AA2453391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055" y="365125"/>
            <a:ext cx="4835236" cy="6160366"/>
          </a:xfrm>
        </p:spPr>
        <p:txBody>
          <a:bodyPr anchor="t">
            <a:normAutofit/>
          </a:bodyPr>
          <a:lstStyle/>
          <a:p>
            <a:r>
              <a:rPr lang="es-ES" sz="2800" dirty="0"/>
              <a:t>1452. </a:t>
            </a:r>
            <a:br>
              <a:rPr lang="es-ES" sz="2800" dirty="0"/>
            </a:br>
            <a:r>
              <a:rPr lang="es-ES" sz="2800" dirty="0" err="1"/>
              <a:t>Benozzo</a:t>
            </a:r>
            <a:r>
              <a:rPr lang="es-ES" sz="2800" dirty="0"/>
              <a:t> Gozzoli. Estigmatización de San Francisco. </a:t>
            </a:r>
            <a:br>
              <a:rPr lang="es-ES" sz="2800" dirty="0"/>
            </a:br>
            <a:r>
              <a:rPr lang="es-ES" sz="2800" dirty="0"/>
              <a:t>San Francesco, </a:t>
            </a:r>
            <a:r>
              <a:rPr lang="es-ES" sz="2800" dirty="0" err="1"/>
              <a:t>Montefalco</a:t>
            </a:r>
            <a:r>
              <a:rPr lang="es-ES" sz="28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54EA18F-C64A-4117-A611-6831FE1040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5226" y="0"/>
            <a:ext cx="66367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3010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B0594B-BF84-459A-B8A2-AA2453391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055" y="365125"/>
            <a:ext cx="3297381" cy="6160366"/>
          </a:xfrm>
        </p:spPr>
        <p:txBody>
          <a:bodyPr anchor="t">
            <a:normAutofit/>
          </a:bodyPr>
          <a:lstStyle/>
          <a:p>
            <a:r>
              <a:rPr lang="it-IT" sz="2800" dirty="0"/>
              <a:t>1452. Benozzo Gozzoli. Muerte de San Francisco. San Francesco, Montefalco.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F910049-F9DA-440D-A7D4-71A0A44562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2465" y="0"/>
            <a:ext cx="63795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2125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596</Words>
  <Application>Microsoft Office PowerPoint</Application>
  <PresentationFormat>Panorámica</PresentationFormat>
  <Paragraphs>27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Tema de Office</vt:lpstr>
      <vt:lpstr>1452. Benozzo Gozzoli.  San Francisco. San Francesco, Montefalco.</vt:lpstr>
      <vt:lpstr>Presentación de PowerPoint</vt:lpstr>
      <vt:lpstr>Presentación de PowerPoint</vt:lpstr>
      <vt:lpstr>1452. Benozzo Gozzoli. San Francesco, Montefalco.</vt:lpstr>
      <vt:lpstr>1452. Benozzo Gozzoli. Esquema. San Francesco, Montefalco.</vt:lpstr>
      <vt:lpstr>1452. Benozzo Gozzoli. Muro norte. San Francesco, Montefalco.</vt:lpstr>
      <vt:lpstr>1452. Benozzo Gozzoli. Muro Sur. San Francesco, Montefalco.</vt:lpstr>
      <vt:lpstr>1452. Benozzo Gozzoli. Gloria de San Francisco y otros santos. San Francesco, Montefalco.  San Luis de Francia, Santa Catalina de Siena,  San Bernardino de Siena,  Santa Clara de Asís y  San Antonio de Padua.</vt:lpstr>
      <vt:lpstr>1452. Benozzo Gozzoli.   Nacimiento de San Francisco.  Profecía del nacimiento.   Homenaje de un simple hombre.   San Francesco, Montefalco.</vt:lpstr>
      <vt:lpstr>1452. Benozzo Gozzoli. San Francisco comparte su ropa. Visión de la Iglesia Triunfante. San Francesco, Montefalco.</vt:lpstr>
      <vt:lpstr>1452. Benozzo Gozzoli. San Francisco renuncia a los bienes de su padre. San Francesco, Montefalco.</vt:lpstr>
      <vt:lpstr>1452. Benozzo Gozzoli. Sueño de Inocencio III. Confirmación de la Regla. San Francesco, Montefalco.</vt:lpstr>
      <vt:lpstr>1452. Benozzo Gozzoli. Expulsión de los demonios de Arezzo. San Francesco, Montefalco.</vt:lpstr>
      <vt:lpstr>1452. Benozzo Gozzoli. Prueba del fuego ante el sultán. San Francesco, Montefalco.</vt:lpstr>
      <vt:lpstr>1452. Benozzo Gozzoli. Pesebre de Grecio. San Francesco, Montefalco.</vt:lpstr>
      <vt:lpstr>1452. Benozzo Gozzoli. Muerte del caballero de Celano. San Francesco, Montefalco.</vt:lpstr>
      <vt:lpstr>1452. Benozzo Gozzoli. San Francisco predica a los pájaros. Bendición de Montefalco. San Francesco, Montefalco.</vt:lpstr>
      <vt:lpstr>1452. Benozzo Gozzoli. Visión de Santo Domingo. Encuentro San Francisco y Santo Domingo. San Francesco, Montefalco.</vt:lpstr>
      <vt:lpstr>1452.  Benozzo Gozzoli. Estigmatización de San Francisco.  San Francesco, Montefalco.</vt:lpstr>
      <vt:lpstr>1452. Benozzo Gozzoli. Muerte de San Francisco. San Francesco, Montefalco.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Miguel Velayos García</dc:creator>
  <cp:lastModifiedBy>Miguel Velayos García</cp:lastModifiedBy>
  <cp:revision>5</cp:revision>
  <dcterms:created xsi:type="dcterms:W3CDTF">2021-04-13T17:28:22Z</dcterms:created>
  <dcterms:modified xsi:type="dcterms:W3CDTF">2021-04-17T16:57:40Z</dcterms:modified>
</cp:coreProperties>
</file>