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0" r:id="rId9"/>
    <p:sldId id="263" r:id="rId10"/>
    <p:sldId id="264" r:id="rId11"/>
    <p:sldId id="265" r:id="rId12"/>
    <p:sldId id="266" r:id="rId13"/>
    <p:sldId id="267" r:id="rId14"/>
    <p:sldId id="271" r:id="rId15"/>
    <p:sldId id="268" r:id="rId16"/>
    <p:sldId id="269"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22/04/2021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Autofit/>
          </a:bodyPr>
          <a:lstStyle/>
          <a:p>
            <a:r>
              <a:rPr lang="es-ES" sz="9600" b="1" i="0" u="none" strike="noStrike" baseline="0" dirty="0"/>
              <a:t>Antonio </a:t>
            </a:r>
            <a:r>
              <a:rPr lang="es-ES" sz="9600" b="1" i="0" u="none" strike="noStrike" baseline="0" dirty="0" err="1"/>
              <a:t>Vivarini</a:t>
            </a:r>
            <a:endParaRPr lang="es-ES" sz="1200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pPr algn="l"/>
            <a:r>
              <a:rPr lang="es-ES" sz="1800" b="0" i="0" u="none" strike="noStrike" baseline="0" dirty="0">
                <a:latin typeface="Times New Roman" panose="02020603050405020304" pitchFamily="18" charset="0"/>
              </a:rPr>
              <a:t>En Venecia se desarrolla, desde fecha bastante temprana, una intensa actividad pictórica, que produce en el segundo cuarto de siglo artistas como Antonio </a:t>
            </a:r>
            <a:r>
              <a:rPr lang="es-ES" sz="1800" b="0" i="0" u="none" strike="noStrike" baseline="0" dirty="0" err="1">
                <a:latin typeface="Times New Roman" panose="02020603050405020304" pitchFamily="18" charset="0"/>
              </a:rPr>
              <a:t>Vivarini</a:t>
            </a:r>
            <a:r>
              <a:rPr lang="es-ES" sz="1800" b="0" i="0" u="none" strike="noStrike" baseline="0" dirty="0">
                <a:latin typeface="Times New Roman" panose="02020603050405020304" pitchFamily="18" charset="0"/>
              </a:rPr>
              <a:t>, en quien se dan ya algunas de las características que distinguirán a la escuela. Así, en él y en sus contemporáneos se pone bien de manifiesto el gusto veneciano por el color y por las formas blandas y redondeadas, por la riqueza —fondos de oro en relieve— y por las escenas de numerosos personajes. Obra típica de ese momento es la </a:t>
            </a:r>
            <a:r>
              <a:rPr lang="es-ES" sz="1800" b="0" i="1" u="none" strike="noStrike" baseline="0" dirty="0">
                <a:latin typeface="Times New Roman" panose="02020603050405020304" pitchFamily="18" charset="0"/>
              </a:rPr>
              <a:t>Coronación de la Virgen </a:t>
            </a:r>
            <a:r>
              <a:rPr lang="es-ES" sz="1800" b="0" i="0" u="none" strike="noStrike" baseline="0" dirty="0">
                <a:latin typeface="Times New Roman" panose="02020603050405020304" pitchFamily="18" charset="0"/>
              </a:rPr>
              <a:t>(1444), de la iglesia de San Pantaleón, en la que los personajes celestiales se acumulan hasta el infinito.</a:t>
            </a:r>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0709564" cy="2502766"/>
          </a:xfrm>
        </p:spPr>
        <p:txBody>
          <a:bodyPr anchor="t">
            <a:normAutofit/>
          </a:bodyPr>
          <a:lstStyle/>
          <a:p>
            <a:r>
              <a:rPr lang="it-IT" sz="2800" dirty="0"/>
              <a:t>1430 - 1435. Antonio Vivarini. Políptico de la Pasión. Calleria Franchetti, Ca d'Oro, Venecia.</a:t>
            </a:r>
            <a:endParaRPr lang="es-ES" sz="2800" dirty="0"/>
          </a:p>
        </p:txBody>
      </p:sp>
      <p:pic>
        <p:nvPicPr>
          <p:cNvPr id="4" name="Imagen 3">
            <a:extLst>
              <a:ext uri="{FF2B5EF4-FFF2-40B4-BE49-F238E27FC236}">
                <a16:creationId xmlns:a16="http://schemas.microsoft.com/office/drawing/2014/main" id="{13D143FE-5302-40C2-881B-B3418FDE3B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867891"/>
            <a:ext cx="12202479" cy="3990109"/>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44146" cy="5869420"/>
          </a:xfrm>
        </p:spPr>
        <p:txBody>
          <a:bodyPr anchor="t">
            <a:normAutofit/>
          </a:bodyPr>
          <a:lstStyle/>
          <a:p>
            <a:r>
              <a:rPr lang="it-IT" sz="2800" dirty="0"/>
              <a:t>1441. Antonio Vivarini. Boda de Santa Mónica. Gallerie dell'Accademia, Venecia.</a:t>
            </a:r>
            <a:endParaRPr lang="es-ES" sz="2800" dirty="0"/>
          </a:p>
        </p:txBody>
      </p:sp>
      <p:pic>
        <p:nvPicPr>
          <p:cNvPr id="4" name="Imagen 3">
            <a:extLst>
              <a:ext uri="{FF2B5EF4-FFF2-40B4-BE49-F238E27FC236}">
                <a16:creationId xmlns:a16="http://schemas.microsoft.com/office/drawing/2014/main" id="{89300906-415C-4A97-A77A-DB829BFD6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812" y="0"/>
            <a:ext cx="4712188" cy="6838563"/>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8509" cy="5869420"/>
          </a:xfrm>
        </p:spPr>
        <p:txBody>
          <a:bodyPr anchor="t">
            <a:normAutofit/>
          </a:bodyPr>
          <a:lstStyle/>
          <a:p>
            <a:r>
              <a:rPr lang="it-IT" sz="2800" dirty="0"/>
              <a:t>1441. Antonio Vivarini. Virgen con niño. Gallerie dell'Accademia, Venecia.</a:t>
            </a:r>
            <a:endParaRPr lang="es-ES" sz="2800" dirty="0"/>
          </a:p>
        </p:txBody>
      </p:sp>
      <p:pic>
        <p:nvPicPr>
          <p:cNvPr id="4" name="Imagen 3">
            <a:extLst>
              <a:ext uri="{FF2B5EF4-FFF2-40B4-BE49-F238E27FC236}">
                <a16:creationId xmlns:a16="http://schemas.microsoft.com/office/drawing/2014/main" id="{B396051C-88D6-4D3B-99BA-F5CF1B4D1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5188" y="0"/>
            <a:ext cx="5056812"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62800" cy="5869420"/>
          </a:xfrm>
        </p:spPr>
        <p:txBody>
          <a:bodyPr anchor="t">
            <a:normAutofit/>
          </a:bodyPr>
          <a:lstStyle/>
          <a:p>
            <a:r>
              <a:rPr lang="it-IT" sz="2800" dirty="0"/>
              <a:t>1443. Antonio Vivarini. Políptico de la Virgen. San Zaccaria, Venecia.</a:t>
            </a:r>
            <a:br>
              <a:rPr lang="it-IT" sz="2800" dirty="0"/>
            </a:br>
            <a:br>
              <a:rPr lang="it-IT" sz="2800" dirty="0"/>
            </a:br>
            <a:r>
              <a:rPr lang="es-ES" sz="2400" b="0" i="0" dirty="0">
                <a:solidFill>
                  <a:srgbClr val="000000"/>
                </a:solidFill>
                <a:effectLst/>
                <a:latin typeface="+mn-lt"/>
              </a:rPr>
              <a:t>El políptico junto con otros dos, todos ejecutados por Antonio </a:t>
            </a:r>
            <a:r>
              <a:rPr lang="es-ES" sz="2400" b="0" i="0" dirty="0" err="1">
                <a:solidFill>
                  <a:srgbClr val="000000"/>
                </a:solidFill>
                <a:effectLst/>
                <a:latin typeface="+mn-lt"/>
              </a:rPr>
              <a:t>Vivarini</a:t>
            </a:r>
            <a:r>
              <a:rPr lang="es-ES" sz="2400" b="0" i="0" dirty="0">
                <a:solidFill>
                  <a:srgbClr val="000000"/>
                </a:solidFill>
                <a:effectLst/>
                <a:latin typeface="+mn-lt"/>
              </a:rPr>
              <a:t> y Giovanni </a:t>
            </a:r>
            <a:r>
              <a:rPr lang="es-ES" sz="2400" b="0" i="0" dirty="0" err="1">
                <a:solidFill>
                  <a:srgbClr val="000000"/>
                </a:solidFill>
                <a:effectLst/>
                <a:latin typeface="+mn-lt"/>
              </a:rPr>
              <a:t>d'Alemagna</a:t>
            </a:r>
            <a:r>
              <a:rPr lang="es-ES" sz="2400" b="0" i="0" dirty="0">
                <a:solidFill>
                  <a:srgbClr val="000000"/>
                </a:solidFill>
                <a:effectLst/>
                <a:latin typeface="+mn-lt"/>
              </a:rPr>
              <a:t>, se encuentran en la Capilla de San </a:t>
            </a:r>
            <a:r>
              <a:rPr lang="es-ES" sz="2400" b="0" i="0" dirty="0" err="1">
                <a:solidFill>
                  <a:srgbClr val="000000"/>
                </a:solidFill>
                <a:effectLst/>
                <a:latin typeface="+mn-lt"/>
              </a:rPr>
              <a:t>Tarasio</a:t>
            </a:r>
            <a:r>
              <a:rPr lang="es-ES" sz="2400" b="0" i="0" dirty="0">
                <a:solidFill>
                  <a:srgbClr val="000000"/>
                </a:solidFill>
                <a:effectLst/>
                <a:latin typeface="+mn-lt"/>
              </a:rPr>
              <a:t> en la iglesia de San </a:t>
            </a:r>
            <a:r>
              <a:rPr lang="es-ES" sz="2400" b="0" i="0" dirty="0" err="1">
                <a:solidFill>
                  <a:srgbClr val="000000"/>
                </a:solidFill>
                <a:effectLst/>
                <a:latin typeface="+mn-lt"/>
              </a:rPr>
              <a:t>Zaccaria</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El políptico de la Virgen es obra de Antonio </a:t>
            </a:r>
            <a:r>
              <a:rPr lang="es-ES" sz="2400" b="0" i="0" dirty="0" err="1">
                <a:solidFill>
                  <a:srgbClr val="000000"/>
                </a:solidFill>
                <a:effectLst/>
                <a:latin typeface="+mn-lt"/>
              </a:rPr>
              <a:t>Vivarini</a:t>
            </a:r>
            <a:r>
              <a:rPr lang="es-ES" sz="2400" b="0" i="0" dirty="0">
                <a:solidFill>
                  <a:srgbClr val="000000"/>
                </a:solidFill>
                <a:effectLst/>
                <a:latin typeface="+mn-lt"/>
              </a:rPr>
              <a:t> y Giovanni </a:t>
            </a:r>
            <a:r>
              <a:rPr lang="es-ES" sz="2400" b="0" i="0" dirty="0" err="1">
                <a:solidFill>
                  <a:srgbClr val="000000"/>
                </a:solidFill>
                <a:effectLst/>
                <a:latin typeface="+mn-lt"/>
              </a:rPr>
              <a:t>d'Alemagna</a:t>
            </a:r>
            <a:r>
              <a:rPr lang="es-ES" sz="2400" b="0" i="0" dirty="0">
                <a:solidFill>
                  <a:srgbClr val="000000"/>
                </a:solidFill>
                <a:effectLst/>
                <a:latin typeface="+mn-lt"/>
              </a:rPr>
              <a:t> a excepción de los tres paneles del frente que representan a la Virgen y el Niño, y </a:t>
            </a:r>
            <a:r>
              <a:rPr lang="es-ES" sz="2400" b="0" i="0" dirty="0" err="1">
                <a:solidFill>
                  <a:srgbClr val="000000"/>
                </a:solidFill>
                <a:effectLst/>
                <a:latin typeface="+mn-lt"/>
              </a:rPr>
              <a:t>Sts</a:t>
            </a:r>
            <a:r>
              <a:rPr lang="es-ES" sz="2400" b="0" i="0" dirty="0">
                <a:solidFill>
                  <a:srgbClr val="000000"/>
                </a:solidFill>
                <a:effectLst/>
                <a:latin typeface="+mn-lt"/>
              </a:rPr>
              <a:t> Blaise y Martin. </a:t>
            </a:r>
            <a:br>
              <a:rPr lang="es-ES" sz="2400" b="0" i="0" dirty="0">
                <a:solidFill>
                  <a:srgbClr val="000000"/>
                </a:solidFill>
                <a:effectLst/>
                <a:latin typeface="+mn-lt"/>
              </a:rPr>
            </a:br>
            <a:r>
              <a:rPr lang="es-ES" sz="2400" b="0" i="0" dirty="0">
                <a:solidFill>
                  <a:srgbClr val="000000"/>
                </a:solidFill>
                <a:effectLst/>
                <a:latin typeface="+mn-lt"/>
              </a:rPr>
              <a:t>Estos tres paneles fueron firmados y fechados en 1385 por Stefano di </a:t>
            </a:r>
            <a:r>
              <a:rPr lang="es-ES" sz="2400" b="0" i="0" dirty="0" err="1">
                <a:solidFill>
                  <a:srgbClr val="000000"/>
                </a:solidFill>
                <a:effectLst/>
                <a:latin typeface="+mn-lt"/>
              </a:rPr>
              <a:t>Sant'Agnese</a:t>
            </a:r>
            <a:r>
              <a:rPr lang="es-ES" sz="2400" b="0" i="0" dirty="0">
                <a:solidFill>
                  <a:srgbClr val="000000"/>
                </a:solidFill>
                <a:effectLst/>
                <a:latin typeface="+mn-lt"/>
              </a:rPr>
              <a:t>. </a:t>
            </a:r>
            <a:endParaRPr lang="es-ES" sz="2800" dirty="0">
              <a:latin typeface="+mn-lt"/>
            </a:endParaRPr>
          </a:p>
        </p:txBody>
      </p:sp>
      <p:pic>
        <p:nvPicPr>
          <p:cNvPr id="4" name="Imagen 3">
            <a:extLst>
              <a:ext uri="{FF2B5EF4-FFF2-40B4-BE49-F238E27FC236}">
                <a16:creationId xmlns:a16="http://schemas.microsoft.com/office/drawing/2014/main" id="{BDC7410D-2712-400B-8CEA-475BC02C8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3690" y="0"/>
            <a:ext cx="4178310"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11346873" cy="2378075"/>
          </a:xfrm>
        </p:spPr>
        <p:txBody>
          <a:bodyPr anchor="t">
            <a:normAutofit/>
          </a:bodyPr>
          <a:lstStyle/>
          <a:p>
            <a:r>
              <a:rPr lang="it-IT" sz="2800" dirty="0"/>
              <a:t>1443. Antonio Vivarini. Políptico de la Virgen. Tres paneles de la Predela. </a:t>
            </a:r>
            <a:br>
              <a:rPr lang="it-IT" sz="2800" dirty="0"/>
            </a:br>
            <a:r>
              <a:rPr lang="it-IT" sz="2800" dirty="0"/>
              <a:t>San Zaccaria, Venecia.</a:t>
            </a:r>
            <a:endParaRPr lang="es-ES" sz="2800" dirty="0"/>
          </a:p>
        </p:txBody>
      </p:sp>
      <p:pic>
        <p:nvPicPr>
          <p:cNvPr id="5" name="Imagen 4">
            <a:extLst>
              <a:ext uri="{FF2B5EF4-FFF2-40B4-BE49-F238E27FC236}">
                <a16:creationId xmlns:a16="http://schemas.microsoft.com/office/drawing/2014/main" id="{EC98748B-79F6-4D69-9F93-D097522556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743200"/>
            <a:ext cx="12187289" cy="4114800"/>
          </a:xfrm>
          <a:prstGeom prst="rect">
            <a:avLst/>
          </a:prstGeom>
        </p:spPr>
      </p:pic>
    </p:spTree>
    <p:extLst>
      <p:ext uri="{BB962C8B-B14F-4D97-AF65-F5344CB8AC3E}">
        <p14:creationId xmlns:p14="http://schemas.microsoft.com/office/powerpoint/2010/main" val="288489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64582" cy="5869420"/>
          </a:xfrm>
        </p:spPr>
        <p:txBody>
          <a:bodyPr anchor="t">
            <a:normAutofit/>
          </a:bodyPr>
          <a:lstStyle/>
          <a:p>
            <a:r>
              <a:rPr lang="es-ES" sz="2800" dirty="0"/>
              <a:t>1443. Antonio </a:t>
            </a:r>
            <a:r>
              <a:rPr lang="es-ES" sz="2800" dirty="0" err="1"/>
              <a:t>Vivarini</a:t>
            </a:r>
            <a:r>
              <a:rPr lang="es-ES" sz="2800" dirty="0"/>
              <a:t>. Políptico del Cuerpo de Cristo. San </a:t>
            </a:r>
            <a:r>
              <a:rPr lang="es-ES" sz="2800" dirty="0" err="1"/>
              <a:t>Zaccaria</a:t>
            </a:r>
            <a:r>
              <a:rPr lang="es-ES" sz="2800" dirty="0"/>
              <a:t>, Venecia.</a:t>
            </a:r>
            <a:br>
              <a:rPr lang="es-ES" sz="2800" dirty="0"/>
            </a:br>
            <a:br>
              <a:rPr lang="es-ES" sz="2400" dirty="0">
                <a:latin typeface="+mn-lt"/>
              </a:rPr>
            </a:br>
            <a:r>
              <a:rPr lang="es-ES" sz="2400" b="0" i="0" dirty="0">
                <a:solidFill>
                  <a:srgbClr val="000000"/>
                </a:solidFill>
                <a:effectLst/>
                <a:latin typeface="+mn-lt"/>
              </a:rPr>
              <a:t>El políptico junto con otros dos, todos ejecutados por Antonio </a:t>
            </a:r>
            <a:r>
              <a:rPr lang="es-ES" sz="2400" b="0" i="0" dirty="0" err="1">
                <a:solidFill>
                  <a:srgbClr val="000000"/>
                </a:solidFill>
                <a:effectLst/>
                <a:latin typeface="+mn-lt"/>
              </a:rPr>
              <a:t>Vivarini</a:t>
            </a:r>
            <a:r>
              <a:rPr lang="es-ES" sz="2400" b="0" i="0" dirty="0">
                <a:solidFill>
                  <a:srgbClr val="000000"/>
                </a:solidFill>
                <a:effectLst/>
                <a:latin typeface="+mn-lt"/>
              </a:rPr>
              <a:t> y Giovanni </a:t>
            </a:r>
            <a:r>
              <a:rPr lang="es-ES" sz="2400" b="0" i="0" dirty="0" err="1">
                <a:solidFill>
                  <a:srgbClr val="000000"/>
                </a:solidFill>
                <a:effectLst/>
                <a:latin typeface="+mn-lt"/>
              </a:rPr>
              <a:t>d'Alemagna</a:t>
            </a:r>
            <a:r>
              <a:rPr lang="es-ES" sz="2400" b="0" i="0" dirty="0">
                <a:solidFill>
                  <a:srgbClr val="000000"/>
                </a:solidFill>
                <a:effectLst/>
                <a:latin typeface="+mn-lt"/>
              </a:rPr>
              <a:t>, se encuentran en la Capilla de San </a:t>
            </a:r>
            <a:r>
              <a:rPr lang="es-ES" sz="2400" b="0" i="0" dirty="0" err="1">
                <a:solidFill>
                  <a:srgbClr val="000000"/>
                </a:solidFill>
                <a:effectLst/>
                <a:latin typeface="+mn-lt"/>
              </a:rPr>
              <a:t>Tarasio</a:t>
            </a:r>
            <a:r>
              <a:rPr lang="es-ES" sz="2400" b="0" i="0" dirty="0">
                <a:solidFill>
                  <a:srgbClr val="000000"/>
                </a:solidFill>
                <a:effectLst/>
                <a:latin typeface="+mn-lt"/>
              </a:rPr>
              <a:t> en la iglesia de San </a:t>
            </a:r>
            <a:r>
              <a:rPr lang="es-ES" sz="2400" b="0" i="0" dirty="0" err="1">
                <a:solidFill>
                  <a:srgbClr val="000000"/>
                </a:solidFill>
                <a:effectLst/>
                <a:latin typeface="+mn-lt"/>
              </a:rPr>
              <a:t>Zaccaria</a:t>
            </a:r>
            <a:r>
              <a:rPr lang="es-ES" sz="2400" b="0" i="0" dirty="0">
                <a:solidFill>
                  <a:srgbClr val="000000"/>
                </a:solidFill>
                <a:effectLst/>
                <a:latin typeface="+mn-lt"/>
              </a:rPr>
              <a:t>. </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El políptico del Cuerpo de Cristo (o el Sepulcro) se organiza en dos registros. </a:t>
            </a:r>
            <a:br>
              <a:rPr lang="es-ES" sz="2400" b="0" i="0" dirty="0">
                <a:solidFill>
                  <a:srgbClr val="000000"/>
                </a:solidFill>
                <a:effectLst/>
                <a:latin typeface="+mn-lt"/>
              </a:rPr>
            </a:br>
            <a:r>
              <a:rPr lang="es-ES" sz="2400" b="0" i="0" dirty="0">
                <a:solidFill>
                  <a:srgbClr val="000000"/>
                </a:solidFill>
                <a:effectLst/>
                <a:latin typeface="+mn-lt"/>
              </a:rPr>
              <a:t>El registro superior representa a Cristo resucitado, mientras que el inferior representa a la Virgen sostenida por mujeres en duelo y una Piedad con San Jerónimo y Pancracio a la izquierda, y Nereo y Aquiles a la derecha. </a:t>
            </a:r>
            <a:endParaRPr lang="es-ES" sz="2400" dirty="0">
              <a:latin typeface="+mn-lt"/>
            </a:endParaRPr>
          </a:p>
        </p:txBody>
      </p:sp>
      <p:pic>
        <p:nvPicPr>
          <p:cNvPr id="4" name="Imagen 3">
            <a:extLst>
              <a:ext uri="{FF2B5EF4-FFF2-40B4-BE49-F238E27FC236}">
                <a16:creationId xmlns:a16="http://schemas.microsoft.com/office/drawing/2014/main" id="{3A9362A0-200D-41C1-A24B-964653EB5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7418" y="12339"/>
            <a:ext cx="3754582" cy="6845661"/>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73637" cy="5869420"/>
          </a:xfrm>
        </p:spPr>
        <p:txBody>
          <a:bodyPr anchor="t">
            <a:normAutofit/>
          </a:bodyPr>
          <a:lstStyle/>
          <a:p>
            <a:r>
              <a:rPr lang="it-IT" sz="2800" b="1" dirty="0"/>
              <a:t>1443. Antonio Vivarini. Políptico Santa Sabina. San Zaccaria, Venecia.</a:t>
            </a:r>
            <a:br>
              <a:rPr lang="it-IT" sz="2800" dirty="0"/>
            </a:br>
            <a:br>
              <a:rPr lang="it-IT" sz="2800" dirty="0"/>
            </a:br>
            <a:r>
              <a:rPr lang="es-ES" sz="2400" b="0" i="0" dirty="0">
                <a:solidFill>
                  <a:srgbClr val="000000"/>
                </a:solidFill>
                <a:effectLst/>
                <a:latin typeface="+mn-lt"/>
              </a:rPr>
              <a:t>El políptico junto con otros dos, todos ejecutados por Antonio </a:t>
            </a:r>
            <a:r>
              <a:rPr lang="es-ES" sz="2400" b="0" i="0" dirty="0" err="1">
                <a:solidFill>
                  <a:srgbClr val="000000"/>
                </a:solidFill>
                <a:effectLst/>
                <a:latin typeface="+mn-lt"/>
              </a:rPr>
              <a:t>Vivarini</a:t>
            </a:r>
            <a:r>
              <a:rPr lang="es-ES" sz="2400" b="0" i="0" dirty="0">
                <a:solidFill>
                  <a:srgbClr val="000000"/>
                </a:solidFill>
                <a:effectLst/>
                <a:latin typeface="+mn-lt"/>
              </a:rPr>
              <a:t> y Giovanni </a:t>
            </a:r>
            <a:r>
              <a:rPr lang="es-ES" sz="2400" b="0" i="0" dirty="0" err="1">
                <a:solidFill>
                  <a:srgbClr val="000000"/>
                </a:solidFill>
                <a:effectLst/>
                <a:latin typeface="+mn-lt"/>
              </a:rPr>
              <a:t>d'Alemagna</a:t>
            </a:r>
            <a:r>
              <a:rPr lang="es-ES" sz="2400" b="0" i="0" dirty="0">
                <a:solidFill>
                  <a:srgbClr val="000000"/>
                </a:solidFill>
                <a:effectLst/>
                <a:latin typeface="+mn-lt"/>
              </a:rPr>
              <a:t>, se encuentran en la Capilla de San </a:t>
            </a:r>
            <a:r>
              <a:rPr lang="es-ES" sz="2400" b="0" i="0" dirty="0" err="1">
                <a:solidFill>
                  <a:srgbClr val="000000"/>
                </a:solidFill>
                <a:effectLst/>
                <a:latin typeface="+mn-lt"/>
              </a:rPr>
              <a:t>Tarasio</a:t>
            </a:r>
            <a:r>
              <a:rPr lang="es-ES" sz="2400" b="0" i="0" dirty="0">
                <a:solidFill>
                  <a:srgbClr val="000000"/>
                </a:solidFill>
                <a:effectLst/>
                <a:latin typeface="+mn-lt"/>
              </a:rPr>
              <a:t> en la iglesia de San </a:t>
            </a:r>
            <a:r>
              <a:rPr lang="es-ES" sz="2400" b="0" i="0" dirty="0" err="1">
                <a:solidFill>
                  <a:srgbClr val="000000"/>
                </a:solidFill>
                <a:effectLst/>
                <a:latin typeface="+mn-lt"/>
              </a:rPr>
              <a:t>Zaccaria</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El Políptico de Santa Sabina retrata, en el centro inferior, a la santa y mártir Sabina con San Jerónimo y San </a:t>
            </a:r>
            <a:r>
              <a:rPr lang="es-ES" sz="2400" b="0" i="0" dirty="0" err="1">
                <a:solidFill>
                  <a:srgbClr val="000000"/>
                </a:solidFill>
                <a:effectLst/>
                <a:latin typeface="+mn-lt"/>
              </a:rPr>
              <a:t>Licerio</a:t>
            </a:r>
            <a:r>
              <a:rPr lang="es-ES" sz="2400" b="0" i="0" dirty="0">
                <a:solidFill>
                  <a:srgbClr val="000000"/>
                </a:solidFill>
                <a:effectLst/>
                <a:latin typeface="+mn-lt"/>
              </a:rPr>
              <a:t>; en la parte superior hay un ángel con Santa Águeda y Santa Margarita. </a:t>
            </a:r>
            <a:br>
              <a:rPr lang="es-ES" sz="2400" b="0" i="0" dirty="0">
                <a:solidFill>
                  <a:srgbClr val="000000"/>
                </a:solidFill>
                <a:effectLst/>
                <a:latin typeface="+mn-lt"/>
              </a:rPr>
            </a:br>
            <a:r>
              <a:rPr lang="es-ES" sz="2400" b="0" i="0" dirty="0">
                <a:solidFill>
                  <a:srgbClr val="000000"/>
                </a:solidFill>
                <a:effectLst/>
                <a:latin typeface="+mn-lt"/>
              </a:rPr>
              <a:t>El tamaño de los paneles son 127 x 56 cm (centro inferior), 115 x 38 cm (lados inferiores), 35 x 26 cm (centro superior), 62 x 38 cm (lados superiores). </a:t>
            </a:r>
            <a:endParaRPr lang="es-ES" sz="2800" dirty="0">
              <a:latin typeface="+mn-lt"/>
            </a:endParaRPr>
          </a:p>
        </p:txBody>
      </p:sp>
      <p:pic>
        <p:nvPicPr>
          <p:cNvPr id="4" name="Imagen 3">
            <a:extLst>
              <a:ext uri="{FF2B5EF4-FFF2-40B4-BE49-F238E27FC236}">
                <a16:creationId xmlns:a16="http://schemas.microsoft.com/office/drawing/2014/main" id="{FE3CBD5F-8992-4EC3-A16E-0CFBC53384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5127" y="-14248"/>
            <a:ext cx="3726873" cy="6872248"/>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5912" cy="5869420"/>
          </a:xfrm>
        </p:spPr>
        <p:txBody>
          <a:bodyPr anchor="t">
            <a:normAutofit/>
          </a:bodyPr>
          <a:lstStyle/>
          <a:p>
            <a:r>
              <a:rPr lang="es-ES" sz="2800" dirty="0"/>
              <a:t>1444. Antonio </a:t>
            </a:r>
            <a:r>
              <a:rPr lang="es-ES" sz="2800" dirty="0" err="1"/>
              <a:t>Vivarini</a:t>
            </a:r>
            <a:r>
              <a:rPr lang="es-ES" sz="2800" dirty="0"/>
              <a:t>. </a:t>
            </a:r>
            <a:r>
              <a:rPr lang="es-ES" sz="2800" dirty="0" err="1"/>
              <a:t>Coronoción</a:t>
            </a:r>
            <a:r>
              <a:rPr lang="es-ES" sz="2800" dirty="0"/>
              <a:t> de la Virgen. San </a:t>
            </a:r>
            <a:r>
              <a:rPr lang="es-ES" sz="2800" dirty="0" err="1"/>
              <a:t>Pantalon</a:t>
            </a:r>
            <a:r>
              <a:rPr lang="es-ES" sz="2800" dirty="0"/>
              <a:t>, Venecia.</a:t>
            </a:r>
          </a:p>
        </p:txBody>
      </p:sp>
      <p:pic>
        <p:nvPicPr>
          <p:cNvPr id="4" name="Imagen 3">
            <a:extLst>
              <a:ext uri="{FF2B5EF4-FFF2-40B4-BE49-F238E27FC236}">
                <a16:creationId xmlns:a16="http://schemas.microsoft.com/office/drawing/2014/main" id="{845AE8D4-8D66-4D09-83EC-7A7CE4FC8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530" y="0"/>
            <a:ext cx="5523470" cy="681228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1995145" cy="5869420"/>
          </a:xfrm>
        </p:spPr>
        <p:txBody>
          <a:bodyPr anchor="t">
            <a:normAutofit/>
          </a:bodyPr>
          <a:lstStyle/>
          <a:p>
            <a:r>
              <a:rPr lang="es-ES" sz="2800" dirty="0"/>
              <a:t>1445 - 1447. Antonio </a:t>
            </a:r>
            <a:r>
              <a:rPr lang="es-ES" sz="2800" dirty="0" err="1"/>
              <a:t>Vivarini</a:t>
            </a:r>
            <a:r>
              <a:rPr lang="es-ES" sz="2800" dirty="0"/>
              <a:t>. Adoración de los Magos. Staatliche </a:t>
            </a:r>
            <a:r>
              <a:rPr lang="es-ES" sz="2800" dirty="0" err="1"/>
              <a:t>Museen</a:t>
            </a:r>
            <a:r>
              <a:rPr lang="es-ES" sz="2800" dirty="0"/>
              <a:t>, Berlín.</a:t>
            </a:r>
          </a:p>
        </p:txBody>
      </p:sp>
      <p:pic>
        <p:nvPicPr>
          <p:cNvPr id="4" name="Imagen 3">
            <a:extLst>
              <a:ext uri="{FF2B5EF4-FFF2-40B4-BE49-F238E27FC236}">
                <a16:creationId xmlns:a16="http://schemas.microsoft.com/office/drawing/2014/main" id="{F6421F2E-19C6-45A8-890A-8D3C0C8B6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962" y="365124"/>
            <a:ext cx="9989038" cy="6492875"/>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535175" cy="5869420"/>
          </a:xfrm>
        </p:spPr>
        <p:txBody>
          <a:bodyPr anchor="t">
            <a:normAutofit/>
          </a:bodyPr>
          <a:lstStyle/>
          <a:p>
            <a:r>
              <a:rPr lang="it-IT" sz="2800" dirty="0"/>
              <a:t>1446. Antonio Vivarini. Tríptico. Gallerie dell'Accademia, Venecia.</a:t>
            </a:r>
            <a:endParaRPr lang="es-ES" sz="2800" dirty="0"/>
          </a:p>
        </p:txBody>
      </p:sp>
      <p:pic>
        <p:nvPicPr>
          <p:cNvPr id="4" name="Imagen 3">
            <a:extLst>
              <a:ext uri="{FF2B5EF4-FFF2-40B4-BE49-F238E27FC236}">
                <a16:creationId xmlns:a16="http://schemas.microsoft.com/office/drawing/2014/main" id="{D0478E08-8E9D-4F88-A039-24E75040F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4557" y="242454"/>
            <a:ext cx="9407443" cy="6373091"/>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109854" cy="5869420"/>
          </a:xfrm>
        </p:spPr>
        <p:txBody>
          <a:bodyPr anchor="t">
            <a:normAutofit fontScale="90000"/>
          </a:bodyPr>
          <a:lstStyle/>
          <a:p>
            <a:r>
              <a:rPr lang="es-ES" sz="2400" b="0" i="0" dirty="0">
                <a:solidFill>
                  <a:srgbClr val="000000"/>
                </a:solidFill>
                <a:effectLst/>
                <a:latin typeface="+mn-lt"/>
              </a:rPr>
              <a:t>En este grandioso tríptico Antonio </a:t>
            </a:r>
            <a:r>
              <a:rPr lang="es-ES" sz="2400" b="0" i="0" dirty="0" err="1">
                <a:solidFill>
                  <a:srgbClr val="000000"/>
                </a:solidFill>
                <a:effectLst/>
                <a:latin typeface="+mn-lt"/>
              </a:rPr>
              <a:t>Vivarini</a:t>
            </a:r>
            <a:r>
              <a:rPr lang="es-ES" sz="2400" b="0" i="0" dirty="0">
                <a:solidFill>
                  <a:srgbClr val="000000"/>
                </a:solidFill>
                <a:effectLst/>
                <a:latin typeface="+mn-lt"/>
              </a:rPr>
              <a:t>, ayudado por su cuñado Giovanni </a:t>
            </a:r>
            <a:r>
              <a:rPr lang="es-ES" sz="2400" b="0" i="0" dirty="0" err="1">
                <a:solidFill>
                  <a:srgbClr val="000000"/>
                </a:solidFill>
                <a:effectLst/>
                <a:latin typeface="+mn-lt"/>
              </a:rPr>
              <a:t>d'Alemagna</a:t>
            </a:r>
            <a:r>
              <a:rPr lang="es-ES" sz="2400" b="0" i="0" dirty="0">
                <a:solidFill>
                  <a:srgbClr val="000000"/>
                </a:solidFill>
                <a:effectLst/>
                <a:latin typeface="+mn-lt"/>
              </a:rPr>
              <a:t> (activo 1441-1450), logró un alto punto de equilibrio entre la tradición gótica internacional ahora en declive y el Renacimiento naciente. Una luz natural da ternura a las figuras sagradas. </a:t>
            </a:r>
            <a:br>
              <a:rPr lang="es-ES" sz="2400" b="0" i="0" dirty="0">
                <a:solidFill>
                  <a:srgbClr val="000000"/>
                </a:solidFill>
                <a:effectLst/>
                <a:latin typeface="+mn-lt"/>
              </a:rPr>
            </a:br>
            <a:r>
              <a:rPr lang="es-ES" sz="2400" b="0" i="0" dirty="0">
                <a:solidFill>
                  <a:srgbClr val="000000"/>
                </a:solidFill>
                <a:effectLst/>
                <a:latin typeface="+mn-lt"/>
              </a:rPr>
              <a:t>La Virgen, sin embargo, se sienta rígida como una emperatriz bizantina en un trono gótico, rodeada de ángeles </a:t>
            </a:r>
            <a:r>
              <a:rPr lang="es-ES" sz="2400" b="0" i="0" dirty="0" err="1">
                <a:solidFill>
                  <a:srgbClr val="000000"/>
                </a:solidFill>
                <a:effectLst/>
                <a:latin typeface="+mn-lt"/>
              </a:rPr>
              <a:t>masolinoescos</a:t>
            </a:r>
            <a:r>
              <a:rPr lang="es-ES" sz="2400" b="0" i="0" dirty="0">
                <a:solidFill>
                  <a:srgbClr val="000000"/>
                </a:solidFill>
                <a:effectLst/>
                <a:latin typeface="+mn-lt"/>
              </a:rPr>
              <a:t> que sostienen los postes del dosel alto casi como si se tratara de un juego. </a:t>
            </a:r>
            <a:br>
              <a:rPr lang="es-ES" sz="2400" b="0" i="0" dirty="0">
                <a:solidFill>
                  <a:srgbClr val="000000"/>
                </a:solidFill>
                <a:effectLst/>
                <a:latin typeface="+mn-lt"/>
              </a:rPr>
            </a:br>
            <a:r>
              <a:rPr lang="es-ES" sz="2400" b="0" i="0" dirty="0">
                <a:solidFill>
                  <a:srgbClr val="000000"/>
                </a:solidFill>
                <a:effectLst/>
                <a:latin typeface="+mn-lt"/>
              </a:rPr>
              <a:t>Los santos Gregorio y Jerónimo a la izquierda y Ambrosio y Agustín a la derecha, permanecen inmóviles con sus pesadas vestiduras eclesiásticas que brillan con oro y color. </a:t>
            </a:r>
            <a:br>
              <a:rPr lang="es-ES" sz="2400" b="0" i="0" dirty="0">
                <a:solidFill>
                  <a:srgbClr val="000000"/>
                </a:solidFill>
                <a:effectLst/>
                <a:latin typeface="+mn-lt"/>
              </a:rPr>
            </a:br>
            <a:r>
              <a:rPr lang="es-ES" sz="2400" b="0" i="0" dirty="0">
                <a:solidFill>
                  <a:srgbClr val="000000"/>
                </a:solidFill>
                <a:effectLst/>
                <a:latin typeface="+mn-lt"/>
              </a:rPr>
              <a:t>La escena sagrada aparece constreñida por las paredes de mármol con su greca gótica, ambientada en una perspectiva tan improbable como ostentosa. </a:t>
            </a:r>
            <a:br>
              <a:rPr lang="es-ES" sz="2400" b="0" i="0" dirty="0">
                <a:solidFill>
                  <a:srgbClr val="000000"/>
                </a:solidFill>
                <a:effectLst/>
                <a:latin typeface="+mn-lt"/>
              </a:rPr>
            </a:br>
            <a:r>
              <a:rPr lang="es-ES" sz="2400" b="0" i="0" dirty="0">
                <a:solidFill>
                  <a:srgbClr val="000000"/>
                </a:solidFill>
                <a:effectLst/>
                <a:latin typeface="+mn-lt"/>
              </a:rPr>
              <a:t>La suntuosa escena estática es un deslumbrante recordatorio final de un mundo de cuento de hadas. </a:t>
            </a:r>
            <a:endParaRPr lang="es-ES" sz="5400" dirty="0">
              <a:latin typeface="+mn-lt"/>
            </a:endParaRPr>
          </a:p>
        </p:txBody>
      </p:sp>
      <p:pic>
        <p:nvPicPr>
          <p:cNvPr id="4" name="Imagen 3">
            <a:extLst>
              <a:ext uri="{FF2B5EF4-FFF2-40B4-BE49-F238E27FC236}">
                <a16:creationId xmlns:a16="http://schemas.microsoft.com/office/drawing/2014/main" id="{D0478E08-8E9D-4F88-A039-24E75040F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3550" y="1532659"/>
            <a:ext cx="5598450" cy="3792681"/>
          </a:xfrm>
          <a:prstGeom prst="rect">
            <a:avLst/>
          </a:prstGeom>
        </p:spPr>
      </p:pic>
    </p:spTree>
    <p:extLst>
      <p:ext uri="{BB962C8B-B14F-4D97-AF65-F5344CB8AC3E}">
        <p14:creationId xmlns:p14="http://schemas.microsoft.com/office/powerpoint/2010/main" val="155698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1451 - 1456. Antonio </a:t>
            </a:r>
            <a:r>
              <a:rPr lang="es-ES" sz="2800" dirty="0" err="1"/>
              <a:t>Vivarini</a:t>
            </a:r>
            <a:r>
              <a:rPr lang="es-ES" sz="2800" dirty="0"/>
              <a:t>. Santos Jerónimo, Bernardino de Siena y Louis de Toulouse. San Francesco </a:t>
            </a:r>
            <a:r>
              <a:rPr lang="es-ES" sz="2800" dirty="0" err="1"/>
              <a:t>della</a:t>
            </a:r>
            <a:r>
              <a:rPr lang="es-ES" sz="2800" dirty="0"/>
              <a:t> Vigna, Venecia.</a:t>
            </a:r>
          </a:p>
        </p:txBody>
      </p:sp>
      <p:pic>
        <p:nvPicPr>
          <p:cNvPr id="4" name="Imagen 3">
            <a:extLst>
              <a:ext uri="{FF2B5EF4-FFF2-40B4-BE49-F238E27FC236}">
                <a16:creationId xmlns:a16="http://schemas.microsoft.com/office/drawing/2014/main" id="{50F8AAE1-7390-42E3-9F71-3E25B439E0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4606" y="0"/>
            <a:ext cx="8867394"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758</Words>
  <Application>Microsoft Office PowerPoint</Application>
  <PresentationFormat>Panorámica</PresentationFormat>
  <Paragraphs>14</Paragraphs>
  <Slides>16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Calibri Light</vt:lpstr>
      <vt:lpstr>Times New Roman</vt:lpstr>
      <vt:lpstr>Tema de Office</vt:lpstr>
      <vt:lpstr>Antonio Vivarini</vt:lpstr>
      <vt:lpstr>Presentación de PowerPoint</vt:lpstr>
      <vt:lpstr>Presentación de PowerPoint</vt:lpstr>
      <vt:lpstr>1430 - 1435. Antonio Vivarini. Políptico de la Pasión. Calleria Franchetti, Ca d'Oro, Venecia.</vt:lpstr>
      <vt:lpstr>1441. Antonio Vivarini. Boda de Santa Mónica. Gallerie dell'Accademia, Venecia.</vt:lpstr>
      <vt:lpstr>1441. Antonio Vivarini. Virgen con niño. Gallerie dell'Accademia, Venecia.</vt:lpstr>
      <vt:lpstr>1443. Antonio Vivarini. Políptico de la Virgen. San Zaccaria, Venecia.  El políptico junto con otros dos, todos ejecutados por Antonio Vivarini y Giovanni d'Alemagna, se encuentran en la Capilla de San Tarasio en la iglesia de San Zaccaria.  El políptico de la Virgen es obra de Antonio Vivarini y Giovanni d'Alemagna a excepción de los tres paneles del frente que representan a la Virgen y el Niño, y Sts Blaise y Martin.  Estos tres paneles fueron firmados y fechados en 1385 por Stefano di Sant'Agnese. </vt:lpstr>
      <vt:lpstr>1443. Antonio Vivarini. Políptico de la Virgen. Tres paneles de la Predela.  San Zaccaria, Venecia.</vt:lpstr>
      <vt:lpstr>1443. Antonio Vivarini. Políptico del Cuerpo de Cristo. San Zaccaria, Venecia.  El políptico junto con otros dos, todos ejecutados por Antonio Vivarini y Giovanni d'Alemagna, se encuentran en la Capilla de San Tarasio en la iglesia de San Zaccaria.   El políptico del Cuerpo de Cristo (o el Sepulcro) se organiza en dos registros.  El registro superior representa a Cristo resucitado, mientras que el inferior representa a la Virgen sostenida por mujeres en duelo y una Piedad con San Jerónimo y Pancracio a la izquierda, y Nereo y Aquiles a la derecha. </vt:lpstr>
      <vt:lpstr>1443. Antonio Vivarini. Políptico Santa Sabina. San Zaccaria, Venecia.  El políptico junto con otros dos, todos ejecutados por Antonio Vivarini y Giovanni d'Alemagna, se encuentran en la Capilla de San Tarasio en la iglesia de San Zaccaria.  El Políptico de Santa Sabina retrata, en el centro inferior, a la santa y mártir Sabina con San Jerónimo y San Licerio; en la parte superior hay un ángel con Santa Águeda y Santa Margarita.  El tamaño de los paneles son 127 x 56 cm (centro inferior), 115 x 38 cm (lados inferiores), 35 x 26 cm (centro superior), 62 x 38 cm (lados superiores). </vt:lpstr>
      <vt:lpstr>1444. Antonio Vivarini. Coronoción de la Virgen. San Pantalon, Venecia.</vt:lpstr>
      <vt:lpstr>1445 - 1447. Antonio Vivarini. Adoración de los Magos. Staatliche Museen, Berlín.</vt:lpstr>
      <vt:lpstr>1446. Antonio Vivarini. Tríptico. Gallerie dell'Accademia, Venecia.</vt:lpstr>
      <vt:lpstr>En este grandioso tríptico Antonio Vivarini, ayudado por su cuñado Giovanni d'Alemagna (activo 1441-1450), logró un alto punto de equilibrio entre la tradición gótica internacional ahora en declive y el Renacimiento naciente. Una luz natural da ternura a las figuras sagradas.  La Virgen, sin embargo, se sienta rígida como una emperatriz bizantina en un trono gótico, rodeada de ángeles masolinoescos que sostienen los postes del dosel alto casi como si se tratara de un juego.  Los santos Gregorio y Jerónimo a la izquierda y Ambrosio y Agustín a la derecha, permanecen inmóviles con sus pesadas vestiduras eclesiásticas que brillan con oro y color.  La escena sagrada aparece constreñida por las paredes de mármol con su greca gótica, ambientada en una perspectiva tan improbable como ostentosa.  La suntuosa escena estática es un deslumbrante recordatorio final de un mundo de cuento de hadas. </vt:lpstr>
      <vt:lpstr>1451 - 1456. Antonio Vivarini. Santos Jerónimo, Bernardino de Siena y Louis de Toulouse. San Francesco della Vigna, Venecia.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7</cp:revision>
  <dcterms:created xsi:type="dcterms:W3CDTF">2021-04-11T17:29:31Z</dcterms:created>
  <dcterms:modified xsi:type="dcterms:W3CDTF">2021-04-22T07:06:44Z</dcterms:modified>
</cp:coreProperties>
</file>