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6" r:id="rId3"/>
    <p:sldId id="385" r:id="rId4"/>
    <p:sldId id="386" r:id="rId5"/>
    <p:sldId id="387" r:id="rId6"/>
    <p:sldId id="390" r:id="rId7"/>
    <p:sldId id="388" r:id="rId8"/>
    <p:sldId id="389" r:id="rId9"/>
    <p:sldId id="391" r:id="rId10"/>
    <p:sldId id="394" r:id="rId11"/>
    <p:sldId id="393" r:id="rId12"/>
    <p:sldId id="392" r:id="rId13"/>
    <p:sldId id="370" r:id="rId14"/>
    <p:sldId id="400" r:id="rId15"/>
    <p:sldId id="401" r:id="rId16"/>
    <p:sldId id="371" r:id="rId17"/>
    <p:sldId id="376" r:id="rId18"/>
    <p:sldId id="382" r:id="rId19"/>
    <p:sldId id="383" r:id="rId20"/>
    <p:sldId id="384" r:id="rId21"/>
    <p:sldId id="377" r:id="rId22"/>
    <p:sldId id="398" r:id="rId23"/>
    <p:sldId id="378" r:id="rId24"/>
    <p:sldId id="379" r:id="rId25"/>
    <p:sldId id="380" r:id="rId26"/>
    <p:sldId id="381" r:id="rId27"/>
    <p:sldId id="395" r:id="rId28"/>
    <p:sldId id="397" r:id="rId29"/>
    <p:sldId id="396" r:id="rId30"/>
    <p:sldId id="375" r:id="rId31"/>
    <p:sldId id="367" r:id="rId3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412DB9-DC0B-46E0-AD77-3F14B6367DD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17A4559-75D5-4C77-A021-231D2C9F48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978F6EF-CB76-47F4-8A63-54F7B2842B25}"/>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A80C2544-A57F-4052-9653-147FDE4772E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E145C5-DF54-490E-87EF-3F46994790EC}"/>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448597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DA3F3D-C26E-4BD7-8590-E1E7C108B98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3053FEA-3EFD-4D8F-B30D-8E3BBA69A43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527C69-BDD0-4DF2-B69A-28AD25658421}"/>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DB5EAAB1-5CF2-49EE-85C7-3CA1B679813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9A94518-B816-47E9-A518-873470573759}"/>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448395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F452B-7AD5-4080-8FE4-C84639A64A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6FF42BA-4AA8-4B4D-900D-FBC9B8BE72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56F7E21-9176-4CB7-AC6D-33E72B5F60C9}"/>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BFB5DAF0-E4D0-4E91-8035-67DD0926355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A9B868-D379-4702-93C7-F4DFAA888851}"/>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1630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CAFA47-8EEB-469E-9151-BDF5658EC1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66AC75C-D4B0-4517-89E7-23706D6C0A5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5681F7-88F7-45C6-B818-A9AC8E1E4F0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3979C1A-6550-4664-8CFC-2074C7A4391E}"/>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6" name="Marcador de pie de página 5">
            <a:extLst>
              <a:ext uri="{FF2B5EF4-FFF2-40B4-BE49-F238E27FC236}">
                <a16:creationId xmlns:a16="http://schemas.microsoft.com/office/drawing/2014/main" id="{D6CAD658-2FC5-41B8-AF2E-71960BAC511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EF7BEF7-AC65-4DA5-A7B0-62D75B244618}"/>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126309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16510A-1469-437B-95E7-DE1BAAF4DF0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01FC514-394A-4844-8C1A-1446A912DF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9691975-C3C8-47A9-AAA2-7164520C976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1FED610-0AC1-44FC-97D4-E73DB0913C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82D4FEF-E233-4125-971B-AB1A0B0BB43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233BAA7-C82B-486E-AEE1-46925BBE52CB}"/>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8" name="Marcador de pie de página 7">
            <a:extLst>
              <a:ext uri="{FF2B5EF4-FFF2-40B4-BE49-F238E27FC236}">
                <a16:creationId xmlns:a16="http://schemas.microsoft.com/office/drawing/2014/main" id="{E9556883-08E0-425A-9C90-137ECB3B4A6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2DFF3C0-DF2B-425A-A91D-9AD85E71D49B}"/>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589595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96A3A1-70B3-47CB-BF86-764605AA7A0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0627F4-4D50-41D9-9732-00546DB52118}"/>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4" name="Marcador de pie de página 3">
            <a:extLst>
              <a:ext uri="{FF2B5EF4-FFF2-40B4-BE49-F238E27FC236}">
                <a16:creationId xmlns:a16="http://schemas.microsoft.com/office/drawing/2014/main" id="{393C1236-FDBC-491E-8431-2FFC6E4AF0F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3CA9EB9-C5D7-4C02-8397-457806CFA25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1036111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FE06D91-C3DF-4425-BAD6-E904576C86CB}"/>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3" name="Marcador de pie de página 2">
            <a:extLst>
              <a:ext uri="{FF2B5EF4-FFF2-40B4-BE49-F238E27FC236}">
                <a16:creationId xmlns:a16="http://schemas.microsoft.com/office/drawing/2014/main" id="{238326A6-9E94-4283-814D-C48DED0D18F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757CB48-FC01-4A3A-A280-4DA374EE428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3299059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321990-6A54-4891-A54C-76B81249DCD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5C44348-12E6-4065-A880-D8C0C3756E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7FA0333-94FE-4932-8D44-9DED21769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51EB82A-C27E-457C-931F-D200E754142D}"/>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6" name="Marcador de pie de página 5">
            <a:extLst>
              <a:ext uri="{FF2B5EF4-FFF2-40B4-BE49-F238E27FC236}">
                <a16:creationId xmlns:a16="http://schemas.microsoft.com/office/drawing/2014/main" id="{BF850FBF-7D0D-41AA-91DF-37D37679AFE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3A8D7AF-41B1-40F5-A582-316CA7F35CCE}"/>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918777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330B4C-E825-474A-8D39-A145B1F7A83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E61D1221-9C89-40DA-A921-3A6D36C83B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046C5BD-E5F9-4A35-AC8A-2D834D274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09A739-1B39-4E41-84BA-F6B93687D573}"/>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6" name="Marcador de pie de página 5">
            <a:extLst>
              <a:ext uri="{FF2B5EF4-FFF2-40B4-BE49-F238E27FC236}">
                <a16:creationId xmlns:a16="http://schemas.microsoft.com/office/drawing/2014/main" id="{34216A4A-16D3-464E-81A1-14965B31ABD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B99F728-76AD-420E-A18E-475B6AF8C000}"/>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2949194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6A25D2-768F-4DE0-ADB0-293174207D2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D022B60-AABF-402D-A99A-7C77001429B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1A63257-E538-4851-B5BF-5293D9492858}"/>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75FD5AC4-EB20-4C2B-AE0E-3736407B9C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252AB2D-17B3-4021-A3FB-FF3CE4EA934E}"/>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335892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2DD601-C271-463F-9AA6-C4302E416DC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9D8F036-6704-4351-8801-2D868F696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48C8E2E-878C-4E70-B319-7AB1FD9C4E15}"/>
              </a:ext>
            </a:extLst>
          </p:cNvPr>
          <p:cNvSpPr>
            <a:spLocks noGrp="1"/>
          </p:cNvSpPr>
          <p:nvPr>
            <p:ph type="dt" sz="half" idx="10"/>
          </p:nvPr>
        </p:nvSpPr>
        <p:spPr/>
        <p:txBody>
          <a:body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34873B86-DE6F-4B9D-9840-8B351C58D5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575909E-3447-40C7-9E7C-DF82DAACA018}"/>
              </a:ext>
            </a:extLst>
          </p:cNvPr>
          <p:cNvSpPr>
            <a:spLocks noGrp="1"/>
          </p:cNvSpPr>
          <p:nvPr>
            <p:ph type="sldNum" sz="quarter" idx="12"/>
          </p:nvPr>
        </p:nvSpPr>
        <p:spPr/>
        <p:txBody>
          <a:bodyPr/>
          <a:lstStyle/>
          <a:p>
            <a:fld id="{FA7574BF-32C0-44BB-A822-2DDD96852114}" type="slidenum">
              <a:rPr lang="es-ES" smtClean="0"/>
              <a:t>‹Nº›</a:t>
            </a:fld>
            <a:endParaRPr lang="es-ES"/>
          </a:p>
        </p:txBody>
      </p:sp>
    </p:spTree>
    <p:extLst>
      <p:ext uri="{BB962C8B-B14F-4D97-AF65-F5344CB8AC3E}">
        <p14:creationId xmlns:p14="http://schemas.microsoft.com/office/powerpoint/2010/main" val="211096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67F828D-72A4-4F4C-8BB3-1AEAD56DF9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E8A55B2-26AF-4E39-87EE-2A1D4591A2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2E37D37-8D61-4C82-9B48-BCF84102F0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88F44F-E87F-48D1-A1DE-D9877B10B652}" type="datetimeFigureOut">
              <a:rPr lang="es-ES" smtClean="0"/>
              <a:t>17/04/2021</a:t>
            </a:fld>
            <a:endParaRPr lang="es-ES"/>
          </a:p>
        </p:txBody>
      </p:sp>
      <p:sp>
        <p:nvSpPr>
          <p:cNvPr id="5" name="Marcador de pie de página 4">
            <a:extLst>
              <a:ext uri="{FF2B5EF4-FFF2-40B4-BE49-F238E27FC236}">
                <a16:creationId xmlns:a16="http://schemas.microsoft.com/office/drawing/2014/main" id="{8E431AEE-B3B6-4FD9-BF00-4D4380577A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676029EC-327A-4977-B202-F9E58A1414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7574BF-32C0-44BB-A822-2DDD96852114}" type="slidenum">
              <a:rPr lang="es-ES" smtClean="0"/>
              <a:t>‹Nº›</a:t>
            </a:fld>
            <a:endParaRPr lang="es-ES"/>
          </a:p>
        </p:txBody>
      </p:sp>
    </p:spTree>
    <p:extLst>
      <p:ext uri="{BB962C8B-B14F-4D97-AF65-F5344CB8AC3E}">
        <p14:creationId xmlns:p14="http://schemas.microsoft.com/office/powerpoint/2010/main" val="594571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42A3DE-F7D0-41E5-B090-0A6B8902B773}"/>
              </a:ext>
            </a:extLst>
          </p:cNvPr>
          <p:cNvSpPr>
            <a:spLocks noGrp="1"/>
          </p:cNvSpPr>
          <p:nvPr>
            <p:ph type="ctrTitle"/>
          </p:nvPr>
        </p:nvSpPr>
        <p:spPr/>
        <p:txBody>
          <a:bodyPr>
            <a:noAutofit/>
          </a:bodyPr>
          <a:lstStyle/>
          <a:p>
            <a:r>
              <a:rPr lang="es-ES" sz="8800" b="1" dirty="0"/>
              <a:t>Andrea del </a:t>
            </a:r>
            <a:r>
              <a:rPr lang="es-ES" sz="8800" b="1" dirty="0" err="1"/>
              <a:t>Castagno</a:t>
            </a:r>
            <a:endParaRPr lang="es-ES" sz="8800" b="1" dirty="0"/>
          </a:p>
        </p:txBody>
      </p:sp>
    </p:spTree>
    <p:extLst>
      <p:ext uri="{BB962C8B-B14F-4D97-AF65-F5344CB8AC3E}">
        <p14:creationId xmlns:p14="http://schemas.microsoft.com/office/powerpoint/2010/main" val="21276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EE72894-195F-426C-95EB-33950F344667}"/>
              </a:ext>
            </a:extLst>
          </p:cNvPr>
          <p:cNvSpPr>
            <a:spLocks noGrp="1"/>
          </p:cNvSpPr>
          <p:nvPr>
            <p:ph idx="1"/>
          </p:nvPr>
        </p:nvSpPr>
        <p:spPr>
          <a:xfrm>
            <a:off x="423081" y="300251"/>
            <a:ext cx="11300345" cy="6182436"/>
          </a:xfrm>
        </p:spPr>
        <p:txBody>
          <a:bodyPr>
            <a:normAutofit/>
          </a:bodyPr>
          <a:lstStyle/>
          <a:p>
            <a:r>
              <a:rPr lang="es-ES" dirty="0"/>
              <a:t>Muerto muy joven en 1457, Andrea del </a:t>
            </a:r>
            <a:r>
              <a:rPr lang="es-ES" dirty="0" err="1"/>
              <a:t>Castagno</a:t>
            </a:r>
            <a:r>
              <a:rPr lang="es-ES" dirty="0"/>
              <a:t> quien parece haber heredado el estilo intensamente plástico y el sentido de la grandiosidad de Masaccio y </a:t>
            </a:r>
            <a:r>
              <a:rPr lang="es-ES" dirty="0" err="1"/>
              <a:t>Ucello</a:t>
            </a:r>
            <a:r>
              <a:rPr lang="es-ES" dirty="0"/>
              <a:t>. </a:t>
            </a:r>
          </a:p>
          <a:p>
            <a:r>
              <a:rPr lang="es-ES" dirty="0"/>
              <a:t>Es el autor de los frescos de la Cena, donde abandona la interpretación iconográfica </a:t>
            </a:r>
            <a:r>
              <a:rPr lang="es-ES" dirty="0" err="1"/>
              <a:t>giottesca</a:t>
            </a:r>
            <a:r>
              <a:rPr lang="es-ES" dirty="0"/>
              <a:t>, y de los Varones ilustres del convento de Santa Apolonia, hoy museo dedicado al artista.</a:t>
            </a:r>
          </a:p>
        </p:txBody>
      </p:sp>
    </p:spTree>
    <p:extLst>
      <p:ext uri="{BB962C8B-B14F-4D97-AF65-F5344CB8AC3E}">
        <p14:creationId xmlns:p14="http://schemas.microsoft.com/office/powerpoint/2010/main" val="3716865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082145" cy="6285057"/>
          </a:xfrm>
        </p:spPr>
        <p:txBody>
          <a:bodyPr anchor="t">
            <a:normAutofit/>
          </a:bodyPr>
          <a:lstStyle/>
          <a:p>
            <a:r>
              <a:rPr lang="it-IT" sz="2800" dirty="0"/>
              <a:t>1440 - 1441. Andrea del Castagno. </a:t>
            </a:r>
            <a:br>
              <a:rPr lang="it-IT" sz="2800" dirty="0"/>
            </a:br>
            <a:r>
              <a:rPr lang="it-IT" sz="2800" dirty="0"/>
              <a:t>Crucifixión con Santos. </a:t>
            </a:r>
            <a:br>
              <a:rPr lang="it-IT" sz="2800" dirty="0"/>
            </a:br>
            <a:r>
              <a:rPr lang="it-IT" sz="2800" dirty="0"/>
              <a:t>Ospedale Santa Maria Nuova, Florencia.</a:t>
            </a:r>
            <a:endParaRPr lang="es-ES" sz="2800" dirty="0"/>
          </a:p>
        </p:txBody>
      </p:sp>
      <p:pic>
        <p:nvPicPr>
          <p:cNvPr id="4" name="Imagen 3">
            <a:extLst>
              <a:ext uri="{FF2B5EF4-FFF2-40B4-BE49-F238E27FC236}">
                <a16:creationId xmlns:a16="http://schemas.microsoft.com/office/drawing/2014/main" id="{3FC7C646-F815-4946-9104-FDCE0B01B4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9980" y="0"/>
            <a:ext cx="5532020" cy="6860453"/>
          </a:xfrm>
          <a:prstGeom prst="rect">
            <a:avLst/>
          </a:prstGeom>
        </p:spPr>
      </p:pic>
    </p:spTree>
    <p:extLst>
      <p:ext uri="{BB962C8B-B14F-4D97-AF65-F5344CB8AC3E}">
        <p14:creationId xmlns:p14="http://schemas.microsoft.com/office/powerpoint/2010/main" val="2677001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2092036" cy="6285057"/>
          </a:xfrm>
        </p:spPr>
        <p:txBody>
          <a:bodyPr anchor="t">
            <a:normAutofit/>
          </a:bodyPr>
          <a:lstStyle/>
          <a:p>
            <a:r>
              <a:rPr lang="es-ES" sz="2800" dirty="0"/>
              <a:t>1442. Andrea del </a:t>
            </a:r>
            <a:r>
              <a:rPr lang="es-ES" sz="2800" dirty="0" err="1"/>
              <a:t>Castagno</a:t>
            </a:r>
            <a:r>
              <a:rPr lang="es-ES" sz="2800" dirty="0"/>
              <a:t>. Capilla de San </a:t>
            </a:r>
            <a:r>
              <a:rPr lang="es-ES" sz="2800" dirty="0" err="1"/>
              <a:t>tarasio</a:t>
            </a:r>
            <a:r>
              <a:rPr lang="es-ES" sz="2800" dirty="0"/>
              <a:t>, Iglesia de San Zacarias, Venecia.</a:t>
            </a:r>
          </a:p>
        </p:txBody>
      </p:sp>
      <p:pic>
        <p:nvPicPr>
          <p:cNvPr id="4" name="Imagen 3">
            <a:extLst>
              <a:ext uri="{FF2B5EF4-FFF2-40B4-BE49-F238E27FC236}">
                <a16:creationId xmlns:a16="http://schemas.microsoft.com/office/drawing/2014/main" id="{1349F95A-6A89-4617-B0C4-14F038D98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196850"/>
            <a:ext cx="9753600" cy="6296025"/>
          </a:xfrm>
          <a:prstGeom prst="rect">
            <a:avLst/>
          </a:prstGeom>
        </p:spPr>
      </p:pic>
    </p:spTree>
    <p:extLst>
      <p:ext uri="{BB962C8B-B14F-4D97-AF65-F5344CB8AC3E}">
        <p14:creationId xmlns:p14="http://schemas.microsoft.com/office/powerpoint/2010/main" val="3875091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4668983" y="124692"/>
            <a:ext cx="2687782" cy="6608618"/>
          </a:xfrm>
        </p:spPr>
        <p:txBody>
          <a:bodyPr anchor="t">
            <a:normAutofit/>
          </a:bodyPr>
          <a:lstStyle/>
          <a:p>
            <a:r>
              <a:rPr lang="es-ES" sz="2800" dirty="0"/>
              <a:t>1442. Andrea del </a:t>
            </a:r>
            <a:r>
              <a:rPr lang="es-ES" sz="2800" dirty="0" err="1"/>
              <a:t>Castagno</a:t>
            </a:r>
            <a:r>
              <a:rPr lang="es-ES" sz="2800" dirty="0"/>
              <a:t>. Capilla de San </a:t>
            </a:r>
            <a:r>
              <a:rPr lang="es-ES" sz="2800" dirty="0" err="1"/>
              <a:t>tarasio</a:t>
            </a:r>
            <a:r>
              <a:rPr lang="es-ES" sz="2800" dirty="0"/>
              <a:t>, Iglesia de San Zacarias, Venecia.</a:t>
            </a:r>
            <a:br>
              <a:rPr lang="es-ES" sz="2800" dirty="0"/>
            </a:br>
            <a:br>
              <a:rPr lang="es-ES" sz="2800" dirty="0"/>
            </a:br>
            <a:r>
              <a:rPr lang="es-ES" sz="2800" dirty="0"/>
              <a:t>Derecha: Dios Padre. </a:t>
            </a:r>
            <a:br>
              <a:rPr lang="es-ES" sz="2800" dirty="0"/>
            </a:br>
            <a:br>
              <a:rPr lang="es-ES" sz="2800" dirty="0"/>
            </a:br>
            <a:br>
              <a:rPr lang="es-ES" sz="2800" dirty="0"/>
            </a:br>
            <a:r>
              <a:rPr lang="es-ES" sz="2800" dirty="0"/>
              <a:t>Izquierda: San Juan Bautista.</a:t>
            </a:r>
          </a:p>
        </p:txBody>
      </p:sp>
      <p:pic>
        <p:nvPicPr>
          <p:cNvPr id="4" name="Imagen 3">
            <a:extLst>
              <a:ext uri="{FF2B5EF4-FFF2-40B4-BE49-F238E27FC236}">
                <a16:creationId xmlns:a16="http://schemas.microsoft.com/office/drawing/2014/main" id="{90224FFA-808D-4134-B750-4373DAE74F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55" y="0"/>
            <a:ext cx="4590000" cy="6858000"/>
          </a:xfrm>
          <a:prstGeom prst="rect">
            <a:avLst/>
          </a:prstGeom>
        </p:spPr>
      </p:pic>
      <p:pic>
        <p:nvPicPr>
          <p:cNvPr id="6" name="Imagen 5">
            <a:extLst>
              <a:ext uri="{FF2B5EF4-FFF2-40B4-BE49-F238E27FC236}">
                <a16:creationId xmlns:a16="http://schemas.microsoft.com/office/drawing/2014/main" id="{E308BD19-D582-4FDA-A133-DDD88DDC80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2448" y="0"/>
            <a:ext cx="4719551" cy="6858000"/>
          </a:xfrm>
          <a:prstGeom prst="rect">
            <a:avLst/>
          </a:prstGeom>
        </p:spPr>
      </p:pic>
    </p:spTree>
    <p:extLst>
      <p:ext uri="{BB962C8B-B14F-4D97-AF65-F5344CB8AC3E}">
        <p14:creationId xmlns:p14="http://schemas.microsoft.com/office/powerpoint/2010/main" val="1144024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4668983" y="124692"/>
            <a:ext cx="2687782" cy="6608618"/>
          </a:xfrm>
        </p:spPr>
        <p:txBody>
          <a:bodyPr anchor="t">
            <a:normAutofit/>
          </a:bodyPr>
          <a:lstStyle/>
          <a:p>
            <a:r>
              <a:rPr lang="es-ES" sz="2800" dirty="0"/>
              <a:t>1442. Andrea del </a:t>
            </a:r>
            <a:r>
              <a:rPr lang="es-ES" sz="2800" dirty="0" err="1"/>
              <a:t>Castagno</a:t>
            </a:r>
            <a:r>
              <a:rPr lang="es-ES" sz="2800" dirty="0"/>
              <a:t>. Capilla de San </a:t>
            </a:r>
            <a:r>
              <a:rPr lang="es-ES" sz="2800" dirty="0" err="1"/>
              <a:t>tarasio</a:t>
            </a:r>
            <a:r>
              <a:rPr lang="es-ES" sz="2800" dirty="0"/>
              <a:t>, Iglesia de San Zacarias, Venecia.</a:t>
            </a:r>
            <a:br>
              <a:rPr lang="es-ES" sz="2800" dirty="0"/>
            </a:br>
            <a:br>
              <a:rPr lang="es-ES" sz="2800" dirty="0"/>
            </a:br>
            <a:r>
              <a:rPr lang="es-ES" sz="2800" dirty="0"/>
              <a:t>Derecha: San Juan Evangelista.</a:t>
            </a:r>
            <a:br>
              <a:rPr lang="es-ES" sz="2800" dirty="0"/>
            </a:br>
            <a:br>
              <a:rPr lang="es-ES" sz="2800" dirty="0"/>
            </a:br>
            <a:br>
              <a:rPr lang="es-ES" sz="2800" dirty="0"/>
            </a:br>
            <a:r>
              <a:rPr lang="es-ES" sz="2800" dirty="0"/>
              <a:t>Izquierda: San Marcos.</a:t>
            </a:r>
          </a:p>
        </p:txBody>
      </p:sp>
      <p:pic>
        <p:nvPicPr>
          <p:cNvPr id="5" name="Imagen 4">
            <a:extLst>
              <a:ext uri="{FF2B5EF4-FFF2-40B4-BE49-F238E27FC236}">
                <a16:creationId xmlns:a16="http://schemas.microsoft.com/office/drawing/2014/main" id="{CC05B921-BEB8-4D38-A7C6-B860F5F04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8144"/>
            <a:ext cx="4568861" cy="6192151"/>
          </a:xfrm>
          <a:prstGeom prst="rect">
            <a:avLst/>
          </a:prstGeom>
        </p:spPr>
      </p:pic>
      <p:pic>
        <p:nvPicPr>
          <p:cNvPr id="8" name="Imagen 7">
            <a:extLst>
              <a:ext uri="{FF2B5EF4-FFF2-40B4-BE49-F238E27FC236}">
                <a16:creationId xmlns:a16="http://schemas.microsoft.com/office/drawing/2014/main" id="{7CF69B9D-0BD7-4E77-8D9D-CD7F3A409A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9585" y="748144"/>
            <a:ext cx="4502415" cy="6102097"/>
          </a:xfrm>
          <a:prstGeom prst="rect">
            <a:avLst/>
          </a:prstGeom>
        </p:spPr>
      </p:pic>
    </p:spTree>
    <p:extLst>
      <p:ext uri="{BB962C8B-B14F-4D97-AF65-F5344CB8AC3E}">
        <p14:creationId xmlns:p14="http://schemas.microsoft.com/office/powerpoint/2010/main" val="1661664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5" y="365125"/>
            <a:ext cx="1962048" cy="6285057"/>
          </a:xfrm>
        </p:spPr>
        <p:txBody>
          <a:bodyPr anchor="t">
            <a:normAutofit/>
          </a:bodyPr>
          <a:lstStyle/>
          <a:p>
            <a:r>
              <a:rPr lang="es-ES" sz="2800" dirty="0"/>
              <a:t>1442 - 1443. Andrea del </a:t>
            </a:r>
            <a:r>
              <a:rPr lang="es-ES" sz="2800" dirty="0" err="1"/>
              <a:t>Castagno</a:t>
            </a:r>
            <a:r>
              <a:rPr lang="es-ES" sz="2800" dirty="0"/>
              <a:t>. Dormición de la Virgen. Basílica de San Marcos, Venecia.</a:t>
            </a:r>
          </a:p>
        </p:txBody>
      </p:sp>
      <p:pic>
        <p:nvPicPr>
          <p:cNvPr id="4" name="Imagen 3">
            <a:extLst>
              <a:ext uri="{FF2B5EF4-FFF2-40B4-BE49-F238E27FC236}">
                <a16:creationId xmlns:a16="http://schemas.microsoft.com/office/drawing/2014/main" id="{85B6CDC7-F0E1-49CA-9B12-8477E6BF54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8412" y="0"/>
            <a:ext cx="9883588" cy="6858000"/>
          </a:xfrm>
          <a:prstGeom prst="rect">
            <a:avLst/>
          </a:prstGeom>
        </p:spPr>
      </p:pic>
    </p:spTree>
    <p:extLst>
      <p:ext uri="{BB962C8B-B14F-4D97-AF65-F5344CB8AC3E}">
        <p14:creationId xmlns:p14="http://schemas.microsoft.com/office/powerpoint/2010/main" val="43480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1444. Andrea del </a:t>
            </a:r>
            <a:r>
              <a:rPr lang="es-ES" sz="2800" dirty="0" err="1"/>
              <a:t>Castagno</a:t>
            </a:r>
            <a:r>
              <a:rPr lang="es-ES" sz="2800" dirty="0"/>
              <a:t>. Deposición. Duomo, Florencia.</a:t>
            </a:r>
          </a:p>
        </p:txBody>
      </p:sp>
      <p:pic>
        <p:nvPicPr>
          <p:cNvPr id="4" name="Imagen 3">
            <a:extLst>
              <a:ext uri="{FF2B5EF4-FFF2-40B4-BE49-F238E27FC236}">
                <a16:creationId xmlns:a16="http://schemas.microsoft.com/office/drawing/2014/main" id="{F4236009-0C0F-4E58-8804-2641802712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8414" y="0"/>
            <a:ext cx="6873586" cy="6858000"/>
          </a:xfrm>
          <a:prstGeom prst="rect">
            <a:avLst/>
          </a:prstGeom>
        </p:spPr>
      </p:pic>
    </p:spTree>
    <p:extLst>
      <p:ext uri="{BB962C8B-B14F-4D97-AF65-F5344CB8AC3E}">
        <p14:creationId xmlns:p14="http://schemas.microsoft.com/office/powerpoint/2010/main" val="1030563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1445. Andrea del </a:t>
            </a:r>
            <a:r>
              <a:rPr lang="es-ES" sz="2800" dirty="0" err="1"/>
              <a:t>Castagno</a:t>
            </a:r>
            <a:r>
              <a:rPr lang="es-ES" sz="2800" dirty="0"/>
              <a:t>. </a:t>
            </a:r>
            <a:r>
              <a:rPr lang="es-ES" sz="2800" dirty="0" err="1"/>
              <a:t>Vrigen</a:t>
            </a:r>
            <a:r>
              <a:rPr lang="es-ES" sz="2800" dirty="0"/>
              <a:t> con Santos. Colección </a:t>
            </a:r>
            <a:r>
              <a:rPr lang="es-ES" sz="2800" dirty="0" err="1"/>
              <a:t>Contini</a:t>
            </a:r>
            <a:r>
              <a:rPr lang="es-ES" sz="2800" dirty="0"/>
              <a:t> </a:t>
            </a:r>
            <a:r>
              <a:rPr lang="es-ES" sz="2800" dirty="0" err="1"/>
              <a:t>Bonacossi</a:t>
            </a:r>
            <a:r>
              <a:rPr lang="es-ES" sz="2800" dirty="0"/>
              <a:t>, Florencia.</a:t>
            </a:r>
          </a:p>
        </p:txBody>
      </p:sp>
      <p:pic>
        <p:nvPicPr>
          <p:cNvPr id="4" name="Imagen 3">
            <a:extLst>
              <a:ext uri="{FF2B5EF4-FFF2-40B4-BE49-F238E27FC236}">
                <a16:creationId xmlns:a16="http://schemas.microsoft.com/office/drawing/2014/main" id="{EBEEFB2B-8547-452D-B47E-A83444D7F1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8327" y="17413"/>
            <a:ext cx="4793673" cy="6840587"/>
          </a:xfrm>
          <a:prstGeom prst="rect">
            <a:avLst/>
          </a:prstGeom>
        </p:spPr>
      </p:pic>
    </p:spTree>
    <p:extLst>
      <p:ext uri="{BB962C8B-B14F-4D97-AF65-F5344CB8AC3E}">
        <p14:creationId xmlns:p14="http://schemas.microsoft.com/office/powerpoint/2010/main" val="3539174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3189091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1447. Andrea del </a:t>
            </a:r>
            <a:r>
              <a:rPr lang="es-ES" sz="2800" dirty="0" err="1"/>
              <a:t>Castagno</a:t>
            </a:r>
            <a:r>
              <a:rPr lang="es-ES" sz="2800" dirty="0"/>
              <a:t>. Cristo en el sepulcro. Santa Apolonia, Florencia.</a:t>
            </a:r>
          </a:p>
        </p:txBody>
      </p:sp>
      <p:pic>
        <p:nvPicPr>
          <p:cNvPr id="4" name="Imagen 3">
            <a:extLst>
              <a:ext uri="{FF2B5EF4-FFF2-40B4-BE49-F238E27FC236}">
                <a16:creationId xmlns:a16="http://schemas.microsoft.com/office/drawing/2014/main" id="{0D0B31C3-EAF8-4B7E-BCD2-A74F7B8F35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9100" y="0"/>
            <a:ext cx="7962900" cy="6858000"/>
          </a:xfrm>
          <a:prstGeom prst="rect">
            <a:avLst/>
          </a:prstGeom>
        </p:spPr>
      </p:pic>
    </p:spTree>
    <p:extLst>
      <p:ext uri="{BB962C8B-B14F-4D97-AF65-F5344CB8AC3E}">
        <p14:creationId xmlns:p14="http://schemas.microsoft.com/office/powerpoint/2010/main" val="4172496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r>
              <a:rPr lang="es-ES" sz="2800" dirty="0"/>
              <a:t>1444. Andrea del </a:t>
            </a:r>
            <a:r>
              <a:rPr lang="es-ES" sz="2800" dirty="0" err="1"/>
              <a:t>Castagno</a:t>
            </a:r>
            <a:r>
              <a:rPr lang="es-ES" sz="2800" dirty="0"/>
              <a:t>. Pasión de Cristo y Última cena. Santa Apolonia, Florencia.</a:t>
            </a:r>
          </a:p>
        </p:txBody>
      </p:sp>
      <p:pic>
        <p:nvPicPr>
          <p:cNvPr id="4" name="Imagen 3">
            <a:extLst>
              <a:ext uri="{FF2B5EF4-FFF2-40B4-BE49-F238E27FC236}">
                <a16:creationId xmlns:a16="http://schemas.microsoft.com/office/drawing/2014/main" id="{273973E3-7F3E-45DE-BCF5-952DAC4BF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2789" y="0"/>
            <a:ext cx="7559211" cy="6858000"/>
          </a:xfrm>
          <a:prstGeom prst="rect">
            <a:avLst/>
          </a:prstGeom>
        </p:spPr>
      </p:pic>
    </p:spTree>
    <p:extLst>
      <p:ext uri="{BB962C8B-B14F-4D97-AF65-F5344CB8AC3E}">
        <p14:creationId xmlns:p14="http://schemas.microsoft.com/office/powerpoint/2010/main" val="3441329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6"/>
            <a:ext cx="11581779" cy="539750"/>
          </a:xfrm>
        </p:spPr>
        <p:txBody>
          <a:bodyPr anchor="t">
            <a:normAutofit/>
          </a:bodyPr>
          <a:lstStyle/>
          <a:p>
            <a:r>
              <a:rPr lang="es-ES" sz="2800" dirty="0"/>
              <a:t>1447. Andrea del </a:t>
            </a:r>
            <a:r>
              <a:rPr lang="es-ES" sz="2800" dirty="0" err="1"/>
              <a:t>Castagno</a:t>
            </a:r>
            <a:r>
              <a:rPr lang="es-ES" sz="2800" dirty="0"/>
              <a:t>. La Última Cena del Cenáculo de Santa Apolonia.</a:t>
            </a: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04875"/>
            <a:ext cx="12192000" cy="5953125"/>
          </a:xfrm>
          <a:prstGeom prst="rect">
            <a:avLst/>
          </a:prstGeom>
        </p:spPr>
      </p:pic>
    </p:spTree>
    <p:extLst>
      <p:ext uri="{BB962C8B-B14F-4D97-AF65-F5344CB8AC3E}">
        <p14:creationId xmlns:p14="http://schemas.microsoft.com/office/powerpoint/2010/main" val="3348314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6"/>
            <a:ext cx="11581779" cy="1560656"/>
          </a:xfrm>
        </p:spPr>
        <p:txBody>
          <a:bodyPr anchor="t">
            <a:noAutofit/>
          </a:bodyPr>
          <a:lstStyle/>
          <a:p>
            <a:r>
              <a:rPr lang="es-ES" sz="2400" dirty="0">
                <a:latin typeface="+mn-lt"/>
              </a:rPr>
              <a:t>1447. Andrea del </a:t>
            </a:r>
            <a:r>
              <a:rPr lang="es-ES" sz="2400" dirty="0" err="1">
                <a:latin typeface="+mn-lt"/>
              </a:rPr>
              <a:t>Castagno</a:t>
            </a:r>
            <a:r>
              <a:rPr lang="es-ES" sz="2400" dirty="0">
                <a:latin typeface="+mn-lt"/>
              </a:rPr>
              <a:t>. La Última Cena del Cenáculo de Santa Apolonia.</a:t>
            </a:r>
            <a:br>
              <a:rPr lang="es-ES" sz="2400" dirty="0">
                <a:latin typeface="+mn-lt"/>
              </a:rPr>
            </a:br>
            <a:r>
              <a:rPr lang="es-ES" sz="2400" dirty="0">
                <a:latin typeface="+mn-lt"/>
              </a:rPr>
              <a:t>I</a:t>
            </a:r>
            <a:r>
              <a:rPr lang="es-ES" sz="2400" b="0" i="0" dirty="0">
                <a:effectLst/>
                <a:latin typeface="+mn-lt"/>
              </a:rPr>
              <a:t>ntroduce un conjunto nuevo de relaciones entre </a:t>
            </a:r>
            <a:r>
              <a:rPr lang="es-ES" sz="2400" b="0" i="0" u="none" strike="noStrike" dirty="0">
                <a:effectLst/>
                <a:latin typeface="+mn-lt"/>
              </a:rPr>
              <a:t>el espacio figurativo y el espacio real</a:t>
            </a:r>
            <a:r>
              <a:rPr lang="es-ES" sz="2400" b="0" i="0" dirty="0">
                <a:effectLst/>
                <a:latin typeface="+mn-lt"/>
              </a:rPr>
              <a:t>. </a:t>
            </a:r>
            <a:br>
              <a:rPr lang="es-ES" sz="2400" b="0" i="0" dirty="0">
                <a:effectLst/>
                <a:latin typeface="+mn-lt"/>
              </a:rPr>
            </a:br>
            <a:r>
              <a:rPr lang="es-ES" sz="2400" b="0" i="0" dirty="0">
                <a:effectLst/>
                <a:latin typeface="+mn-lt"/>
              </a:rPr>
              <a:t>Es un ejemplo del desarrollo de un escenario inspirado en una escenografía teatral mediante la aplicación, científica y rigurosa, de las leyes de </a:t>
            </a:r>
            <a:r>
              <a:rPr lang="es-ES" sz="2400" b="0" i="0" u="none" strike="noStrike" dirty="0">
                <a:effectLst/>
                <a:latin typeface="+mn-lt"/>
              </a:rPr>
              <a:t>la representación perspectiva</a:t>
            </a:r>
            <a:r>
              <a:rPr lang="es-ES" sz="2400" b="0" i="0" dirty="0">
                <a:effectLst/>
                <a:latin typeface="+mn-lt"/>
              </a:rPr>
              <a:t>.</a:t>
            </a:r>
            <a:endParaRPr lang="es-ES" sz="2400" dirty="0">
              <a:latin typeface="+mn-lt"/>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3945" y="2305212"/>
            <a:ext cx="9324109" cy="4552788"/>
          </a:xfrm>
          <a:prstGeom prst="rect">
            <a:avLst/>
          </a:prstGeom>
        </p:spPr>
      </p:pic>
    </p:spTree>
    <p:extLst>
      <p:ext uri="{BB962C8B-B14F-4D97-AF65-F5344CB8AC3E}">
        <p14:creationId xmlns:p14="http://schemas.microsoft.com/office/powerpoint/2010/main" val="4020276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11581779" cy="3666547"/>
          </a:xfrm>
        </p:spPr>
        <p:txBody>
          <a:bodyPr anchor="t">
            <a:noAutofit/>
          </a:bodyPr>
          <a:lstStyle/>
          <a:p>
            <a:pPr>
              <a:lnSpc>
                <a:spcPct val="107000"/>
              </a:lnSpc>
              <a:spcBef>
                <a:spcPts val="600"/>
              </a:spcBef>
              <a:spcAft>
                <a:spcPts val="600"/>
              </a:spcAft>
            </a:pPr>
            <a:r>
              <a:rPr lang="es-ES" sz="1800" dirty="0">
                <a:effectLst/>
                <a:latin typeface="Arial" panose="020B0604020202020204" pitchFamily="34" charset="0"/>
                <a:ea typeface="Times New Roman" panose="02020603050405020304" pitchFamily="18" charset="0"/>
                <a:cs typeface="Times New Roman" panose="02020603050405020304" pitchFamily="18" charset="0"/>
              </a:rPr>
              <a:t>La composición de figuras equilibradas en un marco arquitectónico es particularmente destacado. </a:t>
            </a:r>
            <a:br>
              <a:rPr lang="es-ES" sz="1800" dirty="0">
                <a:effectLst/>
                <a:latin typeface="Arial" panose="020B0604020202020204" pitchFamily="34" charset="0"/>
                <a:ea typeface="Times New Roman" panose="02020603050405020304" pitchFamily="18" charset="0"/>
                <a:cs typeface="Times New Roman" panose="02020603050405020304" pitchFamily="18" charset="0"/>
              </a:rPr>
            </a:br>
            <a:r>
              <a:rPr lang="es-ES" sz="1800" dirty="0">
                <a:effectLst/>
                <a:latin typeface="Arial" panose="020B0604020202020204" pitchFamily="34" charset="0"/>
                <a:ea typeface="Times New Roman" panose="02020603050405020304" pitchFamily="18" charset="0"/>
                <a:cs typeface="Times New Roman" panose="02020603050405020304" pitchFamily="18" charset="0"/>
              </a:rPr>
              <a:t>La postura de San Juan de dormir inocentemente contrasta nítidamente con la pose tensa y derecha de Judas el traidor, y las posiciones de las manos de las parejas finales de apóstoles en cada extremo del fresco se reflejan la una a la otra con un logrado realismo. Los colores de las ropas de los apóstoles y sus posturas contribuyen al equilibrio de la obra.</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800" dirty="0">
                <a:effectLst/>
                <a:latin typeface="Arial" panose="020B0604020202020204" pitchFamily="34" charset="0"/>
                <a:ea typeface="Times New Roman" panose="02020603050405020304" pitchFamily="18" charset="0"/>
                <a:cs typeface="Times New Roman" panose="02020603050405020304" pitchFamily="18" charset="0"/>
              </a:rPr>
              <a:t>El detalle y naturalismo de este fresco ejemplifica las maneras en que del </a:t>
            </a:r>
            <a:r>
              <a:rPr lang="es-ES" sz="1800" dirty="0" err="1">
                <a:effectLst/>
                <a:latin typeface="Arial" panose="020B0604020202020204" pitchFamily="34" charset="0"/>
                <a:ea typeface="Times New Roman" panose="02020603050405020304" pitchFamily="18" charset="0"/>
                <a:cs typeface="Times New Roman" panose="02020603050405020304" pitchFamily="18" charset="0"/>
              </a:rPr>
              <a:t>Castagno</a:t>
            </a:r>
            <a:r>
              <a:rPr lang="es-ES" sz="1800" dirty="0">
                <a:effectLst/>
                <a:latin typeface="Arial" panose="020B0604020202020204" pitchFamily="34" charset="0"/>
                <a:ea typeface="Times New Roman" panose="02020603050405020304" pitchFamily="18" charset="0"/>
                <a:cs typeface="Times New Roman" panose="02020603050405020304" pitchFamily="18" charset="0"/>
              </a:rPr>
              <a:t> se apartó de los estilos artísticos que le precedieron. Las paredes de mármol, muy detalladas, recuerdan a las pinturas murales del «primer estilo» romano, y los pilares y las estatuas hacen pensar en la escultura clásica y prefiguran la pintura de </a:t>
            </a:r>
            <a:r>
              <a:rPr lang="es-ES" sz="1800" i="1" dirty="0">
                <a:effectLst/>
                <a:latin typeface="Arial" panose="020B0604020202020204" pitchFamily="34" charset="0"/>
                <a:ea typeface="Times New Roman" panose="02020603050405020304" pitchFamily="18" charset="0"/>
                <a:cs typeface="Times New Roman" panose="02020603050405020304" pitchFamily="18" charset="0"/>
              </a:rPr>
              <a:t>trampantojo</a:t>
            </a:r>
            <a:r>
              <a:rPr lang="es-ES" sz="1800" dirty="0">
                <a:effectLst/>
                <a:latin typeface="Arial" panose="020B0604020202020204" pitchFamily="34" charset="0"/>
                <a:ea typeface="Times New Roman" panose="02020603050405020304" pitchFamily="18" charset="0"/>
                <a:cs typeface="Times New Roman" panose="02020603050405020304" pitchFamily="18" charset="0"/>
              </a:rPr>
              <a:t>. Más aún, los reflejos de color en el pelo de las figuras, las ropas ondulantes, y una perspectiva creíble en los halos presagian innovaciones futuras. En esta obra se aprecia el contacto con el estilo de Donatello y la preocupación del pintor por la fuerza y la expresión, creando figuras de una monumentalidad dura y escultórica.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70419" y="3630388"/>
            <a:ext cx="6421581" cy="3135538"/>
          </a:xfrm>
          <a:prstGeom prst="rect">
            <a:avLst/>
          </a:prstGeom>
        </p:spPr>
      </p:pic>
    </p:spTree>
    <p:extLst>
      <p:ext uri="{BB962C8B-B14F-4D97-AF65-F5344CB8AC3E}">
        <p14:creationId xmlns:p14="http://schemas.microsoft.com/office/powerpoint/2010/main" val="4120839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859654" cy="6285057"/>
          </a:xfrm>
        </p:spPr>
        <p:txBody>
          <a:bodyPr anchor="t">
            <a:normAutofit/>
          </a:bodyPr>
          <a:lstStyle/>
          <a:p>
            <a:r>
              <a:rPr lang="es-ES" sz="2800" b="1" dirty="0"/>
              <a:t>1448. Andrea del </a:t>
            </a:r>
            <a:r>
              <a:rPr lang="es-ES" sz="2800" b="1" dirty="0" err="1"/>
              <a:t>Castagno</a:t>
            </a:r>
            <a:r>
              <a:rPr lang="es-ES" sz="2800" b="1" dirty="0"/>
              <a:t>. </a:t>
            </a:r>
            <a:br>
              <a:rPr lang="es-ES" sz="2800" b="1" dirty="0"/>
            </a:br>
            <a:r>
              <a:rPr lang="es-ES" sz="2800" b="1" dirty="0"/>
              <a:t>Retrato del </a:t>
            </a:r>
            <a:r>
              <a:rPr lang="es-ES" sz="2800" b="1" dirty="0" err="1"/>
              <a:t>condottiero</a:t>
            </a:r>
            <a:r>
              <a:rPr lang="es-ES" sz="2800" b="1" dirty="0"/>
              <a:t> </a:t>
            </a:r>
            <a:r>
              <a:rPr lang="es-ES" sz="2800" b="1" dirty="0" err="1"/>
              <a:t>Pippo</a:t>
            </a:r>
            <a:r>
              <a:rPr lang="es-ES" sz="2800" b="1" dirty="0"/>
              <a:t> </a:t>
            </a:r>
            <a:r>
              <a:rPr lang="es-ES" sz="2800" b="1" dirty="0" err="1"/>
              <a:t>Spano</a:t>
            </a:r>
            <a:r>
              <a:rPr lang="es-ES" sz="2800" b="1" dirty="0"/>
              <a:t>. </a:t>
            </a:r>
            <a:br>
              <a:rPr lang="es-ES" sz="2800" b="1" dirty="0"/>
            </a:br>
            <a:r>
              <a:rPr lang="es-ES" sz="2800" b="1" dirty="0"/>
              <a:t>Témpera sobre tabla.</a:t>
            </a:r>
            <a:br>
              <a:rPr lang="es-ES" sz="2800" b="1" dirty="0"/>
            </a:br>
            <a:r>
              <a:rPr lang="es-ES" sz="2800" b="1" dirty="0"/>
              <a:t>Galería Uffizi de Florencia.</a:t>
            </a:r>
            <a:br>
              <a:rPr lang="es-ES" sz="2800" dirty="0"/>
            </a:br>
            <a:br>
              <a:rPr lang="es-ES" sz="2800" dirty="0"/>
            </a:br>
            <a:r>
              <a:rPr lang="es-ES" sz="2400" dirty="0">
                <a:latin typeface="+mn-lt"/>
              </a:rPr>
              <a:t>En 1449-1450 colaboró con Filippo </a:t>
            </a:r>
            <a:r>
              <a:rPr lang="es-ES" sz="2400" dirty="0" err="1">
                <a:latin typeface="+mn-lt"/>
              </a:rPr>
              <a:t>Carducci</a:t>
            </a:r>
            <a:r>
              <a:rPr lang="es-ES" sz="2400" dirty="0">
                <a:latin typeface="+mn-lt"/>
              </a:rPr>
              <a:t> en una serie de frescos sobre </a:t>
            </a:r>
            <a:r>
              <a:rPr lang="es-ES" sz="2400" i="1" dirty="0">
                <a:latin typeface="+mn-lt"/>
              </a:rPr>
              <a:t>Personajes ilustres</a:t>
            </a:r>
            <a:r>
              <a:rPr lang="es-ES" sz="2400" dirty="0">
                <a:latin typeface="+mn-lt"/>
              </a:rPr>
              <a:t> para la Villa </a:t>
            </a:r>
            <a:r>
              <a:rPr lang="es-ES" sz="2400" dirty="0" err="1">
                <a:latin typeface="+mn-lt"/>
              </a:rPr>
              <a:t>Carducci</a:t>
            </a:r>
            <a:r>
              <a:rPr lang="es-ES" sz="2400" dirty="0">
                <a:latin typeface="+mn-lt"/>
              </a:rPr>
              <a:t> en </a:t>
            </a:r>
            <a:r>
              <a:rPr lang="es-ES" sz="2400" dirty="0" err="1">
                <a:latin typeface="+mn-lt"/>
              </a:rPr>
              <a:t>Legnaia</a:t>
            </a:r>
            <a:r>
              <a:rPr lang="es-ES" sz="2400" dirty="0">
                <a:latin typeface="+mn-lt"/>
              </a:rPr>
              <a:t>. </a:t>
            </a:r>
            <a:br>
              <a:rPr lang="es-ES" sz="2400" dirty="0">
                <a:latin typeface="+mn-lt"/>
              </a:rPr>
            </a:br>
            <a:r>
              <a:rPr lang="es-ES" sz="2400" dirty="0">
                <a:latin typeface="+mn-lt"/>
              </a:rPr>
              <a:t>Entre ellos se incluyeron </a:t>
            </a:r>
            <a:r>
              <a:rPr lang="es-ES" sz="2400" dirty="0" err="1">
                <a:latin typeface="+mn-lt"/>
              </a:rPr>
              <a:t>Pippo</a:t>
            </a:r>
            <a:r>
              <a:rPr lang="es-ES" sz="2400" dirty="0">
                <a:latin typeface="+mn-lt"/>
              </a:rPr>
              <a:t> </a:t>
            </a:r>
            <a:r>
              <a:rPr lang="es-ES" sz="2400" dirty="0" err="1">
                <a:latin typeface="+mn-lt"/>
              </a:rPr>
              <a:t>Spano</a:t>
            </a:r>
            <a:r>
              <a:rPr lang="es-ES" sz="2400" dirty="0">
                <a:latin typeface="+mn-lt"/>
              </a:rPr>
              <a:t>, </a:t>
            </a:r>
            <a:r>
              <a:rPr lang="es-ES" sz="2400" dirty="0" err="1">
                <a:latin typeface="+mn-lt"/>
              </a:rPr>
              <a:t>Farinata</a:t>
            </a:r>
            <a:r>
              <a:rPr lang="es-ES" sz="2400" dirty="0">
                <a:latin typeface="+mn-lt"/>
              </a:rPr>
              <a:t> </a:t>
            </a:r>
            <a:r>
              <a:rPr lang="es-ES" sz="2400" dirty="0" err="1">
                <a:latin typeface="+mn-lt"/>
              </a:rPr>
              <a:t>degli</a:t>
            </a:r>
            <a:r>
              <a:rPr lang="es-ES" sz="2400" dirty="0">
                <a:latin typeface="+mn-lt"/>
              </a:rPr>
              <a:t> </a:t>
            </a:r>
            <a:r>
              <a:rPr lang="es-ES" sz="2400" dirty="0" err="1">
                <a:latin typeface="+mn-lt"/>
              </a:rPr>
              <a:t>Uberti</a:t>
            </a:r>
            <a:r>
              <a:rPr lang="es-ES" sz="2400" dirty="0">
                <a:latin typeface="+mn-lt"/>
              </a:rPr>
              <a:t>, </a:t>
            </a:r>
            <a:r>
              <a:rPr lang="es-ES" sz="2400" dirty="0" err="1">
                <a:latin typeface="+mn-lt"/>
              </a:rPr>
              <a:t>Niccolò</a:t>
            </a:r>
            <a:r>
              <a:rPr lang="es-ES" sz="2400" dirty="0">
                <a:latin typeface="+mn-lt"/>
              </a:rPr>
              <a:t> </a:t>
            </a:r>
            <a:r>
              <a:rPr lang="es-ES" sz="2400" dirty="0" err="1">
                <a:latin typeface="+mn-lt"/>
              </a:rPr>
              <a:t>Acciaioli</a:t>
            </a:r>
            <a:r>
              <a:rPr lang="es-ES" sz="2400" dirty="0">
                <a:latin typeface="+mn-lt"/>
              </a:rPr>
              <a:t>, Dante, Petrarca, Boccaccio, la Sibila de Cumas, Ester y </a:t>
            </a:r>
            <a:r>
              <a:rPr lang="es-ES" sz="2400" dirty="0" err="1">
                <a:latin typeface="+mn-lt"/>
              </a:rPr>
              <a:t>Tomiris</a:t>
            </a:r>
            <a:r>
              <a:rPr lang="es-ES" sz="2400" dirty="0">
                <a:latin typeface="+mn-lt"/>
              </a:rPr>
              <a:t>.</a:t>
            </a: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6030" y="0"/>
            <a:ext cx="4625970" cy="6858000"/>
          </a:xfrm>
          <a:prstGeom prst="rect">
            <a:avLst/>
          </a:prstGeom>
        </p:spPr>
      </p:pic>
    </p:spTree>
    <p:extLst>
      <p:ext uri="{BB962C8B-B14F-4D97-AF65-F5344CB8AC3E}">
        <p14:creationId xmlns:p14="http://schemas.microsoft.com/office/powerpoint/2010/main" val="3348314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4434841" y="286471"/>
            <a:ext cx="3218496" cy="6285057"/>
          </a:xfrm>
        </p:spPr>
        <p:txBody>
          <a:bodyPr anchor="t">
            <a:normAutofit/>
          </a:bodyPr>
          <a:lstStyle/>
          <a:p>
            <a:r>
              <a:rPr lang="it-IT" sz="2800" dirty="0"/>
              <a:t>1448. Andrea del Castagno. </a:t>
            </a:r>
            <a:br>
              <a:rPr lang="it-IT" sz="2800" dirty="0"/>
            </a:br>
            <a:br>
              <a:rPr lang="it-IT" sz="2800" dirty="0"/>
            </a:br>
            <a:r>
              <a:rPr lang="it-IT" sz="2800" dirty="0"/>
              <a:t>Izquierda: Boccaccio.</a:t>
            </a:r>
            <a:br>
              <a:rPr lang="it-IT" sz="2800" dirty="0"/>
            </a:br>
            <a:br>
              <a:rPr lang="it-IT" sz="2800" dirty="0"/>
            </a:br>
            <a:br>
              <a:rPr lang="it-IT" sz="2800" dirty="0"/>
            </a:br>
            <a:br>
              <a:rPr lang="it-IT" sz="2800" dirty="0"/>
            </a:br>
            <a:r>
              <a:rPr lang="it-IT" sz="2800" dirty="0"/>
              <a:t>Derecha: Dante</a:t>
            </a:r>
            <a:endParaRPr lang="es-ES" sz="2800" dirty="0"/>
          </a:p>
        </p:txBody>
      </p:sp>
      <p:pic>
        <p:nvPicPr>
          <p:cNvPr id="3" name="Imagen 2">
            <a:extLst>
              <a:ext uri="{FF2B5EF4-FFF2-40B4-BE49-F238E27FC236}">
                <a16:creationId xmlns:a16="http://schemas.microsoft.com/office/drawing/2014/main" id="{B6C68C1A-E1E5-40F3-B387-D022E1FAD1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380012" cy="6858000"/>
          </a:xfrm>
          <a:prstGeom prst="rect">
            <a:avLst/>
          </a:prstGeom>
        </p:spPr>
      </p:pic>
      <p:pic>
        <p:nvPicPr>
          <p:cNvPr id="5" name="Imagen 4">
            <a:extLst>
              <a:ext uri="{FF2B5EF4-FFF2-40B4-BE49-F238E27FC236}">
                <a16:creationId xmlns:a16="http://schemas.microsoft.com/office/drawing/2014/main" id="{88680F67-539E-4858-A265-97969C0BD8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7160" y="0"/>
            <a:ext cx="4434840" cy="6858000"/>
          </a:xfrm>
          <a:prstGeom prst="rect">
            <a:avLst/>
          </a:prstGeom>
        </p:spPr>
      </p:pic>
    </p:spTree>
    <p:extLst>
      <p:ext uri="{BB962C8B-B14F-4D97-AF65-F5344CB8AC3E}">
        <p14:creationId xmlns:p14="http://schemas.microsoft.com/office/powerpoint/2010/main" val="3994049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4434841" y="286471"/>
            <a:ext cx="3218496" cy="6285057"/>
          </a:xfrm>
        </p:spPr>
        <p:txBody>
          <a:bodyPr anchor="t">
            <a:normAutofit/>
          </a:bodyPr>
          <a:lstStyle/>
          <a:p>
            <a:r>
              <a:rPr lang="it-IT" sz="2800" dirty="0"/>
              <a:t>1448. Andrea del Castagno. </a:t>
            </a:r>
            <a:br>
              <a:rPr lang="it-IT" sz="2800" dirty="0"/>
            </a:br>
            <a:br>
              <a:rPr lang="it-IT" sz="2800" dirty="0"/>
            </a:br>
            <a:r>
              <a:rPr lang="it-IT" sz="2800" dirty="0"/>
              <a:t>Izquierda: Farinata degli Uberti. </a:t>
            </a:r>
            <a:br>
              <a:rPr lang="it-IT" sz="2800" dirty="0"/>
            </a:br>
            <a:br>
              <a:rPr lang="it-IT" sz="2800" dirty="0"/>
            </a:br>
            <a:br>
              <a:rPr lang="it-IT" sz="2800" dirty="0"/>
            </a:br>
            <a:br>
              <a:rPr lang="it-IT" sz="2800" dirty="0"/>
            </a:br>
            <a:r>
              <a:rPr lang="it-IT" sz="2800" dirty="0"/>
              <a:t>Derecha: reina Tomyris.</a:t>
            </a:r>
            <a:endParaRPr lang="es-ES" sz="2800" dirty="0"/>
          </a:p>
        </p:txBody>
      </p:sp>
      <p:pic>
        <p:nvPicPr>
          <p:cNvPr id="6" name="Imagen 5">
            <a:extLst>
              <a:ext uri="{FF2B5EF4-FFF2-40B4-BE49-F238E27FC236}">
                <a16:creationId xmlns:a16="http://schemas.microsoft.com/office/drawing/2014/main" id="{4C99CA0E-F479-408F-84D9-1C22D779A4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451985" cy="6858000"/>
          </a:xfrm>
          <a:prstGeom prst="rect">
            <a:avLst/>
          </a:prstGeom>
        </p:spPr>
      </p:pic>
      <p:pic>
        <p:nvPicPr>
          <p:cNvPr id="8" name="Imagen 7">
            <a:extLst>
              <a:ext uri="{FF2B5EF4-FFF2-40B4-BE49-F238E27FC236}">
                <a16:creationId xmlns:a16="http://schemas.microsoft.com/office/drawing/2014/main" id="{3F99B729-328B-47BC-B853-684FA69464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1460" y="0"/>
            <a:ext cx="4320540" cy="6858000"/>
          </a:xfrm>
          <a:prstGeom prst="rect">
            <a:avLst/>
          </a:prstGeom>
        </p:spPr>
      </p:pic>
    </p:spTree>
    <p:extLst>
      <p:ext uri="{BB962C8B-B14F-4D97-AF65-F5344CB8AC3E}">
        <p14:creationId xmlns:p14="http://schemas.microsoft.com/office/powerpoint/2010/main" val="3804038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4605371" y="286471"/>
            <a:ext cx="3047965" cy="6285057"/>
          </a:xfrm>
        </p:spPr>
        <p:txBody>
          <a:bodyPr anchor="t">
            <a:normAutofit/>
          </a:bodyPr>
          <a:lstStyle/>
          <a:p>
            <a:r>
              <a:rPr lang="it-IT" sz="2800" dirty="0"/>
              <a:t>1448. Andrea del Castagno. </a:t>
            </a:r>
            <a:br>
              <a:rPr lang="it-IT" sz="2800" dirty="0"/>
            </a:br>
            <a:br>
              <a:rPr lang="it-IT" sz="2800" dirty="0"/>
            </a:br>
            <a:r>
              <a:rPr lang="it-IT" sz="2800" dirty="0"/>
              <a:t>Izquierda: Sibila de Cumas.</a:t>
            </a:r>
            <a:br>
              <a:rPr lang="it-IT" sz="2800" dirty="0"/>
            </a:br>
            <a:br>
              <a:rPr lang="it-IT" sz="2800" dirty="0"/>
            </a:br>
            <a:br>
              <a:rPr lang="it-IT" sz="2800" dirty="0"/>
            </a:br>
            <a:br>
              <a:rPr lang="it-IT" sz="2800" dirty="0"/>
            </a:br>
            <a:r>
              <a:rPr lang="it-IT" sz="2800" dirty="0"/>
              <a:t>Derecha: Niccolo Acciaiuoli.</a:t>
            </a:r>
            <a:endParaRPr lang="es-ES" sz="2800" dirty="0"/>
          </a:p>
        </p:txBody>
      </p:sp>
      <p:pic>
        <p:nvPicPr>
          <p:cNvPr id="4" name="Imagen 3">
            <a:extLst>
              <a:ext uri="{FF2B5EF4-FFF2-40B4-BE49-F238E27FC236}">
                <a16:creationId xmlns:a16="http://schemas.microsoft.com/office/drawing/2014/main" id="{F5988FA8-0FC6-43B4-82BD-3C3403AEF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05372" cy="6858000"/>
          </a:xfrm>
          <a:prstGeom prst="rect">
            <a:avLst/>
          </a:prstGeom>
        </p:spPr>
      </p:pic>
      <p:pic>
        <p:nvPicPr>
          <p:cNvPr id="6" name="Imagen 5">
            <a:extLst>
              <a:ext uri="{FF2B5EF4-FFF2-40B4-BE49-F238E27FC236}">
                <a16:creationId xmlns:a16="http://schemas.microsoft.com/office/drawing/2014/main" id="{CF2BBBB4-FA22-47B7-85F1-F81B156674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2511" y="0"/>
            <a:ext cx="4499489" cy="6858000"/>
          </a:xfrm>
          <a:prstGeom prst="rect">
            <a:avLst/>
          </a:prstGeom>
        </p:spPr>
      </p:pic>
    </p:spTree>
    <p:extLst>
      <p:ext uri="{BB962C8B-B14F-4D97-AF65-F5344CB8AC3E}">
        <p14:creationId xmlns:p14="http://schemas.microsoft.com/office/powerpoint/2010/main" val="675172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512619" y="286472"/>
            <a:ext cx="7140718" cy="780630"/>
          </a:xfrm>
        </p:spPr>
        <p:txBody>
          <a:bodyPr anchor="t">
            <a:normAutofit fontScale="90000"/>
          </a:bodyPr>
          <a:lstStyle/>
          <a:p>
            <a:r>
              <a:rPr lang="it-IT" sz="2800" dirty="0"/>
              <a:t>1448. Andrea del Castagno. Debajo: Ester</a:t>
            </a:r>
            <a:br>
              <a:rPr lang="it-IT" sz="2800" dirty="0"/>
            </a:br>
            <a:r>
              <a:rPr lang="it-IT" sz="2800" dirty="0"/>
              <a:t>Derecha: Petrarca.</a:t>
            </a:r>
            <a:endParaRPr lang="es-ES" sz="2800" dirty="0"/>
          </a:p>
        </p:txBody>
      </p:sp>
      <p:pic>
        <p:nvPicPr>
          <p:cNvPr id="5" name="Imagen 4">
            <a:extLst>
              <a:ext uri="{FF2B5EF4-FFF2-40B4-BE49-F238E27FC236}">
                <a16:creationId xmlns:a16="http://schemas.microsoft.com/office/drawing/2014/main" id="{3362413D-FD1A-4411-8CCF-5FC854A25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7101"/>
            <a:ext cx="7653336" cy="5790899"/>
          </a:xfrm>
          <a:prstGeom prst="rect">
            <a:avLst/>
          </a:prstGeom>
        </p:spPr>
      </p:pic>
      <p:pic>
        <p:nvPicPr>
          <p:cNvPr id="8" name="Imagen 7">
            <a:extLst>
              <a:ext uri="{FF2B5EF4-FFF2-40B4-BE49-F238E27FC236}">
                <a16:creationId xmlns:a16="http://schemas.microsoft.com/office/drawing/2014/main" id="{C24FA8BF-3269-4654-9DC5-10BB762FCF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7049" y="0"/>
            <a:ext cx="4564951" cy="7086599"/>
          </a:xfrm>
          <a:prstGeom prst="rect">
            <a:avLst/>
          </a:prstGeom>
        </p:spPr>
      </p:pic>
    </p:spTree>
    <p:extLst>
      <p:ext uri="{BB962C8B-B14F-4D97-AF65-F5344CB8AC3E}">
        <p14:creationId xmlns:p14="http://schemas.microsoft.com/office/powerpoint/2010/main" val="2896161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079672" cy="6285057"/>
          </a:xfrm>
        </p:spPr>
        <p:txBody>
          <a:bodyPr anchor="t">
            <a:normAutofit/>
          </a:bodyPr>
          <a:lstStyle/>
          <a:p>
            <a:r>
              <a:rPr lang="it-IT" sz="2800" dirty="0"/>
              <a:t>1448. Andrea del Castagno. </a:t>
            </a:r>
            <a:br>
              <a:rPr lang="it-IT" sz="2800" dirty="0"/>
            </a:br>
            <a:r>
              <a:rPr lang="it-IT" sz="2800" dirty="0"/>
              <a:t>Eva. </a:t>
            </a:r>
            <a:br>
              <a:rPr lang="it-IT" sz="2800" dirty="0"/>
            </a:br>
            <a:r>
              <a:rPr lang="it-IT" sz="2800" dirty="0"/>
              <a:t>Villa Carducci, Legnaia.</a:t>
            </a:r>
            <a:endParaRPr lang="es-ES" sz="2800" dirty="0"/>
          </a:p>
        </p:txBody>
      </p:sp>
      <p:pic>
        <p:nvPicPr>
          <p:cNvPr id="4" name="Imagen 3">
            <a:extLst>
              <a:ext uri="{FF2B5EF4-FFF2-40B4-BE49-F238E27FC236}">
                <a16:creationId xmlns:a16="http://schemas.microsoft.com/office/drawing/2014/main" id="{963EDF67-ADCF-435E-8106-4C6408C93D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5418" y="-1295"/>
            <a:ext cx="4516582" cy="6859295"/>
          </a:xfrm>
          <a:prstGeom prst="rect">
            <a:avLst/>
          </a:prstGeom>
        </p:spPr>
      </p:pic>
    </p:spTree>
    <p:extLst>
      <p:ext uri="{BB962C8B-B14F-4D97-AF65-F5344CB8AC3E}">
        <p14:creationId xmlns:p14="http://schemas.microsoft.com/office/powerpoint/2010/main" val="4012911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079672" cy="6285057"/>
          </a:xfrm>
        </p:spPr>
        <p:txBody>
          <a:bodyPr anchor="t">
            <a:normAutofit/>
          </a:bodyPr>
          <a:lstStyle/>
          <a:p>
            <a:r>
              <a:rPr lang="it-IT" sz="2800" dirty="0"/>
              <a:t>1448. Andrea del Castagno. </a:t>
            </a:r>
            <a:br>
              <a:rPr lang="it-IT" sz="2800" dirty="0"/>
            </a:br>
            <a:r>
              <a:rPr lang="it-IT" sz="2800" dirty="0"/>
              <a:t>Virgen con niño. </a:t>
            </a:r>
            <a:br>
              <a:rPr lang="it-IT" sz="2800" dirty="0"/>
            </a:br>
            <a:r>
              <a:rPr lang="it-IT" sz="2800" dirty="0"/>
              <a:t>Villa Carducci, Legnaia.</a:t>
            </a:r>
            <a:endParaRPr lang="es-ES" sz="2800" dirty="0"/>
          </a:p>
        </p:txBody>
      </p:sp>
      <p:pic>
        <p:nvPicPr>
          <p:cNvPr id="5" name="Imagen 4">
            <a:extLst>
              <a:ext uri="{FF2B5EF4-FFF2-40B4-BE49-F238E27FC236}">
                <a16:creationId xmlns:a16="http://schemas.microsoft.com/office/drawing/2014/main" id="{F94751E8-1D05-4677-992D-EAA00AC004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0" y="-20230"/>
            <a:ext cx="5334000" cy="6878230"/>
          </a:xfrm>
          <a:prstGeom prst="rect">
            <a:avLst/>
          </a:prstGeom>
        </p:spPr>
      </p:pic>
    </p:spTree>
    <p:extLst>
      <p:ext uri="{BB962C8B-B14F-4D97-AF65-F5344CB8AC3E}">
        <p14:creationId xmlns:p14="http://schemas.microsoft.com/office/powerpoint/2010/main" val="391807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470072" cy="6285057"/>
          </a:xfrm>
        </p:spPr>
        <p:txBody>
          <a:bodyPr anchor="t">
            <a:normAutofit/>
          </a:bodyPr>
          <a:lstStyle/>
          <a:p>
            <a:r>
              <a:rPr lang="es-ES" sz="2800" dirty="0"/>
              <a:t>1450 - 1457. Andrea del </a:t>
            </a:r>
            <a:r>
              <a:rPr lang="es-ES" sz="2800" dirty="0" err="1"/>
              <a:t>Castagno</a:t>
            </a:r>
            <a:r>
              <a:rPr lang="es-ES" sz="2800" dirty="0"/>
              <a:t>. </a:t>
            </a:r>
            <a:br>
              <a:rPr lang="es-ES" sz="2800" dirty="0"/>
            </a:br>
            <a:r>
              <a:rPr lang="es-ES" sz="2800" dirty="0"/>
              <a:t>Retrato de caballero. </a:t>
            </a:r>
            <a:br>
              <a:rPr lang="es-ES" sz="2800" dirty="0"/>
            </a:br>
            <a:r>
              <a:rPr lang="es-ES" sz="2800" dirty="0"/>
              <a:t>National </a:t>
            </a:r>
            <a:r>
              <a:rPr lang="es-ES" sz="2800" dirty="0" err="1"/>
              <a:t>Galery</a:t>
            </a:r>
            <a:r>
              <a:rPr lang="es-ES" sz="2800" dirty="0"/>
              <a:t> of Art, Washington.</a:t>
            </a:r>
          </a:p>
        </p:txBody>
      </p:sp>
      <p:pic>
        <p:nvPicPr>
          <p:cNvPr id="4" name="Imagen 3">
            <a:extLst>
              <a:ext uri="{FF2B5EF4-FFF2-40B4-BE49-F238E27FC236}">
                <a16:creationId xmlns:a16="http://schemas.microsoft.com/office/drawing/2014/main" id="{FBD7D89F-1CBA-49FC-A3D5-D6DBE3EA11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3333514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2992581" cy="6285057"/>
          </a:xfrm>
        </p:spPr>
        <p:txBody>
          <a:bodyPr anchor="t">
            <a:normAutofit/>
          </a:bodyPr>
          <a:lstStyle/>
          <a:p>
            <a:r>
              <a:rPr lang="es-ES" sz="2800" dirty="0"/>
              <a:t>1450. </a:t>
            </a:r>
            <a:br>
              <a:rPr lang="es-ES" sz="2800" dirty="0"/>
            </a:br>
            <a:r>
              <a:rPr lang="es-ES" sz="2800" dirty="0"/>
              <a:t>Andrea del </a:t>
            </a:r>
            <a:r>
              <a:rPr lang="es-ES" sz="2800" dirty="0" err="1"/>
              <a:t>Castagno</a:t>
            </a:r>
            <a:r>
              <a:rPr lang="es-ES" sz="2800" dirty="0"/>
              <a:t>. </a:t>
            </a:r>
            <a:br>
              <a:rPr lang="es-ES" sz="2800" dirty="0"/>
            </a:br>
            <a:r>
              <a:rPr lang="es-ES" sz="2800" dirty="0"/>
              <a:t>Crucifixión. </a:t>
            </a:r>
            <a:br>
              <a:rPr lang="es-ES" sz="2800" dirty="0"/>
            </a:br>
            <a:r>
              <a:rPr lang="es-ES" sz="2800" dirty="0"/>
              <a:t>National </a:t>
            </a:r>
            <a:r>
              <a:rPr lang="es-ES" sz="2800" dirty="0" err="1"/>
              <a:t>Galery</a:t>
            </a:r>
            <a:r>
              <a:rPr lang="es-ES" sz="2800" dirty="0"/>
              <a:t>, Londres.</a:t>
            </a:r>
          </a:p>
        </p:txBody>
      </p:sp>
      <p:pic>
        <p:nvPicPr>
          <p:cNvPr id="4" name="Imagen 3">
            <a:extLst>
              <a:ext uri="{FF2B5EF4-FFF2-40B4-BE49-F238E27FC236}">
                <a16:creationId xmlns:a16="http://schemas.microsoft.com/office/drawing/2014/main" id="{D689CA4C-C2DB-4F3E-996D-D67E54932D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6750" y="0"/>
            <a:ext cx="8595250" cy="6858000"/>
          </a:xfrm>
          <a:prstGeom prst="rect">
            <a:avLst/>
          </a:prstGeom>
        </p:spPr>
      </p:pic>
    </p:spTree>
    <p:extLst>
      <p:ext uri="{BB962C8B-B14F-4D97-AF65-F5344CB8AC3E}">
        <p14:creationId xmlns:p14="http://schemas.microsoft.com/office/powerpoint/2010/main" val="3872766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6705600" cy="6285057"/>
          </a:xfrm>
        </p:spPr>
        <p:txBody>
          <a:bodyPr anchor="t">
            <a:normAutofit/>
          </a:bodyPr>
          <a:lstStyle/>
          <a:p>
            <a:r>
              <a:rPr lang="en-US" sz="2800" dirty="0"/>
              <a:t>1450. Andrea del Castagno. </a:t>
            </a:r>
            <a:br>
              <a:rPr lang="en-US" sz="2800" dirty="0"/>
            </a:br>
            <a:r>
              <a:rPr lang="en-US" sz="2800" dirty="0"/>
              <a:t>David. </a:t>
            </a:r>
            <a:br>
              <a:rPr lang="en-US" sz="2800" dirty="0"/>
            </a:br>
            <a:r>
              <a:rPr lang="en-US" sz="2800" dirty="0"/>
              <a:t>National </a:t>
            </a:r>
            <a:r>
              <a:rPr lang="en-US" sz="2800" dirty="0" err="1"/>
              <a:t>Galery</a:t>
            </a:r>
            <a:r>
              <a:rPr lang="en-US" sz="2800" dirty="0"/>
              <a:t> of Art, Washington.</a:t>
            </a:r>
            <a:endParaRPr lang="es-ES" sz="2800" dirty="0"/>
          </a:p>
        </p:txBody>
      </p:sp>
      <p:pic>
        <p:nvPicPr>
          <p:cNvPr id="4" name="Imagen 3">
            <a:extLst>
              <a:ext uri="{FF2B5EF4-FFF2-40B4-BE49-F238E27FC236}">
                <a16:creationId xmlns:a16="http://schemas.microsoft.com/office/drawing/2014/main" id="{C06C5D7D-D7A5-4230-8BDD-2108727590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3127" y="-9921"/>
            <a:ext cx="4488873" cy="6867921"/>
          </a:xfrm>
          <a:prstGeom prst="rect">
            <a:avLst/>
          </a:prstGeom>
        </p:spPr>
      </p:pic>
    </p:spTree>
    <p:extLst>
      <p:ext uri="{BB962C8B-B14F-4D97-AF65-F5344CB8AC3E}">
        <p14:creationId xmlns:p14="http://schemas.microsoft.com/office/powerpoint/2010/main" val="2998308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492875"/>
          </a:xfrm>
        </p:spPr>
        <p:txBody>
          <a:bodyPr anchor="t">
            <a:normAutofit fontScale="90000"/>
          </a:bodyPr>
          <a:lstStyle/>
          <a:p>
            <a:r>
              <a:rPr lang="es-ES" sz="2800" b="1" dirty="0"/>
              <a:t>1450. Andrea del </a:t>
            </a:r>
            <a:r>
              <a:rPr lang="es-ES" sz="2800" b="1" dirty="0" err="1"/>
              <a:t>Castagno</a:t>
            </a:r>
            <a:r>
              <a:rPr lang="es-ES" sz="2800" b="1" dirty="0"/>
              <a:t>. </a:t>
            </a:r>
            <a:br>
              <a:rPr lang="es-ES" sz="2800" b="1" dirty="0"/>
            </a:br>
            <a:r>
              <a:rPr lang="es-ES" sz="2800" b="1" dirty="0"/>
              <a:t>Virgen, San </a:t>
            </a:r>
            <a:r>
              <a:rPr lang="es-ES" sz="2800" b="1" dirty="0" err="1"/>
              <a:t>Miniato</a:t>
            </a:r>
            <a:r>
              <a:rPr lang="es-ES" sz="2800" b="1" dirty="0"/>
              <a:t> Y San Julián. </a:t>
            </a:r>
            <a:br>
              <a:rPr lang="es-ES" sz="2800" b="1" dirty="0"/>
            </a:br>
            <a:r>
              <a:rPr lang="es-ES" sz="2800" b="1" dirty="0"/>
              <a:t>Staatliche </a:t>
            </a:r>
            <a:r>
              <a:rPr lang="es-ES" sz="2800" b="1" dirty="0" err="1"/>
              <a:t>Museen</a:t>
            </a:r>
            <a:r>
              <a:rPr lang="es-ES" sz="2800" b="1" dirty="0"/>
              <a:t>, Berlín.</a:t>
            </a:r>
            <a:br>
              <a:rPr lang="es-ES" sz="2800" b="1" dirty="0"/>
            </a:br>
            <a:br>
              <a:rPr lang="es-ES" sz="2800" dirty="0"/>
            </a:br>
            <a:r>
              <a:rPr lang="es-ES" sz="2700" dirty="0">
                <a:latin typeface="+mn-lt"/>
              </a:rPr>
              <a:t>L</a:t>
            </a:r>
            <a:r>
              <a:rPr lang="es-ES" sz="2700" b="0" i="0" dirty="0">
                <a:effectLst/>
                <a:latin typeface="+mn-lt"/>
              </a:rPr>
              <a:t>a iconografía es extraña, porque representó la tumba de la Virgen abierta y vista en perspectiva, llena de flores. </a:t>
            </a:r>
            <a:br>
              <a:rPr lang="es-ES" sz="2700" b="0" i="0" dirty="0">
                <a:effectLst/>
                <a:latin typeface="+mn-lt"/>
              </a:rPr>
            </a:br>
            <a:r>
              <a:rPr lang="es-ES" sz="2700" b="0" i="0" dirty="0">
                <a:effectLst/>
                <a:latin typeface="+mn-lt"/>
              </a:rPr>
              <a:t>La figura de la Virgen no es plana, se sitúa sobre un espacio delimitado por la tumba y se levanta sobre ella. </a:t>
            </a:r>
            <a:br>
              <a:rPr lang="es-ES" sz="2700" b="0" i="0" dirty="0">
                <a:effectLst/>
                <a:latin typeface="+mn-lt"/>
              </a:rPr>
            </a:br>
            <a:r>
              <a:rPr lang="es-ES" sz="2700" b="0" i="0" dirty="0">
                <a:effectLst/>
                <a:latin typeface="+mn-lt"/>
              </a:rPr>
              <a:t>Los santos son figuras elegantes de la Florencia de entonces, con aureolas como platos de latón.</a:t>
            </a:r>
            <a:endParaRPr lang="es-ES" sz="2800" dirty="0">
              <a:latin typeface="+mn-lt"/>
            </a:endParaRPr>
          </a:p>
        </p:txBody>
      </p:sp>
      <p:pic>
        <p:nvPicPr>
          <p:cNvPr id="4" name="Imagen 3">
            <a:extLst>
              <a:ext uri="{FF2B5EF4-FFF2-40B4-BE49-F238E27FC236}">
                <a16:creationId xmlns:a16="http://schemas.microsoft.com/office/drawing/2014/main" id="{8A449A6B-DE9D-4F40-9610-B48340A3EA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1920" y="0"/>
            <a:ext cx="7910080" cy="6858000"/>
          </a:xfrm>
          <a:prstGeom prst="rect">
            <a:avLst/>
          </a:prstGeom>
        </p:spPr>
      </p:pic>
    </p:spTree>
    <p:extLst>
      <p:ext uri="{BB962C8B-B14F-4D97-AF65-F5344CB8AC3E}">
        <p14:creationId xmlns:p14="http://schemas.microsoft.com/office/powerpoint/2010/main" val="2019285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5250872" cy="6285057"/>
          </a:xfrm>
        </p:spPr>
        <p:txBody>
          <a:bodyPr anchor="t">
            <a:normAutofit/>
          </a:bodyPr>
          <a:lstStyle/>
          <a:p>
            <a:r>
              <a:rPr lang="es-ES" sz="2800" dirty="0"/>
              <a:t>1453. Andrea del </a:t>
            </a:r>
            <a:r>
              <a:rPr lang="es-ES" sz="2800" dirty="0" err="1"/>
              <a:t>Castagno</a:t>
            </a:r>
            <a:r>
              <a:rPr lang="es-ES" sz="2800" dirty="0"/>
              <a:t>. </a:t>
            </a:r>
            <a:br>
              <a:rPr lang="es-ES" sz="2800" dirty="0"/>
            </a:br>
            <a:r>
              <a:rPr lang="es-ES" sz="2800" dirty="0"/>
              <a:t>San Julián y el Redentor. </a:t>
            </a:r>
            <a:br>
              <a:rPr lang="es-ES" sz="2800" dirty="0"/>
            </a:br>
            <a:r>
              <a:rPr lang="es-ES" sz="2800" dirty="0" err="1"/>
              <a:t>Santissima</a:t>
            </a:r>
            <a:r>
              <a:rPr lang="es-ES" sz="2800" dirty="0"/>
              <a:t> Annunziata, Florencia.</a:t>
            </a:r>
          </a:p>
        </p:txBody>
      </p:sp>
      <p:pic>
        <p:nvPicPr>
          <p:cNvPr id="4" name="Imagen 3">
            <a:extLst>
              <a:ext uri="{FF2B5EF4-FFF2-40B4-BE49-F238E27FC236}">
                <a16:creationId xmlns:a16="http://schemas.microsoft.com/office/drawing/2014/main" id="{E97C55A1-D7F4-4CEC-B3A4-34F04FDB54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7561" y="0"/>
            <a:ext cx="6184439" cy="6965927"/>
          </a:xfrm>
          <a:prstGeom prst="rect">
            <a:avLst/>
          </a:prstGeom>
        </p:spPr>
      </p:pic>
    </p:spTree>
    <p:extLst>
      <p:ext uri="{BB962C8B-B14F-4D97-AF65-F5344CB8AC3E}">
        <p14:creationId xmlns:p14="http://schemas.microsoft.com/office/powerpoint/2010/main" val="642924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7259781" cy="6285057"/>
          </a:xfrm>
        </p:spPr>
        <p:txBody>
          <a:bodyPr anchor="t">
            <a:normAutofit/>
          </a:bodyPr>
          <a:lstStyle/>
          <a:p>
            <a:r>
              <a:rPr lang="es-ES" sz="2800" dirty="0"/>
              <a:t>1453. Andrea del </a:t>
            </a:r>
            <a:r>
              <a:rPr lang="es-ES" sz="2800" dirty="0" err="1"/>
              <a:t>Castagno</a:t>
            </a:r>
            <a:r>
              <a:rPr lang="es-ES" sz="2800" dirty="0"/>
              <a:t>. Santa Trinidad, San Jerónimo y Santos. </a:t>
            </a:r>
            <a:r>
              <a:rPr lang="es-ES" sz="2800" dirty="0" err="1"/>
              <a:t>Santissima</a:t>
            </a:r>
            <a:r>
              <a:rPr lang="es-ES" sz="2800" dirty="0"/>
              <a:t> Annunziata, Florencia.</a:t>
            </a:r>
          </a:p>
        </p:txBody>
      </p:sp>
      <p:pic>
        <p:nvPicPr>
          <p:cNvPr id="4" name="Imagen 3">
            <a:extLst>
              <a:ext uri="{FF2B5EF4-FFF2-40B4-BE49-F238E27FC236}">
                <a16:creationId xmlns:a16="http://schemas.microsoft.com/office/drawing/2014/main" id="{999AD079-88F2-46F7-BF15-90907CC6E5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364" y="15973"/>
            <a:ext cx="4225636" cy="6842027"/>
          </a:xfrm>
          <a:prstGeom prst="rect">
            <a:avLst/>
          </a:prstGeom>
        </p:spPr>
      </p:pic>
    </p:spTree>
    <p:extLst>
      <p:ext uri="{BB962C8B-B14F-4D97-AF65-F5344CB8AC3E}">
        <p14:creationId xmlns:p14="http://schemas.microsoft.com/office/powerpoint/2010/main" val="1159501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2923309" cy="6285057"/>
          </a:xfrm>
        </p:spPr>
        <p:txBody>
          <a:bodyPr anchor="t">
            <a:normAutofit/>
          </a:bodyPr>
          <a:lstStyle/>
          <a:p>
            <a:r>
              <a:rPr lang="es-ES" sz="2800" dirty="0"/>
              <a:t>1455. Andrea del </a:t>
            </a:r>
            <a:r>
              <a:rPr lang="es-ES" sz="2800" dirty="0" err="1"/>
              <a:t>Castagno</a:t>
            </a:r>
            <a:r>
              <a:rPr lang="es-ES" sz="2800" dirty="0"/>
              <a:t>. Crucifixión. Santa Apolonia, Florencia.</a:t>
            </a:r>
          </a:p>
        </p:txBody>
      </p:sp>
      <p:pic>
        <p:nvPicPr>
          <p:cNvPr id="4" name="Imagen 3">
            <a:extLst>
              <a:ext uri="{FF2B5EF4-FFF2-40B4-BE49-F238E27FC236}">
                <a16:creationId xmlns:a16="http://schemas.microsoft.com/office/drawing/2014/main" id="{25257BDB-4FBA-459E-8DF6-63BFB6028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2285" y="0"/>
            <a:ext cx="8785860" cy="6858000"/>
          </a:xfrm>
          <a:prstGeom prst="rect">
            <a:avLst/>
          </a:prstGeom>
        </p:spPr>
      </p:pic>
    </p:spTree>
    <p:extLst>
      <p:ext uri="{BB962C8B-B14F-4D97-AF65-F5344CB8AC3E}">
        <p14:creationId xmlns:p14="http://schemas.microsoft.com/office/powerpoint/2010/main" val="2979820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27546" y="245660"/>
            <a:ext cx="6878471" cy="6533865"/>
          </a:xfrm>
        </p:spPr>
        <p:txBody>
          <a:bodyPr anchor="t">
            <a:normAutofit/>
          </a:bodyPr>
          <a:lstStyle/>
          <a:p>
            <a:r>
              <a:rPr lang="it-IT" sz="2800" b="1" dirty="0"/>
              <a:t>1456. Andrea del Castagno. </a:t>
            </a:r>
            <a:br>
              <a:rPr lang="it-IT" sz="2800" b="1" dirty="0"/>
            </a:br>
            <a:r>
              <a:rPr lang="it-IT" sz="2800" b="1" dirty="0"/>
              <a:t>Fresco de Niccolò da Tolentino.</a:t>
            </a:r>
            <a:br>
              <a:rPr lang="it-IT" sz="2800" b="1" dirty="0"/>
            </a:br>
            <a:br>
              <a:rPr lang="it-IT" sz="2800" dirty="0"/>
            </a:br>
            <a:r>
              <a:rPr lang="es-ES" sz="2400" b="0" i="0" dirty="0">
                <a:effectLst/>
                <a:latin typeface="+mn-lt"/>
              </a:rPr>
              <a:t>El fondo es liso y tiene un aspecto más acentuado de escultura ecuestre. Muestra nervio y sombreado en el caballo y Tolentino viste un gran turbante, cuyo tamaño acentúa el de su cuerpo. Nuevamente aquí, los volúmenes son poderosos.</a:t>
            </a:r>
            <a:endParaRPr lang="es-ES" sz="2800" dirty="0">
              <a:latin typeface="+mn-lt"/>
            </a:endParaRPr>
          </a:p>
        </p:txBody>
      </p:sp>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8746" y="0"/>
            <a:ext cx="4673254" cy="6858000"/>
          </a:xfrm>
          <a:prstGeom prst="rect">
            <a:avLst/>
          </a:prstGeom>
        </p:spPr>
      </p:pic>
    </p:spTree>
    <p:extLst>
      <p:ext uri="{BB962C8B-B14F-4D97-AF65-F5344CB8AC3E}">
        <p14:creationId xmlns:p14="http://schemas.microsoft.com/office/powerpoint/2010/main" val="11469630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D426D7-CBE5-41EA-AC54-6DCCF55EE549}"/>
              </a:ext>
            </a:extLst>
          </p:cNvPr>
          <p:cNvSpPr>
            <a:spLocks noGrp="1"/>
          </p:cNvSpPr>
          <p:nvPr>
            <p:ph type="title"/>
          </p:nvPr>
        </p:nvSpPr>
        <p:spPr>
          <a:xfrm>
            <a:off x="346364" y="365125"/>
            <a:ext cx="3699163" cy="6285057"/>
          </a:xfrm>
        </p:spPr>
        <p:txBody>
          <a:bodyPr anchor="t">
            <a:normAutofit/>
          </a:bodyPr>
          <a:lstStyle/>
          <a:p>
            <a:endParaRPr lang="es-ES" sz="2800" dirty="0"/>
          </a:p>
        </p:txBody>
      </p:sp>
    </p:spTree>
    <p:extLst>
      <p:ext uri="{BB962C8B-B14F-4D97-AF65-F5344CB8AC3E}">
        <p14:creationId xmlns:p14="http://schemas.microsoft.com/office/powerpoint/2010/main" val="985410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822</TotalTime>
  <Words>979</Words>
  <Application>Microsoft Office PowerPoint</Application>
  <PresentationFormat>Panorámica</PresentationFormat>
  <Paragraphs>30</Paragraphs>
  <Slides>31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31</vt:i4>
      </vt:variant>
    </vt:vector>
  </HeadingPairs>
  <TitlesOfParts>
    <vt:vector size="35" baseType="lpstr">
      <vt:lpstr>Arial</vt:lpstr>
      <vt:lpstr>Calibri</vt:lpstr>
      <vt:lpstr>Calibri Light</vt:lpstr>
      <vt:lpstr>Tema de Office</vt:lpstr>
      <vt:lpstr>Andrea del Castagno</vt:lpstr>
      <vt:lpstr>Presentación de PowerPoint</vt:lpstr>
      <vt:lpstr>1440 - 1441. Andrea del Castagno.  Crucifixión con Santos.  Ospedale Santa Maria Nuova, Florencia.</vt:lpstr>
      <vt:lpstr>1442. Andrea del Castagno. Capilla de San tarasio, Iglesia de San Zacarias, Venecia.</vt:lpstr>
      <vt:lpstr>1442. Andrea del Castagno. Capilla de San tarasio, Iglesia de San Zacarias, Venecia.  Derecha: Dios Padre.    Izquierda: San Juan Bautista.</vt:lpstr>
      <vt:lpstr>1442. Andrea del Castagno. Capilla de San tarasio, Iglesia de San Zacarias, Venecia.  Derecha: San Juan Evangelista.   Izquierda: San Marcos.</vt:lpstr>
      <vt:lpstr>1442 - 1443. Andrea del Castagno. Dormición de la Virgen. Basílica de San Marcos, Venecia.</vt:lpstr>
      <vt:lpstr>1444. Andrea del Castagno. Deposición. Duomo, Florencia.</vt:lpstr>
      <vt:lpstr>1445. Andrea del Castagno. Vrigen con Santos. Colección Contini Bonacossi, Florencia.</vt:lpstr>
      <vt:lpstr>Presentación de PowerPoint</vt:lpstr>
      <vt:lpstr>1447. Andrea del Castagno. Cristo en el sepulcro. Santa Apolonia, Florencia.</vt:lpstr>
      <vt:lpstr>1444. Andrea del Castagno. Pasión de Cristo y Última cena. Santa Apolonia, Florencia.</vt:lpstr>
      <vt:lpstr>1447. Andrea del Castagno. La Última Cena del Cenáculo de Santa Apolonia.</vt:lpstr>
      <vt:lpstr>1447. Andrea del Castagno. La Última Cena del Cenáculo de Santa Apolonia. Introduce un conjunto nuevo de relaciones entre el espacio figurativo y el espacio real.  Es un ejemplo del desarrollo de un escenario inspirado en una escenografía teatral mediante la aplicación, científica y rigurosa, de las leyes de la representación perspectiva.</vt:lpstr>
      <vt:lpstr>La composición de figuras equilibradas en un marco arquitectónico es particularmente destacado.  La postura de San Juan de dormir inocentemente contrasta nítidamente con la pose tensa y derecha de Judas el traidor, y las posiciones de las manos de las parejas finales de apóstoles en cada extremo del fresco se reflejan la una a la otra con un logrado realismo. Los colores de las ropas de los apóstoles y sus posturas contribuyen al equilibrio de la obra. El detalle y naturalismo de este fresco ejemplifica las maneras en que del Castagno se apartó de los estilos artísticos que le precedieron. Las paredes de mármol, muy detalladas, recuerdan a las pinturas murales del «primer estilo» romano, y los pilares y las estatuas hacen pensar en la escultura clásica y prefiguran la pintura de trampantojo. Más aún, los reflejos de color en el pelo de las figuras, las ropas ondulantes, y una perspectiva creíble en los halos presagian innovaciones futuras. En esta obra se aprecia el contacto con el estilo de Donatello y la preocupación del pintor por la fuerza y la expresión, creando figuras de una monumentalidad dura y escultórica. </vt:lpstr>
      <vt:lpstr>1448. Andrea del Castagno.  Retrato del condottiero Pippo Spano.  Témpera sobre tabla. Galería Uffizi de Florencia.  En 1449-1450 colaboró con Filippo Carducci en una serie de frescos sobre Personajes ilustres para la Villa Carducci en Legnaia.  Entre ellos se incluyeron Pippo Spano, Farinata degli Uberti, Niccolò Acciaioli, Dante, Petrarca, Boccaccio, la Sibila de Cumas, Ester y Tomiris.</vt:lpstr>
      <vt:lpstr>1448. Andrea del Castagno.   Izquierda: Boccaccio.    Derecha: Dante</vt:lpstr>
      <vt:lpstr>1448. Andrea del Castagno.   Izquierda: Farinata degli Uberti.     Derecha: reina Tomyris.</vt:lpstr>
      <vt:lpstr>1448. Andrea del Castagno.   Izquierda: Sibila de Cumas.    Derecha: Niccolo Acciaiuoli.</vt:lpstr>
      <vt:lpstr>1448. Andrea del Castagno. Debajo: Ester Derecha: Petrarca.</vt:lpstr>
      <vt:lpstr>1448. Andrea del Castagno.  Eva.  Villa Carducci, Legnaia.</vt:lpstr>
      <vt:lpstr>1448. Andrea del Castagno.  Virgen con niño.  Villa Carducci, Legnaia.</vt:lpstr>
      <vt:lpstr>1450 - 1457. Andrea del Castagno.  Retrato de caballero.  National Galery of Art, Washington.</vt:lpstr>
      <vt:lpstr>1450.  Andrea del Castagno.  Crucifixión.  National Galery, Londres.</vt:lpstr>
      <vt:lpstr>1450. Andrea del Castagno.  David.  National Galery of Art, Washington.</vt:lpstr>
      <vt:lpstr>1450. Andrea del Castagno.  Virgen, San Miniato Y San Julián.  Staatliche Museen, Berlín.  La iconografía es extraña, porque representó la tumba de la Virgen abierta y vista en perspectiva, llena de flores.  La figura de la Virgen no es plana, se sitúa sobre un espacio delimitado por la tumba y se levanta sobre ella.  Los santos son figuras elegantes de la Florencia de entonces, con aureolas como platos de latón.</vt:lpstr>
      <vt:lpstr>1453. Andrea del Castagno.  San Julián y el Redentor.  Santissima Annunziata, Florencia.</vt:lpstr>
      <vt:lpstr>1453. Andrea del Castagno. Santa Trinidad, San Jerónimo y Santos. Santissima Annunziata, Florencia.</vt:lpstr>
      <vt:lpstr>1455. Andrea del Castagno. Crucifixión. Santa Apolonia, Florencia.</vt:lpstr>
      <vt:lpstr>1456. Andrea del Castagno.  Fresco de Niccolò da Tolentino.  El fondo es liso y tiene un aspecto más acentuado de escultura ecuestre. Muestra nervio y sombreado en el caballo y Tolentino viste un gran turbante, cuyo tamaño acentúa el de su cuerpo. Nuevamente aquí, los volúmenes son poderosos.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Maestà, Simone Martini.</dc:title>
  <dc:creator>Miguel Velayos García</dc:creator>
  <cp:lastModifiedBy>Miguel Velayos García</cp:lastModifiedBy>
  <cp:revision>84</cp:revision>
  <dcterms:created xsi:type="dcterms:W3CDTF">2020-08-12T17:09:33Z</dcterms:created>
  <dcterms:modified xsi:type="dcterms:W3CDTF">2021-04-17T09:10:59Z</dcterms:modified>
</cp:coreProperties>
</file>