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68" r:id="rId3"/>
    <p:sldId id="360" r:id="rId4"/>
    <p:sldId id="361" r:id="rId5"/>
    <p:sldId id="369" r:id="rId6"/>
    <p:sldId id="362" r:id="rId7"/>
    <p:sldId id="363" r:id="rId8"/>
    <p:sldId id="358" r:id="rId9"/>
    <p:sldId id="359" r:id="rId10"/>
    <p:sldId id="370" r:id="rId11"/>
    <p:sldId id="354" r:id="rId12"/>
    <p:sldId id="340" r:id="rId13"/>
    <p:sldId id="364" r:id="rId14"/>
    <p:sldId id="366" r:id="rId15"/>
    <p:sldId id="367" r:id="rId16"/>
    <p:sldId id="341" r:id="rId17"/>
    <p:sldId id="342" r:id="rId18"/>
    <p:sldId id="353" r:id="rId19"/>
    <p:sldId id="343" r:id="rId20"/>
    <p:sldId id="346" r:id="rId21"/>
    <p:sldId id="344" r:id="rId22"/>
    <p:sldId id="345" r:id="rId23"/>
    <p:sldId id="347" r:id="rId24"/>
    <p:sldId id="348" r:id="rId25"/>
    <p:sldId id="350" r:id="rId26"/>
    <p:sldId id="351" r:id="rId27"/>
    <p:sldId id="372" r:id="rId28"/>
    <p:sldId id="373" r:id="rId29"/>
    <p:sldId id="349" r:id="rId30"/>
    <p:sldId id="371" r:id="rId3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412DB9-DC0B-46E0-AD77-3F14B6367D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17A4559-75D5-4C77-A021-231D2C9F4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978F6EF-CB76-47F4-8A63-54F7B2842B25}"/>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A80C2544-A57F-4052-9653-147FDE4772E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E145C5-DF54-490E-87EF-3F46994790EC}"/>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59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DA3F3D-C26E-4BD7-8590-E1E7C108B9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3053FEA-3EFD-4D8F-B30D-8E3BBA69A4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527C69-BDD0-4DF2-B69A-28AD25658421}"/>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DB5EAAB1-5CF2-49EE-85C7-3CA1B679813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9A94518-B816-47E9-A518-873470573759}"/>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395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F452B-7AD5-4080-8FE4-C84639A64A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6FF42BA-4AA8-4B4D-900D-FBC9B8BE7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56F7E21-9176-4CB7-AC6D-33E72B5F60C9}"/>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BFB5DAF0-E4D0-4E91-8035-67DD092635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A9B868-D379-4702-93C7-F4DFAA888851}"/>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630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AFA47-8EEB-469E-9151-BDF5658EC1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6AC75C-D4B0-4517-89E7-23706D6C0A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5681F7-88F7-45C6-B818-A9AC8E1E4F0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3979C1A-6550-4664-8CFC-2074C7A4391E}"/>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6" name="Marcador de pie de página 5">
            <a:extLst>
              <a:ext uri="{FF2B5EF4-FFF2-40B4-BE49-F238E27FC236}">
                <a16:creationId xmlns:a16="http://schemas.microsoft.com/office/drawing/2014/main" id="{D6CAD658-2FC5-41B8-AF2E-71960BAC511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EF7BEF7-AC65-4DA5-A7B0-62D75B2446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26309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16510A-1469-437B-95E7-DE1BAAF4DF0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01FC514-394A-4844-8C1A-1446A912DF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9691975-C3C8-47A9-AAA2-7164520C97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1FED610-0AC1-44FC-97D4-E73DB0913C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82D4FEF-E233-4125-971B-AB1A0B0BB43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233BAA7-C82B-486E-AEE1-46925BBE52CB}"/>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8" name="Marcador de pie de página 7">
            <a:extLst>
              <a:ext uri="{FF2B5EF4-FFF2-40B4-BE49-F238E27FC236}">
                <a16:creationId xmlns:a16="http://schemas.microsoft.com/office/drawing/2014/main" id="{E9556883-08E0-425A-9C90-137ECB3B4A6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2DFF3C0-DF2B-425A-A91D-9AD85E71D49B}"/>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58959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96A3A1-70B3-47CB-BF86-764605AA7A0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0627F4-4D50-41D9-9732-00546DB52118}"/>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4" name="Marcador de pie de página 3">
            <a:extLst>
              <a:ext uri="{FF2B5EF4-FFF2-40B4-BE49-F238E27FC236}">
                <a16:creationId xmlns:a16="http://schemas.microsoft.com/office/drawing/2014/main" id="{393C1236-FDBC-491E-8431-2FFC6E4AF0F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3CA9EB9-C5D7-4C02-8397-457806CFA25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036111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FE06D91-C3DF-4425-BAD6-E904576C86CB}"/>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3" name="Marcador de pie de página 2">
            <a:extLst>
              <a:ext uri="{FF2B5EF4-FFF2-40B4-BE49-F238E27FC236}">
                <a16:creationId xmlns:a16="http://schemas.microsoft.com/office/drawing/2014/main" id="{238326A6-9E94-4283-814D-C48DED0D18F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757CB48-FC01-4A3A-A280-4DA374EE428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299059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321990-6A54-4891-A54C-76B81249DCD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5C44348-12E6-4065-A880-D8C0C3756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7FA0333-94FE-4932-8D44-9DED21769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1EB82A-C27E-457C-931F-D200E754142D}"/>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6" name="Marcador de pie de página 5">
            <a:extLst>
              <a:ext uri="{FF2B5EF4-FFF2-40B4-BE49-F238E27FC236}">
                <a16:creationId xmlns:a16="http://schemas.microsoft.com/office/drawing/2014/main" id="{BF850FBF-7D0D-41AA-91DF-37D37679AF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3A8D7AF-41B1-40F5-A582-316CA7F35CC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918777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330B4C-E825-474A-8D39-A145B1F7A8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E61D1221-9C89-40DA-A921-3A6D36C83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046C5BD-E5F9-4A35-AC8A-2D834D274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09A739-1B39-4E41-84BA-F6B93687D573}"/>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6" name="Marcador de pie de página 5">
            <a:extLst>
              <a:ext uri="{FF2B5EF4-FFF2-40B4-BE49-F238E27FC236}">
                <a16:creationId xmlns:a16="http://schemas.microsoft.com/office/drawing/2014/main" id="{34216A4A-16D3-464E-81A1-14965B31ABD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B99F728-76AD-420E-A18E-475B6AF8C00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94919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A25D2-768F-4DE0-ADB0-293174207D2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D022B60-AABF-402D-A99A-7C77001429B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1A63257-E538-4851-B5BF-5293D9492858}"/>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75FD5AC4-EB20-4C2B-AE0E-3736407B9C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252AB2D-17B3-4021-A3FB-FF3CE4EA934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35892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2DD601-C271-463F-9AA6-C4302E416DC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9D8F036-6704-4351-8801-2D868F696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48C8E2E-878C-4E70-B319-7AB1FD9C4E15}"/>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34873B86-DE6F-4B9D-9840-8B351C58D5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575909E-3447-40C7-9E7C-DF82DAACA0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11096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7F828D-72A4-4F4C-8BB3-1AEAD56D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E8A55B2-26AF-4E39-87EE-2A1D4591A2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2E37D37-8D61-4C82-9B48-BCF84102F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8E431AEE-B3B6-4FD9-BF00-4D4380577A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76029EC-327A-4977-B202-F9E58A141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7574BF-32C0-44BB-A822-2DDD96852114}" type="slidenum">
              <a:rPr lang="es-ES" smtClean="0"/>
              <a:t>‹Nº›</a:t>
            </a:fld>
            <a:endParaRPr lang="es-ES"/>
          </a:p>
        </p:txBody>
      </p:sp>
    </p:spTree>
    <p:extLst>
      <p:ext uri="{BB962C8B-B14F-4D97-AF65-F5344CB8AC3E}">
        <p14:creationId xmlns:p14="http://schemas.microsoft.com/office/powerpoint/2010/main" val="594571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42A3DE-F7D0-41E5-B090-0A6B8902B773}"/>
              </a:ext>
            </a:extLst>
          </p:cNvPr>
          <p:cNvSpPr>
            <a:spLocks noGrp="1"/>
          </p:cNvSpPr>
          <p:nvPr>
            <p:ph type="ctrTitle"/>
          </p:nvPr>
        </p:nvSpPr>
        <p:spPr/>
        <p:txBody>
          <a:bodyPr>
            <a:noAutofit/>
          </a:bodyPr>
          <a:lstStyle/>
          <a:p>
            <a:r>
              <a:rPr lang="es-ES" sz="8800" b="1" dirty="0"/>
              <a:t>Ambrogio Lorenzetti</a:t>
            </a:r>
          </a:p>
        </p:txBody>
      </p:sp>
      <p:sp>
        <p:nvSpPr>
          <p:cNvPr id="3" name="Subtítulo 2">
            <a:extLst>
              <a:ext uri="{FF2B5EF4-FFF2-40B4-BE49-F238E27FC236}">
                <a16:creationId xmlns:a16="http://schemas.microsoft.com/office/drawing/2014/main" id="{8D41A285-5A59-4828-94FC-72974DE873B9}"/>
              </a:ext>
            </a:extLst>
          </p:cNvPr>
          <p:cNvSpPr>
            <a:spLocks noGrp="1"/>
          </p:cNvSpPr>
          <p:nvPr>
            <p:ph type="subTitle" idx="1"/>
          </p:nvPr>
        </p:nvSpPr>
        <p:spPr/>
        <p:txBody>
          <a:bodyPr>
            <a:normAutofit/>
          </a:bodyPr>
          <a:lstStyle/>
          <a:p>
            <a:endParaRPr lang="es-ES" sz="2800" b="1" dirty="0"/>
          </a:p>
        </p:txBody>
      </p:sp>
    </p:spTree>
    <p:extLst>
      <p:ext uri="{BB962C8B-B14F-4D97-AF65-F5344CB8AC3E}">
        <p14:creationId xmlns:p14="http://schemas.microsoft.com/office/powerpoint/2010/main" val="2127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7A55FCA-1177-47B9-BAE6-EAC4A40A660E}"/>
              </a:ext>
            </a:extLst>
          </p:cNvPr>
          <p:cNvSpPr>
            <a:spLocks noGrp="1"/>
          </p:cNvSpPr>
          <p:nvPr>
            <p:ph idx="1"/>
          </p:nvPr>
        </p:nvSpPr>
        <p:spPr>
          <a:xfrm>
            <a:off x="318655" y="180108"/>
            <a:ext cx="11665527" cy="6483927"/>
          </a:xfrm>
        </p:spPr>
        <p:txBody>
          <a:bodyPr>
            <a:normAutofit lnSpcReduction="10000"/>
          </a:bodyPr>
          <a:lstStyle/>
          <a:p>
            <a:pPr algn="l"/>
            <a:r>
              <a:rPr lang="es-ES" sz="1800" b="0" i="0" dirty="0">
                <a:effectLst/>
              </a:rPr>
              <a:t>A pesar de que trabajó en Florencia, </a:t>
            </a:r>
            <a:r>
              <a:rPr lang="es-ES" sz="1800" b="1" i="0" dirty="0">
                <a:effectLst/>
              </a:rPr>
              <a:t>Ambrogio Lorenzetti</a:t>
            </a:r>
            <a:r>
              <a:rPr lang="es-ES" sz="1800" b="0" i="0" dirty="0">
                <a:effectLst/>
              </a:rPr>
              <a:t> es conocido entre los pintores de la </a:t>
            </a:r>
            <a:r>
              <a:rPr lang="es-ES" sz="1800" b="1" i="0" dirty="0">
                <a:effectLst/>
              </a:rPr>
              <a:t>escuela de Siena</a:t>
            </a:r>
            <a:r>
              <a:rPr lang="es-ES" sz="1800" b="0" i="0" dirty="0">
                <a:effectLst/>
              </a:rPr>
              <a:t>. Esta escuela de pintura, tenía un estilo elegante, reconocido en ese tiempo también por sus rivales, incluso por los pintores florentinos entre los siglos XIII y XV. </a:t>
            </a:r>
          </a:p>
          <a:p>
            <a:pPr algn="l"/>
            <a:r>
              <a:rPr lang="es-ES" sz="1800" b="0" i="0" dirty="0">
                <a:effectLst/>
              </a:rPr>
              <a:t>El trabajo de </a:t>
            </a:r>
            <a:r>
              <a:rPr lang="es-ES" sz="1800" b="1" i="0" dirty="0">
                <a:effectLst/>
              </a:rPr>
              <a:t>Lorenzetti</a:t>
            </a:r>
            <a:r>
              <a:rPr lang="es-ES" sz="1800" b="0" i="0" dirty="0">
                <a:effectLst/>
              </a:rPr>
              <a:t> sobrevive con una pintura del 1328 que contiene la primera documentación de la existencia de la clepsidra. Él contribuyó también a una obra de importancia histórica, </a:t>
            </a:r>
            <a:r>
              <a:rPr lang="es-ES" sz="1800" b="1" i="1" dirty="0">
                <a:effectLst/>
              </a:rPr>
              <a:t>Alegoría y efectos del Bueno y Malo Gobierno</a:t>
            </a:r>
            <a:r>
              <a:rPr lang="es-ES" sz="1800" b="0" i="0" dirty="0">
                <a:effectLst/>
              </a:rPr>
              <a:t>, una enciclopedia de la pintura que muestra una campaña idealizada y un pueblo medieval. Esta obra presenta un estilo similar a lo de los frescos realizados por Lorenzetti en las paredes de la Sala de los Nueve, o Sala de la Paz, en el Palacio Público de Siena. Son obras importantes para la reconstrucción de la historia de Siena, y muestran un artista políticamente sagaz y un buen observador moral.</a:t>
            </a:r>
          </a:p>
          <a:p>
            <a:pPr algn="l"/>
            <a:r>
              <a:rPr lang="es-ES" sz="1800" b="0" i="0" dirty="0">
                <a:effectLst/>
              </a:rPr>
              <a:t>Estos frescos, que datan 1337-1339, son representaciones mundanas de figuras alegóricas de la virtud que guía el gobierno de la república. A los lados de los </a:t>
            </a:r>
            <a:r>
              <a:rPr lang="es-ES" sz="1800" b="0" i="1" dirty="0">
                <a:effectLst/>
              </a:rPr>
              <a:t>Efectos del Buen Gobierno en la Ciudad y en campaña</a:t>
            </a:r>
            <a:r>
              <a:rPr lang="es-ES" sz="1800" b="0" i="0" dirty="0">
                <a:effectLst/>
              </a:rPr>
              <a:t>, hay otras tres pinturas, menos conservadas, </a:t>
            </a:r>
            <a:r>
              <a:rPr lang="es-ES" sz="1800" b="1" i="1" dirty="0">
                <a:effectLst/>
              </a:rPr>
              <a:t>Alegoría del Buen Gobierno</a:t>
            </a:r>
            <a:r>
              <a:rPr lang="es-ES" sz="1800" b="0" i="0" dirty="0">
                <a:effectLst/>
              </a:rPr>
              <a:t>, </a:t>
            </a:r>
            <a:r>
              <a:rPr lang="es-ES" sz="1800" b="0" i="1" dirty="0">
                <a:effectLst/>
              </a:rPr>
              <a:t>Alegoría del Malo Gobierno </a:t>
            </a:r>
            <a:r>
              <a:rPr lang="es-ES" sz="1800" b="0" i="0" dirty="0">
                <a:effectLst/>
              </a:rPr>
              <a:t>y </a:t>
            </a:r>
            <a:r>
              <a:rPr lang="es-ES" sz="1800" b="0" i="1" dirty="0">
                <a:effectLst/>
              </a:rPr>
              <a:t>Efectos del Malo Gobierno en la Ciudad y en campaña</a:t>
            </a:r>
            <a:r>
              <a:rPr lang="es-ES" sz="1800" b="0" i="0" dirty="0">
                <a:effectLst/>
              </a:rPr>
              <a:t>. Son obras complejas, panorámicas que revelan la influencia gótica de otros pintores de Siena, como Simone Martini (1284-1344).</a:t>
            </a:r>
          </a:p>
          <a:p>
            <a:pPr algn="l"/>
            <a:r>
              <a:rPr lang="es-ES" sz="1800" b="0" i="0" dirty="0">
                <a:effectLst/>
              </a:rPr>
              <a:t>Sin embargo, la obra de Lorenzetti muestra un estilo más naturalista que lo de Martini o de otro artista sienés, </a:t>
            </a:r>
            <a:r>
              <a:rPr lang="es-ES" sz="1800" b="0" i="0" dirty="0" err="1">
                <a:effectLst/>
              </a:rPr>
              <a:t>Duccio</a:t>
            </a:r>
            <a:r>
              <a:rPr lang="es-ES" sz="1800" b="0" i="0" dirty="0">
                <a:effectLst/>
              </a:rPr>
              <a:t>. El artista también recibió la influencia de su hermano, el pintor </a:t>
            </a:r>
            <a:r>
              <a:rPr lang="es-ES" sz="1800" b="1" i="0" dirty="0">
                <a:effectLst/>
              </a:rPr>
              <a:t>Pietro Lorenzetti</a:t>
            </a:r>
            <a:r>
              <a:rPr lang="es-ES" sz="1800" b="0" i="0" dirty="0">
                <a:effectLst/>
              </a:rPr>
              <a:t> (1280-1348). Los hermanos Lorenzetti se consideran los responsables de la introducción de esto estilo naturalista en la escuela de Siena. A través de su hermano, la influencia de Ambrogio se puede encontrar también en la de Giotto.</a:t>
            </a:r>
          </a:p>
          <a:p>
            <a:pPr algn="l"/>
            <a:r>
              <a:rPr lang="es-ES" sz="1800" b="0" i="0" dirty="0">
                <a:effectLst/>
              </a:rPr>
              <a:t>Muy pocas obras de Lorenzetti han llegado hasta nosotros y su primer trabajo conocido es la </a:t>
            </a:r>
            <a:r>
              <a:rPr lang="es-ES" sz="1800" b="0" i="1" dirty="0">
                <a:effectLst/>
              </a:rPr>
              <a:t>Virgen con el Niño</a:t>
            </a:r>
            <a:r>
              <a:rPr lang="es-ES" sz="1800" b="0" i="0" dirty="0">
                <a:effectLst/>
              </a:rPr>
              <a:t>, realizada en 1319. Sus otras obras, además de los frescos en la Sala de los Nueve, incluyen un fresco en San Francesco, titulado </a:t>
            </a:r>
            <a:r>
              <a:rPr lang="es-ES" sz="1800" b="0" i="1" dirty="0">
                <a:effectLst/>
              </a:rPr>
              <a:t>La investidura de san Ludovico de Tolosa</a:t>
            </a:r>
            <a:r>
              <a:rPr lang="es-ES" sz="1800" b="0" i="0" dirty="0">
                <a:effectLst/>
              </a:rPr>
              <a:t> (1329), un retablo en San </a:t>
            </a:r>
            <a:r>
              <a:rPr lang="es-ES" sz="1800" b="0" i="0" dirty="0" err="1">
                <a:effectLst/>
              </a:rPr>
              <a:t>Procolo</a:t>
            </a:r>
            <a:r>
              <a:rPr lang="es-ES" sz="1800" b="0" i="0" dirty="0">
                <a:effectLst/>
              </a:rPr>
              <a:t> de 1332, titulado </a:t>
            </a:r>
            <a:r>
              <a:rPr lang="es-ES" sz="1800" b="0" i="1" dirty="0">
                <a:effectLst/>
              </a:rPr>
              <a:t>Virgen con el Niño entre los santos Nicola y </a:t>
            </a:r>
            <a:r>
              <a:rPr lang="es-ES" sz="1800" b="0" i="1" dirty="0" err="1">
                <a:effectLst/>
              </a:rPr>
              <a:t>Procolo</a:t>
            </a:r>
            <a:r>
              <a:rPr lang="es-ES" sz="1800" b="0" i="0" dirty="0">
                <a:effectLst/>
              </a:rPr>
              <a:t>, otro fresco en San Francesco, el </a:t>
            </a:r>
            <a:r>
              <a:rPr lang="es-ES" sz="1800" b="0" i="1" dirty="0">
                <a:effectLst/>
              </a:rPr>
              <a:t>Martirio de los Franciscanos</a:t>
            </a:r>
            <a:r>
              <a:rPr lang="es-ES" sz="1800" b="0" i="0" dirty="0">
                <a:effectLst/>
              </a:rPr>
              <a:t> (1336), y un retablo de Santa </a:t>
            </a:r>
            <a:r>
              <a:rPr lang="es-ES" sz="1800" b="0" i="0" dirty="0" err="1">
                <a:effectLst/>
              </a:rPr>
              <a:t>Petronilla</a:t>
            </a:r>
            <a:r>
              <a:rPr lang="es-ES" sz="1800" b="0" i="0" dirty="0">
                <a:effectLst/>
              </a:rPr>
              <a:t>, comisionado para el altar de San </a:t>
            </a:r>
            <a:r>
              <a:rPr lang="es-ES" sz="1800" b="0" i="0" dirty="0" err="1">
                <a:effectLst/>
              </a:rPr>
              <a:t>Crescenzo</a:t>
            </a:r>
            <a:r>
              <a:rPr lang="es-ES" sz="1800" b="0" i="0" dirty="0">
                <a:effectLst/>
              </a:rPr>
              <a:t> en la catedral de Siena, en 1342. </a:t>
            </a:r>
          </a:p>
          <a:p>
            <a:pPr algn="l"/>
            <a:r>
              <a:rPr lang="es-ES" sz="1800" b="0" i="0" dirty="0">
                <a:effectLst/>
              </a:rPr>
              <a:t>A menudo se dice que el estilo de la obra de </a:t>
            </a:r>
            <a:r>
              <a:rPr lang="es-ES" sz="1800" b="1" i="0" dirty="0">
                <a:effectLst/>
              </a:rPr>
              <a:t>Lorenzetti</a:t>
            </a:r>
            <a:r>
              <a:rPr lang="es-ES" sz="1800" b="0" i="0" dirty="0">
                <a:effectLst/>
              </a:rPr>
              <a:t> ha anticipado el Renacimiento italiano. En ese tiempo, una epidemia de peste bubónica devastó la región y se supone que los dos hermanos Lorenzetti han muerto por esta enfermedad.</a:t>
            </a:r>
          </a:p>
        </p:txBody>
      </p:sp>
    </p:spTree>
    <p:extLst>
      <p:ext uri="{BB962C8B-B14F-4D97-AF65-F5344CB8AC3E}">
        <p14:creationId xmlns:p14="http://schemas.microsoft.com/office/powerpoint/2010/main" val="1152937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078308" cy="6285057"/>
          </a:xfrm>
        </p:spPr>
        <p:txBody>
          <a:bodyPr anchor="t">
            <a:normAutofit fontScale="90000"/>
          </a:bodyPr>
          <a:lstStyle/>
          <a:p>
            <a:r>
              <a:rPr lang="it-IT" sz="2800" b="1" dirty="0"/>
              <a:t>1319. Ambrogio Lorenzetti. Virgen di Vico l'Abate. Museo di San Casciano, San Casciano in Val di Pesa.</a:t>
            </a:r>
            <a:br>
              <a:rPr lang="it-IT" sz="2800" b="1" dirty="0"/>
            </a:br>
            <a:r>
              <a:rPr lang="es-ES" sz="2200" dirty="0"/>
              <a:t>En el centro del cuadro está la Virgen sentada en un trono de madera ricamente incrustada. La figura es rígidamente frontal y fija, de gran monumentalidad, con una presencia escultural y poderosa, que también se hace eco de las estatuas de </a:t>
            </a:r>
            <a:r>
              <a:rPr lang="es-ES" sz="2200" dirty="0" err="1"/>
              <a:t>Arnolfo</a:t>
            </a:r>
            <a:r>
              <a:rPr lang="es-ES" sz="2200" dirty="0"/>
              <a:t> di Cambio (Madonna y el Niño ya en la fachada del </a:t>
            </a:r>
            <a:r>
              <a:rPr lang="es-ES" sz="2200" dirty="0" err="1"/>
              <a:t>Duomo</a:t>
            </a:r>
            <a:r>
              <a:rPr lang="es-ES" sz="2200" dirty="0"/>
              <a:t>, hoy en el Museo </a:t>
            </a:r>
            <a:r>
              <a:rPr lang="es-ES" sz="2200" dirty="0" err="1"/>
              <a:t>dell'Opera</a:t>
            </a:r>
            <a:r>
              <a:rPr lang="es-ES" sz="2200" dirty="0"/>
              <a:t> del </a:t>
            </a:r>
            <a:r>
              <a:rPr lang="es-ES" sz="2200" dirty="0" err="1"/>
              <a:t>Duomo</a:t>
            </a:r>
            <a:r>
              <a:rPr lang="es-ES" sz="2200" dirty="0"/>
              <a:t>) y de Nicola Pisano (el Niño parecido al de la Presentación en el Templo en el púlpito de la Catedral de Siena). El manto de la Virgen se representa con un color compacto y con una caracterización poco plisada de las cortinas. El sólido y anguloso trono de madera, ricamente incrustado, refuerza aún más el firme agarre de María sobre su hijo, y la única concesión fuera de la caja es el niño vivaz, con una figura casi hercúlea con cabello rizado, que se mueve y patea como un infante real. Su expresión da un elemento dinámico a una pintura dominada por la figura hierática de la Virgen. Estas características, tan "</a:t>
            </a:r>
            <a:r>
              <a:rPr lang="es-ES" sz="2200" dirty="0" err="1"/>
              <a:t>giottescas</a:t>
            </a:r>
            <a:r>
              <a:rPr lang="es-ES" sz="2200" dirty="0"/>
              <a:t>", derivan ciertamente de un contacto profundo con el arte florentino, tanto que son ajenas al enrarecido panorama artístico </a:t>
            </a:r>
            <a:r>
              <a:rPr lang="es-ES" sz="2200" dirty="0" err="1"/>
              <a:t>sienesa</a:t>
            </a:r>
            <a:r>
              <a:rPr lang="es-ES" sz="2200" dirty="0"/>
              <a:t>, dominado en ese momento por la manera de </a:t>
            </a:r>
            <a:r>
              <a:rPr lang="es-ES" sz="2200" dirty="0" err="1"/>
              <a:t>Simone</a:t>
            </a:r>
            <a:r>
              <a:rPr lang="es-ES" sz="2200" dirty="0"/>
              <a:t> Martini. No es casualidad que el artista viviera mucho tiempo en su etapa juvenil en Florencia, donde dejó unas obras poco a poco más dulces, abandonando la rigidez escultórica de esta primera prueba.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2209" y="-10595"/>
            <a:ext cx="3669792" cy="6868595"/>
          </a:xfrm>
          <a:prstGeom prst="rect">
            <a:avLst/>
          </a:prstGeom>
        </p:spPr>
      </p:pic>
    </p:spTree>
    <p:extLst>
      <p:ext uri="{BB962C8B-B14F-4D97-AF65-F5344CB8AC3E}">
        <p14:creationId xmlns:p14="http://schemas.microsoft.com/office/powerpoint/2010/main" val="2328878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1324 - 1327. Ambrogio Lorenzetti. Bonifacio VIII recibe a San Louis de Toulouse como novicio. San Francesco, Siena.</a:t>
            </a:r>
          </a:p>
        </p:txBody>
      </p:sp>
      <p:pic>
        <p:nvPicPr>
          <p:cNvPr id="4" name="Imagen 3">
            <a:extLst>
              <a:ext uri="{FF2B5EF4-FFF2-40B4-BE49-F238E27FC236}">
                <a16:creationId xmlns:a16="http://schemas.microsoft.com/office/drawing/2014/main" id="{2C577A7E-676A-4B6D-A4E0-50427033C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3087" y="0"/>
            <a:ext cx="6708913" cy="6858000"/>
          </a:xfrm>
          <a:prstGeom prst="rect">
            <a:avLst/>
          </a:prstGeom>
        </p:spPr>
      </p:pic>
    </p:spTree>
    <p:extLst>
      <p:ext uri="{BB962C8B-B14F-4D97-AF65-F5344CB8AC3E}">
        <p14:creationId xmlns:p14="http://schemas.microsoft.com/office/powerpoint/2010/main" val="2328878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1324 - 1327. Ambrogio Lorenzetti. Martirio de los franciscanos. San Francesco, Siena.</a:t>
            </a:r>
          </a:p>
        </p:txBody>
      </p:sp>
      <p:pic>
        <p:nvPicPr>
          <p:cNvPr id="4" name="Imagen 3">
            <a:extLst>
              <a:ext uri="{FF2B5EF4-FFF2-40B4-BE49-F238E27FC236}">
                <a16:creationId xmlns:a16="http://schemas.microsoft.com/office/drawing/2014/main" id="{A7309FC0-8F6F-41AD-9DE9-44496223C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4903" y="0"/>
            <a:ext cx="6817097" cy="6858000"/>
          </a:xfrm>
          <a:prstGeom prst="rect">
            <a:avLst/>
          </a:prstGeom>
        </p:spPr>
      </p:pic>
    </p:spTree>
    <p:extLst>
      <p:ext uri="{BB962C8B-B14F-4D97-AF65-F5344CB8AC3E}">
        <p14:creationId xmlns:p14="http://schemas.microsoft.com/office/powerpoint/2010/main" val="224849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200228" cy="6285057"/>
          </a:xfrm>
        </p:spPr>
        <p:txBody>
          <a:bodyPr anchor="t">
            <a:normAutofit/>
          </a:bodyPr>
          <a:lstStyle/>
          <a:p>
            <a:r>
              <a:rPr lang="it-IT" sz="2800" b="1" dirty="0"/>
              <a:t>1325. Ambrogio Lorenzetti. Virgen con niño. Uffizi.</a:t>
            </a:r>
            <a:endParaRPr lang="es-ES" sz="2800" b="1"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1570" y="0"/>
            <a:ext cx="3440430" cy="6858000"/>
          </a:xfrm>
          <a:prstGeom prst="rect">
            <a:avLst/>
          </a:prstGeom>
        </p:spPr>
      </p:pic>
    </p:spTree>
    <p:extLst>
      <p:ext uri="{BB962C8B-B14F-4D97-AF65-F5344CB8AC3E}">
        <p14:creationId xmlns:p14="http://schemas.microsoft.com/office/powerpoint/2010/main" val="2589982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311124" cy="6285057"/>
          </a:xfrm>
        </p:spPr>
        <p:txBody>
          <a:bodyPr anchor="t">
            <a:normAutofit/>
          </a:bodyPr>
          <a:lstStyle/>
          <a:p>
            <a:r>
              <a:rPr lang="es-ES" sz="2800" dirty="0"/>
              <a:t>1325. Ambrogio Lorenzetti. Virgen con niño. Santas Magdalena y Dorotea</a:t>
            </a:r>
          </a:p>
        </p:txBody>
      </p:sp>
      <p:pic>
        <p:nvPicPr>
          <p:cNvPr id="4" name="Imagen 3">
            <a:extLst>
              <a:ext uri="{FF2B5EF4-FFF2-40B4-BE49-F238E27FC236}">
                <a16:creationId xmlns:a16="http://schemas.microsoft.com/office/drawing/2014/main" id="{2F5C3424-12D0-401B-B144-2356D8454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488" y="0"/>
            <a:ext cx="9534512" cy="6858000"/>
          </a:xfrm>
          <a:prstGeom prst="rect">
            <a:avLst/>
          </a:prstGeom>
        </p:spPr>
      </p:pic>
    </p:spTree>
    <p:extLst>
      <p:ext uri="{BB962C8B-B14F-4D97-AF65-F5344CB8AC3E}">
        <p14:creationId xmlns:p14="http://schemas.microsoft.com/office/powerpoint/2010/main" val="2589982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175844" cy="6285057"/>
          </a:xfrm>
        </p:spPr>
        <p:txBody>
          <a:bodyPr anchor="t">
            <a:normAutofit/>
          </a:bodyPr>
          <a:lstStyle/>
          <a:p>
            <a:r>
              <a:rPr lang="it-IT" sz="2800" dirty="0"/>
              <a:t>1325 - 1348. Ambrogio Lorenzetti. Virgen. Museo de arte sacro, Siena.</a:t>
            </a:r>
            <a:endParaRPr lang="es-ES" sz="2800"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3857" y="27251"/>
            <a:ext cx="3438144" cy="6830749"/>
          </a:xfrm>
          <a:prstGeom prst="rect">
            <a:avLst/>
          </a:prstGeom>
        </p:spPr>
      </p:pic>
    </p:spTree>
    <p:extLst>
      <p:ext uri="{BB962C8B-B14F-4D97-AF65-F5344CB8AC3E}">
        <p14:creationId xmlns:p14="http://schemas.microsoft.com/office/powerpoint/2010/main" val="3651396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500838" cy="6285057"/>
          </a:xfrm>
        </p:spPr>
        <p:txBody>
          <a:bodyPr anchor="t">
            <a:normAutofit/>
          </a:bodyPr>
          <a:lstStyle/>
          <a:p>
            <a:r>
              <a:rPr lang="it-IT" sz="2800" dirty="0"/>
              <a:t>1330 - 1335. </a:t>
            </a:r>
            <a:br>
              <a:rPr lang="it-IT" sz="2800" dirty="0"/>
            </a:br>
            <a:r>
              <a:rPr lang="it-IT" sz="2800" dirty="0"/>
              <a:t>Ambrogio Lorenzetti. </a:t>
            </a:r>
            <a:br>
              <a:rPr lang="it-IT" sz="2800" dirty="0"/>
            </a:br>
            <a:r>
              <a:rPr lang="it-IT" sz="2800" dirty="0"/>
              <a:t>Políptico. </a:t>
            </a:r>
            <a:br>
              <a:rPr lang="it-IT" sz="2800" dirty="0"/>
            </a:br>
            <a:r>
              <a:rPr lang="it-IT" sz="2800" dirty="0"/>
              <a:t>Museo d'Arte Sacra, Asciano.</a:t>
            </a:r>
            <a:endParaRPr lang="es-ES" sz="2800" dirty="0"/>
          </a:p>
        </p:txBody>
      </p:sp>
      <p:pic>
        <p:nvPicPr>
          <p:cNvPr id="4" name="Imagen 3">
            <a:extLst>
              <a:ext uri="{FF2B5EF4-FFF2-40B4-BE49-F238E27FC236}">
                <a16:creationId xmlns:a16="http://schemas.microsoft.com/office/drawing/2014/main" id="{21F5D8B2-0DE3-4AB0-B685-A7D500E341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1162" y="0"/>
            <a:ext cx="5500838" cy="6858000"/>
          </a:xfrm>
          <a:prstGeom prst="rect">
            <a:avLst/>
          </a:prstGeom>
        </p:spPr>
      </p:pic>
    </p:spTree>
    <p:extLst>
      <p:ext uri="{BB962C8B-B14F-4D97-AF65-F5344CB8AC3E}">
        <p14:creationId xmlns:p14="http://schemas.microsoft.com/office/powerpoint/2010/main" val="3651396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980218" cy="6285057"/>
          </a:xfrm>
        </p:spPr>
        <p:txBody>
          <a:bodyPr anchor="t">
            <a:normAutofit/>
          </a:bodyPr>
          <a:lstStyle/>
          <a:p>
            <a:r>
              <a:rPr lang="it-IT" sz="2800" dirty="0"/>
              <a:t>1330 - 1335. Ambrogio Lorenzetti. </a:t>
            </a:r>
            <a:br>
              <a:rPr lang="it-IT" sz="2800" dirty="0"/>
            </a:br>
            <a:r>
              <a:rPr lang="it-IT" sz="2800" dirty="0"/>
              <a:t>Virgen con niño. </a:t>
            </a:r>
            <a:br>
              <a:rPr lang="it-IT" sz="2800" dirty="0"/>
            </a:br>
            <a:r>
              <a:rPr lang="it-IT" sz="2800" dirty="0"/>
              <a:t>Museo del Louvre.</a:t>
            </a:r>
            <a:endParaRPr lang="es-ES" sz="2800" dirty="0"/>
          </a:p>
        </p:txBody>
      </p:sp>
      <p:pic>
        <p:nvPicPr>
          <p:cNvPr id="4" name="Imagen 3">
            <a:extLst>
              <a:ext uri="{FF2B5EF4-FFF2-40B4-BE49-F238E27FC236}">
                <a16:creationId xmlns:a16="http://schemas.microsoft.com/office/drawing/2014/main" id="{1563AB49-9E0A-4627-B7CA-BCC2C521E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8691" y="-10274"/>
            <a:ext cx="2923309" cy="6868274"/>
          </a:xfrm>
          <a:prstGeom prst="rect">
            <a:avLst/>
          </a:prstGeom>
        </p:spPr>
      </p:pic>
    </p:spTree>
    <p:extLst>
      <p:ext uri="{BB962C8B-B14F-4D97-AF65-F5344CB8AC3E}">
        <p14:creationId xmlns:p14="http://schemas.microsoft.com/office/powerpoint/2010/main" val="656382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82880" y="146305"/>
            <a:ext cx="7193280" cy="6503878"/>
          </a:xfrm>
        </p:spPr>
        <p:txBody>
          <a:bodyPr anchor="t">
            <a:noAutofit/>
          </a:bodyPr>
          <a:lstStyle/>
          <a:p>
            <a:r>
              <a:rPr lang="es-ES" sz="2800" b="1" dirty="0"/>
              <a:t>1330 - 1350. </a:t>
            </a:r>
            <a:r>
              <a:rPr lang="es-ES" sz="2800" b="1" dirty="0" err="1"/>
              <a:t>Ambrogio</a:t>
            </a:r>
            <a:r>
              <a:rPr lang="es-ES" sz="2800" b="1" dirty="0"/>
              <a:t> </a:t>
            </a:r>
            <a:r>
              <a:rPr lang="es-ES" sz="2800" b="1" dirty="0" err="1"/>
              <a:t>Lorenzetti</a:t>
            </a:r>
            <a:r>
              <a:rPr lang="es-ES" sz="2800" b="1" dirty="0"/>
              <a:t>. </a:t>
            </a:r>
            <a:r>
              <a:rPr lang="es-ES" sz="2800" b="1" dirty="0" err="1"/>
              <a:t>Presentacion</a:t>
            </a:r>
            <a:r>
              <a:rPr lang="es-ES" sz="2800" b="1" dirty="0"/>
              <a:t> en el templo. </a:t>
            </a:r>
            <a:r>
              <a:rPr lang="es-ES" sz="2800" b="1" dirty="0" err="1"/>
              <a:t>Ufizzi</a:t>
            </a:r>
            <a:r>
              <a:rPr lang="es-ES" sz="2800" b="1" dirty="0"/>
              <a:t>.</a:t>
            </a:r>
            <a:br>
              <a:rPr lang="es-ES" sz="1200" dirty="0"/>
            </a:br>
            <a:r>
              <a:rPr lang="es-ES" sz="1600" dirty="0"/>
              <a:t>El centro de la obra está ocupada por la “presentación en el Templo”, ceremonia que la religión hebraica realiza a los 40 días del nacimiento de cada niño para permitir la purificación de la madre. En el centro se encuentran los tres personajes más importantes: la Virgen, el Niño y Simón el Justo. A la izquierda se encuentra José, precedido de dos acompañantes. A la derecha se encuentra la profeta Anna, la abuela de Jesús, que despliega un mensaje donde se lee un fragmento del evangelio de San Lucas. Detrás del altar se observa a un sacerdote con palomas sacrificadas en la mano derecha y el cuchillo del sacrificio en la izquierda. El verdadero protagonista de la escena es Simón el Justo, retratado con cuidado en su vejez, con la boca abierta, apunto de dar el discurso que se lee en el evangelio de San Lucas.</a:t>
            </a:r>
            <a:br>
              <a:rPr lang="es-ES" sz="1600" dirty="0"/>
            </a:br>
            <a:r>
              <a:rPr lang="es-ES" sz="1600" dirty="0"/>
              <a:t>Ambientación: la escena se lleva a cabo en el interior de una iglesia de tres naves. La cornisa, que contiene la firma y la fecha, posee pilastras a los costados que parecen integrarse al edificio y aumentan la sensación de la arquitectura. El suelo de mármol ayuda a la sensación de profundidad. El arco triunfal sobre el sacerdote contiene una pintura en la pintura: dos ángeles que sostienen un tondo con el Cristo </a:t>
            </a:r>
            <a:r>
              <a:rPr lang="es-ES" sz="1600" dirty="0" err="1"/>
              <a:t>Bendicente</a:t>
            </a:r>
            <a:r>
              <a:rPr lang="es-ES" sz="1600" dirty="0"/>
              <a:t>, una representación anacrónica considerando que en la escena principal Cristo es un niño. Es muy significativa la presencia, en la cúpula, de Moisés y Malaquías.</a:t>
            </a:r>
            <a:br>
              <a:rPr lang="es-ES" sz="1600" dirty="0"/>
            </a:br>
            <a:r>
              <a:rPr lang="es-ES" sz="1600" dirty="0"/>
              <a:t>Estilo: la obra se encuentra realizada en la época de madurez de </a:t>
            </a:r>
            <a:r>
              <a:rPr lang="es-ES" sz="1600" dirty="0" err="1"/>
              <a:t>Ambrogio</a:t>
            </a:r>
            <a:r>
              <a:rPr lang="es-ES" sz="1600" dirty="0"/>
              <a:t> </a:t>
            </a:r>
            <a:r>
              <a:rPr lang="es-ES" sz="1600" dirty="0" err="1"/>
              <a:t>Lorenzetti</a:t>
            </a:r>
            <a:r>
              <a:rPr lang="es-ES" sz="1600" dirty="0"/>
              <a:t>. La calidad de la representación en perspectiva habla de la genialidad de </a:t>
            </a:r>
            <a:r>
              <a:rPr lang="es-ES" sz="1600" dirty="0" err="1"/>
              <a:t>Lorenzetti</a:t>
            </a:r>
            <a:r>
              <a:rPr lang="es-ES" sz="1600" dirty="0"/>
              <a:t>. Dicha perspectiva no es aún matemática, ya que el piso tiene un punto de fuga diferente al de los arcos. El claroscuro de los rostros muestra la influencia de </a:t>
            </a:r>
            <a:r>
              <a:rPr lang="es-ES" sz="1600" dirty="0" err="1"/>
              <a:t>Giotto</a:t>
            </a:r>
            <a:r>
              <a:rPr lang="es-ES" sz="1600" dirty="0"/>
              <a:t> en </a:t>
            </a:r>
            <a:r>
              <a:rPr lang="es-ES" sz="1600" dirty="0" err="1"/>
              <a:t>Ambrogio</a:t>
            </a:r>
            <a:r>
              <a:rPr lang="es-ES" sz="1600" dirty="0"/>
              <a:t> durante su estadía en Florencia. Las figuras están pintadas como masas compactas, con los vestidos brillantes y esfumados en base a diferentes caídas de luz, dando una gran sensación de plasticidad y volumen. Los rostros se expresan siguiendo la inconfundible fisonomía de este artista.</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640" y="0"/>
            <a:ext cx="4713360" cy="6858000"/>
          </a:xfrm>
          <a:prstGeom prst="rect">
            <a:avLst/>
          </a:prstGeom>
        </p:spPr>
      </p:pic>
    </p:spTree>
    <p:extLst>
      <p:ext uri="{BB962C8B-B14F-4D97-AF65-F5344CB8AC3E}">
        <p14:creationId xmlns:p14="http://schemas.microsoft.com/office/powerpoint/2010/main" val="699521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34112" y="365125"/>
            <a:ext cx="3402970" cy="6285057"/>
          </a:xfrm>
        </p:spPr>
        <p:txBody>
          <a:bodyPr anchor="t">
            <a:normAutofit/>
          </a:bodyPr>
          <a:lstStyle/>
          <a:p>
            <a:r>
              <a:rPr lang="it-IT" sz="2800" b="1" dirty="0"/>
              <a:t>1330 - 1335. </a:t>
            </a:r>
            <a:br>
              <a:rPr lang="it-IT" sz="2800" b="1" dirty="0"/>
            </a:br>
            <a:r>
              <a:rPr lang="it-IT" sz="2800" b="1" dirty="0"/>
              <a:t>Ambrogio Lorenzetti. </a:t>
            </a:r>
            <a:br>
              <a:rPr lang="it-IT" sz="2800" b="1" dirty="0"/>
            </a:br>
            <a:r>
              <a:rPr lang="it-IT" sz="2800" b="1" dirty="0"/>
              <a:t>Maestà. </a:t>
            </a:r>
            <a:br>
              <a:rPr lang="it-IT" sz="2800" b="1" dirty="0"/>
            </a:br>
            <a:r>
              <a:rPr lang="it-IT" sz="2800" b="1" dirty="0"/>
              <a:t>Museo d'Arte Sacro, Massa Maritima.</a:t>
            </a:r>
            <a:endParaRPr lang="es-ES" sz="2800" b="1" dirty="0"/>
          </a:p>
        </p:txBody>
      </p:sp>
      <p:pic>
        <p:nvPicPr>
          <p:cNvPr id="4" name="Imagen 3">
            <a:extLst>
              <a:ext uri="{FF2B5EF4-FFF2-40B4-BE49-F238E27FC236}">
                <a16:creationId xmlns:a16="http://schemas.microsoft.com/office/drawing/2014/main" id="{36334A48-6EC6-43BD-B3A2-5544C9E1F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7082" y="-122474"/>
            <a:ext cx="8654918" cy="6761018"/>
          </a:xfrm>
          <a:prstGeom prst="rect">
            <a:avLst/>
          </a:prstGeom>
        </p:spPr>
      </p:pic>
    </p:spTree>
    <p:extLst>
      <p:ext uri="{BB962C8B-B14F-4D97-AF65-F5344CB8AC3E}">
        <p14:creationId xmlns:p14="http://schemas.microsoft.com/office/powerpoint/2010/main" val="3225768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3361512" cy="6285057"/>
          </a:xfrm>
        </p:spPr>
        <p:txBody>
          <a:bodyPr anchor="t">
            <a:normAutofit/>
          </a:bodyPr>
          <a:lstStyle/>
          <a:p>
            <a:r>
              <a:rPr lang="it-IT" sz="2800" dirty="0"/>
              <a:t>1332. Ambrogio Lorenzetti. Escenas vida San Nicolas. Uffizi.</a:t>
            </a:r>
            <a:endParaRPr lang="es-ES" sz="2800" dirty="0"/>
          </a:p>
        </p:txBody>
      </p:sp>
      <p:pic>
        <p:nvPicPr>
          <p:cNvPr id="4" name="Imagen 3">
            <a:extLst>
              <a:ext uri="{FF2B5EF4-FFF2-40B4-BE49-F238E27FC236}">
                <a16:creationId xmlns:a16="http://schemas.microsoft.com/office/drawing/2014/main" id="{7CF7CA05-BF3E-47EE-BB1B-00ABDE057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876" y="0"/>
            <a:ext cx="8484124" cy="6858000"/>
          </a:xfrm>
          <a:prstGeom prst="rect">
            <a:avLst/>
          </a:prstGeom>
        </p:spPr>
      </p:pic>
    </p:spTree>
    <p:extLst>
      <p:ext uri="{BB962C8B-B14F-4D97-AF65-F5344CB8AC3E}">
        <p14:creationId xmlns:p14="http://schemas.microsoft.com/office/powerpoint/2010/main" val="2415277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505796" cy="6285057"/>
          </a:xfrm>
        </p:spPr>
        <p:txBody>
          <a:bodyPr anchor="t">
            <a:normAutofit/>
          </a:bodyPr>
          <a:lstStyle/>
          <a:p>
            <a:r>
              <a:rPr lang="it-IT" sz="2800" b="1" dirty="0"/>
              <a:t>1332. </a:t>
            </a:r>
            <a:br>
              <a:rPr lang="it-IT" sz="2800" b="1" dirty="0"/>
            </a:br>
            <a:r>
              <a:rPr lang="it-IT" sz="2800" b="1" dirty="0"/>
              <a:t>Ambrogio Lorenzetti. </a:t>
            </a:r>
            <a:br>
              <a:rPr lang="it-IT" sz="2800" b="1" dirty="0"/>
            </a:br>
            <a:r>
              <a:rPr lang="it-IT" sz="2800" b="1" dirty="0"/>
              <a:t>Altar de San Procolo, Virgen y San Nicolas. </a:t>
            </a:r>
            <a:br>
              <a:rPr lang="it-IT" sz="2800" b="1" dirty="0"/>
            </a:br>
            <a:r>
              <a:rPr lang="it-IT" sz="2800" b="1" dirty="0"/>
              <a:t>Uffizi.</a:t>
            </a:r>
            <a:endParaRPr lang="es-ES" sz="2800" b="1"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4080" y="0"/>
            <a:ext cx="6217920" cy="6858000"/>
          </a:xfrm>
          <a:prstGeom prst="rect">
            <a:avLst/>
          </a:prstGeom>
        </p:spPr>
      </p:pic>
    </p:spTree>
    <p:extLst>
      <p:ext uri="{BB962C8B-B14F-4D97-AF65-F5344CB8AC3E}">
        <p14:creationId xmlns:p14="http://schemas.microsoft.com/office/powerpoint/2010/main" val="3125395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125395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124691"/>
            <a:ext cx="11568545" cy="448253"/>
          </a:xfrm>
        </p:spPr>
        <p:txBody>
          <a:bodyPr anchor="t">
            <a:normAutofit fontScale="90000"/>
          </a:bodyPr>
          <a:lstStyle/>
          <a:p>
            <a:pPr algn="ctr"/>
            <a:r>
              <a:rPr lang="es-ES" sz="2800" b="1" dirty="0"/>
              <a:t>1337. Ambrogio Lorenzetti. Palazzo Publico de Siena.</a:t>
            </a:r>
          </a:p>
        </p:txBody>
      </p:sp>
      <p:pic>
        <p:nvPicPr>
          <p:cNvPr id="4" name="Imagen 3">
            <a:extLst>
              <a:ext uri="{FF2B5EF4-FFF2-40B4-BE49-F238E27FC236}">
                <a16:creationId xmlns:a16="http://schemas.microsoft.com/office/drawing/2014/main" id="{F0F589F0-3ECD-477F-8E2C-21C70759E2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999" y="572943"/>
            <a:ext cx="9964983" cy="6285057"/>
          </a:xfrm>
          <a:prstGeom prst="rect">
            <a:avLst/>
          </a:prstGeom>
        </p:spPr>
      </p:pic>
    </p:spTree>
    <p:extLst>
      <p:ext uri="{BB962C8B-B14F-4D97-AF65-F5344CB8AC3E}">
        <p14:creationId xmlns:p14="http://schemas.microsoft.com/office/powerpoint/2010/main" val="3569420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3" y="221673"/>
            <a:ext cx="11416145" cy="651163"/>
          </a:xfrm>
        </p:spPr>
        <p:txBody>
          <a:bodyPr anchor="t">
            <a:normAutofit/>
          </a:bodyPr>
          <a:lstStyle/>
          <a:p>
            <a:pPr algn="ctr"/>
            <a:r>
              <a:rPr lang="es-ES" sz="2400" b="1" dirty="0"/>
              <a:t>1337. Ambrogio Lorenzetti. Alegoría del  mal gobierno y consecuencias en la ciudad.</a:t>
            </a:r>
          </a:p>
        </p:txBody>
      </p:sp>
      <p:pic>
        <p:nvPicPr>
          <p:cNvPr id="6" name="Imagen 5">
            <a:extLst>
              <a:ext uri="{FF2B5EF4-FFF2-40B4-BE49-F238E27FC236}">
                <a16:creationId xmlns:a16="http://schemas.microsoft.com/office/drawing/2014/main" id="{15D14125-648B-4C7E-842C-857C68A7D9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492" y="706582"/>
            <a:ext cx="11152713" cy="6151418"/>
          </a:xfrm>
          <a:prstGeom prst="rect">
            <a:avLst/>
          </a:prstGeom>
        </p:spPr>
      </p:pic>
    </p:spTree>
    <p:extLst>
      <p:ext uri="{BB962C8B-B14F-4D97-AF65-F5344CB8AC3E}">
        <p14:creationId xmlns:p14="http://schemas.microsoft.com/office/powerpoint/2010/main" val="3419092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207819"/>
            <a:ext cx="11540836" cy="651164"/>
          </a:xfrm>
        </p:spPr>
        <p:txBody>
          <a:bodyPr anchor="t">
            <a:normAutofit fontScale="90000"/>
          </a:bodyPr>
          <a:lstStyle/>
          <a:p>
            <a:pPr algn="ctr"/>
            <a:r>
              <a:rPr lang="es-ES" sz="2800" b="1" dirty="0"/>
              <a:t>Ambrogio Lorenzetti. Alegoría del  mal gobierno y consecuencias en la ciudad. (Detalle)</a:t>
            </a:r>
          </a:p>
        </p:txBody>
      </p:sp>
      <p:pic>
        <p:nvPicPr>
          <p:cNvPr id="4" name="Imagen 3">
            <a:extLst>
              <a:ext uri="{FF2B5EF4-FFF2-40B4-BE49-F238E27FC236}">
                <a16:creationId xmlns:a16="http://schemas.microsoft.com/office/drawing/2014/main" id="{FA13D1B2-00BD-41DB-8A9A-94C50EE71F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5450" y="858983"/>
            <a:ext cx="9182664" cy="5791200"/>
          </a:xfrm>
          <a:prstGeom prst="rect">
            <a:avLst/>
          </a:prstGeom>
        </p:spPr>
      </p:pic>
    </p:spTree>
    <p:extLst>
      <p:ext uri="{BB962C8B-B14F-4D97-AF65-F5344CB8AC3E}">
        <p14:creationId xmlns:p14="http://schemas.microsoft.com/office/powerpoint/2010/main" val="1779794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222181" cy="687820"/>
          </a:xfrm>
        </p:spPr>
        <p:txBody>
          <a:bodyPr anchor="t">
            <a:normAutofit/>
          </a:bodyPr>
          <a:lstStyle/>
          <a:p>
            <a:pPr algn="ctr"/>
            <a:r>
              <a:rPr lang="es-ES" sz="2800" b="1" dirty="0"/>
              <a:t>1337. Ambrogio Lorenzetti. Alegoría del buen gobierno. (Detalle)</a:t>
            </a:r>
          </a:p>
        </p:txBody>
      </p:sp>
      <p:pic>
        <p:nvPicPr>
          <p:cNvPr id="4" name="Imagen 3">
            <a:extLst>
              <a:ext uri="{FF2B5EF4-FFF2-40B4-BE49-F238E27FC236}">
                <a16:creationId xmlns:a16="http://schemas.microsoft.com/office/drawing/2014/main" id="{06EB9CA8-3889-4E03-9912-CA397F180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3025"/>
            <a:ext cx="12192000" cy="5514975"/>
          </a:xfrm>
          <a:prstGeom prst="rect">
            <a:avLst/>
          </a:prstGeom>
        </p:spPr>
      </p:pic>
    </p:spTree>
    <p:extLst>
      <p:ext uri="{BB962C8B-B14F-4D97-AF65-F5344CB8AC3E}">
        <p14:creationId xmlns:p14="http://schemas.microsoft.com/office/powerpoint/2010/main" val="879367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305309" cy="826366"/>
          </a:xfrm>
        </p:spPr>
        <p:txBody>
          <a:bodyPr anchor="t">
            <a:normAutofit/>
          </a:bodyPr>
          <a:lstStyle/>
          <a:p>
            <a:pPr algn="ctr"/>
            <a:r>
              <a:rPr lang="es-ES" sz="2800" b="1" dirty="0"/>
              <a:t>1337. Ambrogio Lorenzetti. Consecuencias del buen gobierno en la ciudad.</a:t>
            </a:r>
          </a:p>
        </p:txBody>
      </p:sp>
      <p:pic>
        <p:nvPicPr>
          <p:cNvPr id="4" name="Imagen 3">
            <a:extLst>
              <a:ext uri="{FF2B5EF4-FFF2-40B4-BE49-F238E27FC236}">
                <a16:creationId xmlns:a16="http://schemas.microsoft.com/office/drawing/2014/main" id="{8C52FEDF-3503-4C48-8C08-401CF9FF6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90675"/>
            <a:ext cx="12192000" cy="5267325"/>
          </a:xfrm>
          <a:prstGeom prst="rect">
            <a:avLst/>
          </a:prstGeom>
        </p:spPr>
      </p:pic>
    </p:spTree>
    <p:extLst>
      <p:ext uri="{BB962C8B-B14F-4D97-AF65-F5344CB8AC3E}">
        <p14:creationId xmlns:p14="http://schemas.microsoft.com/office/powerpoint/2010/main" val="2356452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1388436" cy="947539"/>
          </a:xfrm>
        </p:spPr>
        <p:txBody>
          <a:bodyPr anchor="t">
            <a:normAutofit/>
          </a:bodyPr>
          <a:lstStyle/>
          <a:p>
            <a:pPr algn="ctr"/>
            <a:r>
              <a:rPr lang="es-ES" sz="2800" b="1" dirty="0"/>
              <a:t>Ambrogio Lorenzetti. Consecuencias del buen gobierno en la ciudad. (Detalle)</a:t>
            </a:r>
          </a:p>
        </p:txBody>
      </p:sp>
      <p:pic>
        <p:nvPicPr>
          <p:cNvPr id="4" name="Imagen 3">
            <a:extLst>
              <a:ext uri="{FF2B5EF4-FFF2-40B4-BE49-F238E27FC236}">
                <a16:creationId xmlns:a16="http://schemas.microsoft.com/office/drawing/2014/main" id="{44F0E15C-ADD1-4B16-BBC0-2E42E32A78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12664"/>
            <a:ext cx="12192000" cy="5545336"/>
          </a:xfrm>
          <a:prstGeom prst="rect">
            <a:avLst/>
          </a:prstGeom>
        </p:spPr>
      </p:pic>
    </p:spTree>
    <p:extLst>
      <p:ext uri="{BB962C8B-B14F-4D97-AF65-F5344CB8AC3E}">
        <p14:creationId xmlns:p14="http://schemas.microsoft.com/office/powerpoint/2010/main" val="3747672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305309" cy="977900"/>
          </a:xfrm>
        </p:spPr>
        <p:txBody>
          <a:bodyPr anchor="t">
            <a:normAutofit/>
          </a:bodyPr>
          <a:lstStyle/>
          <a:p>
            <a:pPr algn="ctr"/>
            <a:r>
              <a:rPr lang="es-ES" sz="2800" b="1" dirty="0"/>
              <a:t>Ambrogio Lorenzetti. Consecuencias del buen gobierno en el campo.</a:t>
            </a:r>
          </a:p>
        </p:txBody>
      </p:sp>
      <p:pic>
        <p:nvPicPr>
          <p:cNvPr id="4" name="Imagen 3">
            <a:extLst>
              <a:ext uri="{FF2B5EF4-FFF2-40B4-BE49-F238E27FC236}">
                <a16:creationId xmlns:a16="http://schemas.microsoft.com/office/drawing/2014/main" id="{554B3300-B8AC-4736-8011-4EA9C6C00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3025"/>
            <a:ext cx="12192000" cy="5514975"/>
          </a:xfrm>
          <a:prstGeom prst="rect">
            <a:avLst/>
          </a:prstGeom>
        </p:spPr>
      </p:pic>
    </p:spTree>
    <p:extLst>
      <p:ext uri="{BB962C8B-B14F-4D97-AF65-F5344CB8AC3E}">
        <p14:creationId xmlns:p14="http://schemas.microsoft.com/office/powerpoint/2010/main" val="3056337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0"/>
            <a:ext cx="11360727" cy="535046"/>
          </a:xfrm>
        </p:spPr>
        <p:txBody>
          <a:bodyPr anchor="t">
            <a:normAutofit/>
          </a:bodyPr>
          <a:lstStyle/>
          <a:p>
            <a:pPr algn="ctr"/>
            <a:r>
              <a:rPr lang="es-ES" sz="2800" b="1" dirty="0"/>
              <a:t>1337. Ambrogio Lorenzetti. Consecuencias del mal gobierno en el campo.</a:t>
            </a:r>
          </a:p>
        </p:txBody>
      </p:sp>
      <p:pic>
        <p:nvPicPr>
          <p:cNvPr id="4" name="Imagen 3">
            <a:extLst>
              <a:ext uri="{FF2B5EF4-FFF2-40B4-BE49-F238E27FC236}">
                <a16:creationId xmlns:a16="http://schemas.microsoft.com/office/drawing/2014/main" id="{AD95C069-84CF-4343-AF83-AC8E838A5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8690" y="535045"/>
            <a:ext cx="9490364" cy="6322955"/>
          </a:xfrm>
          <a:prstGeom prst="rect">
            <a:avLst/>
          </a:prstGeom>
        </p:spPr>
      </p:pic>
    </p:spTree>
    <p:extLst>
      <p:ext uri="{BB962C8B-B14F-4D97-AF65-F5344CB8AC3E}">
        <p14:creationId xmlns:p14="http://schemas.microsoft.com/office/powerpoint/2010/main" val="2426114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1527605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024254" cy="6285057"/>
          </a:xfrm>
        </p:spPr>
        <p:txBody>
          <a:bodyPr anchor="t">
            <a:normAutofit/>
          </a:bodyPr>
          <a:lstStyle/>
          <a:p>
            <a:r>
              <a:rPr lang="it-IT" sz="2800" dirty="0"/>
              <a:t>1335 - 1340. Ambrogio Lorenzetti. </a:t>
            </a:r>
            <a:br>
              <a:rPr lang="it-IT" sz="2800" dirty="0"/>
            </a:br>
            <a:r>
              <a:rPr lang="it-IT" sz="2800" dirty="0"/>
              <a:t>Pequeña Maestà. </a:t>
            </a:r>
            <a:br>
              <a:rPr lang="it-IT" sz="2800" dirty="0"/>
            </a:br>
            <a:r>
              <a:rPr lang="it-IT" sz="2800" dirty="0"/>
              <a:t>Pinacoteca Nazionale, Siena.</a:t>
            </a:r>
            <a:endParaRPr lang="es-ES" sz="2800" dirty="0"/>
          </a:p>
        </p:txBody>
      </p:sp>
      <p:pic>
        <p:nvPicPr>
          <p:cNvPr id="4" name="Imagen 3">
            <a:extLst>
              <a:ext uri="{FF2B5EF4-FFF2-40B4-BE49-F238E27FC236}">
                <a16:creationId xmlns:a16="http://schemas.microsoft.com/office/drawing/2014/main" id="{A5AD1085-A40E-49F1-A022-72D63F5117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2241" y="0"/>
            <a:ext cx="4599759" cy="6858000"/>
          </a:xfrm>
          <a:prstGeom prst="rect">
            <a:avLst/>
          </a:prstGeom>
        </p:spPr>
      </p:pic>
    </p:spTree>
    <p:extLst>
      <p:ext uri="{BB962C8B-B14F-4D97-AF65-F5344CB8AC3E}">
        <p14:creationId xmlns:p14="http://schemas.microsoft.com/office/powerpoint/2010/main" val="4815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403272" cy="6285057"/>
          </a:xfrm>
        </p:spPr>
        <p:txBody>
          <a:bodyPr anchor="t">
            <a:normAutofit/>
          </a:bodyPr>
          <a:lstStyle/>
          <a:p>
            <a:r>
              <a:rPr lang="es-ES" sz="2800" dirty="0"/>
              <a:t>1336 – 1340.</a:t>
            </a:r>
            <a:br>
              <a:rPr lang="es-ES" sz="2800" dirty="0"/>
            </a:br>
            <a:r>
              <a:rPr lang="es-ES" sz="2800" dirty="0"/>
              <a:t> Ambrogio Lorenzetti. </a:t>
            </a:r>
            <a:br>
              <a:rPr lang="es-ES" sz="2800" dirty="0"/>
            </a:br>
            <a:r>
              <a:rPr lang="es-ES" sz="2800" dirty="0"/>
              <a:t>Grupo de clarisas. </a:t>
            </a:r>
            <a:br>
              <a:rPr lang="es-ES" sz="2800" dirty="0"/>
            </a:br>
            <a:r>
              <a:rPr lang="es-ES" sz="2800" dirty="0"/>
              <a:t>National Gallery, Londres.</a:t>
            </a:r>
          </a:p>
        </p:txBody>
      </p:sp>
      <p:pic>
        <p:nvPicPr>
          <p:cNvPr id="4" name="Imagen 3">
            <a:extLst>
              <a:ext uri="{FF2B5EF4-FFF2-40B4-BE49-F238E27FC236}">
                <a16:creationId xmlns:a16="http://schemas.microsoft.com/office/drawing/2014/main" id="{8D201B06-7163-4C75-9A5F-EF962DB26D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3834" y="0"/>
            <a:ext cx="6148166" cy="6858000"/>
          </a:xfrm>
          <a:prstGeom prst="rect">
            <a:avLst/>
          </a:prstGeom>
        </p:spPr>
      </p:pic>
    </p:spTree>
    <p:extLst>
      <p:ext uri="{BB962C8B-B14F-4D97-AF65-F5344CB8AC3E}">
        <p14:creationId xmlns:p14="http://schemas.microsoft.com/office/powerpoint/2010/main" val="1793303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737117" cy="6285057"/>
          </a:xfrm>
        </p:spPr>
        <p:txBody>
          <a:bodyPr anchor="t">
            <a:normAutofit/>
          </a:bodyPr>
          <a:lstStyle/>
          <a:p>
            <a:r>
              <a:rPr lang="es-ES" sz="2800" dirty="0"/>
              <a:t>1337 - 1342. Ambrogio Lorenzetti. </a:t>
            </a:r>
            <a:br>
              <a:rPr lang="es-ES" sz="2800" dirty="0"/>
            </a:br>
            <a:r>
              <a:rPr lang="es-ES" sz="2800" dirty="0"/>
              <a:t>San Juan Bautista. </a:t>
            </a:r>
            <a:br>
              <a:rPr lang="es-ES" sz="2800" dirty="0"/>
            </a:br>
            <a:r>
              <a:rPr lang="es-ES" sz="2800" dirty="0" err="1"/>
              <a:t>Statens</a:t>
            </a:r>
            <a:r>
              <a:rPr lang="es-ES" sz="2800" dirty="0"/>
              <a:t> Museum </a:t>
            </a:r>
            <a:r>
              <a:rPr lang="es-ES" sz="2800" dirty="0" err="1"/>
              <a:t>for</a:t>
            </a:r>
            <a:r>
              <a:rPr lang="es-ES" sz="2800" dirty="0"/>
              <a:t> </a:t>
            </a:r>
            <a:r>
              <a:rPr lang="es-ES" sz="2800" dirty="0" err="1"/>
              <a:t>Kunst</a:t>
            </a:r>
            <a:r>
              <a:rPr lang="es-ES" sz="2800" dirty="0"/>
              <a:t>, </a:t>
            </a:r>
            <a:r>
              <a:rPr lang="es-ES" sz="2800" dirty="0" err="1"/>
              <a:t>Copenage</a:t>
            </a:r>
            <a:r>
              <a:rPr lang="es-ES" sz="2800" dirty="0"/>
              <a:t>.</a:t>
            </a:r>
          </a:p>
        </p:txBody>
      </p:sp>
      <p:pic>
        <p:nvPicPr>
          <p:cNvPr id="4" name="Imagen 3">
            <a:extLst>
              <a:ext uri="{FF2B5EF4-FFF2-40B4-BE49-F238E27FC236}">
                <a16:creationId xmlns:a16="http://schemas.microsoft.com/office/drawing/2014/main" id="{DC4E6502-80DC-40E9-9998-2AC7AF5DF6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3481" y="0"/>
            <a:ext cx="6108519" cy="6858000"/>
          </a:xfrm>
          <a:prstGeom prst="rect">
            <a:avLst/>
          </a:prstGeom>
        </p:spPr>
      </p:pic>
    </p:spTree>
    <p:extLst>
      <p:ext uri="{BB962C8B-B14F-4D97-AF65-F5344CB8AC3E}">
        <p14:creationId xmlns:p14="http://schemas.microsoft.com/office/powerpoint/2010/main" val="4050208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747163" cy="6285057"/>
          </a:xfrm>
        </p:spPr>
        <p:txBody>
          <a:bodyPr anchor="t">
            <a:normAutofit/>
          </a:bodyPr>
          <a:lstStyle/>
          <a:p>
            <a:r>
              <a:rPr lang="es-ES" sz="2800" dirty="0"/>
              <a:t>1340 - 1345. </a:t>
            </a:r>
            <a:br>
              <a:rPr lang="es-ES" sz="2800" dirty="0"/>
            </a:br>
            <a:r>
              <a:rPr lang="es-ES" sz="2800" dirty="0"/>
              <a:t>Ambrogio Lorenzetti. </a:t>
            </a:r>
            <a:br>
              <a:rPr lang="es-ES" sz="2800" dirty="0"/>
            </a:br>
            <a:r>
              <a:rPr lang="es-ES" sz="2800" dirty="0"/>
              <a:t>Virgen con niño. Pinacoteca de </a:t>
            </a:r>
            <a:r>
              <a:rPr lang="es-ES" sz="2800" dirty="0" err="1"/>
              <a:t>Brera</a:t>
            </a:r>
            <a:r>
              <a:rPr lang="es-ES" sz="2800" dirty="0"/>
              <a:t>, Milán.</a:t>
            </a:r>
          </a:p>
        </p:txBody>
      </p:sp>
      <p:pic>
        <p:nvPicPr>
          <p:cNvPr id="4" name="Imagen 3">
            <a:extLst>
              <a:ext uri="{FF2B5EF4-FFF2-40B4-BE49-F238E27FC236}">
                <a16:creationId xmlns:a16="http://schemas.microsoft.com/office/drawing/2014/main" id="{AD0F9A12-02F6-429D-ABE3-D2A14A898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2291" y="-6398"/>
            <a:ext cx="4599709" cy="6864398"/>
          </a:xfrm>
          <a:prstGeom prst="rect">
            <a:avLst/>
          </a:prstGeom>
        </p:spPr>
      </p:pic>
    </p:spTree>
    <p:extLst>
      <p:ext uri="{BB962C8B-B14F-4D97-AF65-F5344CB8AC3E}">
        <p14:creationId xmlns:p14="http://schemas.microsoft.com/office/powerpoint/2010/main" val="4007971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82880" y="182881"/>
            <a:ext cx="5303520" cy="6467302"/>
          </a:xfrm>
        </p:spPr>
        <p:txBody>
          <a:bodyPr anchor="t">
            <a:normAutofit fontScale="90000"/>
          </a:bodyPr>
          <a:lstStyle/>
          <a:p>
            <a:r>
              <a:rPr lang="es-ES" sz="2800" b="1" dirty="0"/>
              <a:t>1344. </a:t>
            </a:r>
            <a:r>
              <a:rPr lang="es-ES" sz="2800" b="1" dirty="0" err="1"/>
              <a:t>Ambrogio</a:t>
            </a:r>
            <a:r>
              <a:rPr lang="es-ES" sz="2800" b="1" dirty="0"/>
              <a:t> </a:t>
            </a:r>
            <a:r>
              <a:rPr lang="es-ES" sz="2800" b="1" dirty="0" err="1"/>
              <a:t>Lorenzetti</a:t>
            </a:r>
            <a:r>
              <a:rPr lang="es-ES" sz="2800" b="1" dirty="0"/>
              <a:t>. Anunciación. Pinacoteca Nacional, Siena.</a:t>
            </a:r>
            <a:br>
              <a:rPr lang="es-ES" sz="2800" b="1" dirty="0"/>
            </a:br>
            <a:r>
              <a:rPr lang="es-ES" sz="2200" dirty="0" err="1">
                <a:latin typeface="+mn-lt"/>
              </a:rPr>
              <a:t>Lorenzetti</a:t>
            </a:r>
            <a:r>
              <a:rPr lang="es-ES" sz="2200" dirty="0">
                <a:latin typeface="+mn-lt"/>
              </a:rPr>
              <a:t> eligió para su pintura un momento insólito de la Anunciación de María: el momento en el que el ángel (según el Evangelio de Lucas) le explica cómo pudo suceder la concepción, y en el que ocurre la concepción misma. El ángel, de hecho, está diciendo las palabras latinas: Non </a:t>
            </a:r>
            <a:r>
              <a:rPr lang="es-ES" sz="2200" dirty="0" err="1">
                <a:latin typeface="+mn-lt"/>
              </a:rPr>
              <a:t>est</a:t>
            </a:r>
            <a:r>
              <a:rPr lang="es-ES" sz="2200" dirty="0">
                <a:latin typeface="+mn-lt"/>
              </a:rPr>
              <a:t> (</a:t>
            </a:r>
            <a:r>
              <a:rPr lang="es-ES" sz="2200" dirty="0" err="1">
                <a:latin typeface="+mn-lt"/>
              </a:rPr>
              <a:t>erit</a:t>
            </a:r>
            <a:r>
              <a:rPr lang="es-ES" sz="2200" dirty="0">
                <a:latin typeface="+mn-lt"/>
              </a:rPr>
              <a:t>) </a:t>
            </a:r>
            <a:r>
              <a:rPr lang="es-ES" sz="2200" dirty="0" err="1">
                <a:latin typeface="+mn-lt"/>
              </a:rPr>
              <a:t>impossibile</a:t>
            </a:r>
            <a:r>
              <a:rPr lang="es-ES" sz="2200" dirty="0">
                <a:latin typeface="+mn-lt"/>
              </a:rPr>
              <a:t> </a:t>
            </a:r>
            <a:r>
              <a:rPr lang="es-ES" sz="2200" dirty="0" err="1">
                <a:latin typeface="+mn-lt"/>
              </a:rPr>
              <a:t>apud</a:t>
            </a:r>
            <a:r>
              <a:rPr lang="es-ES" sz="2200" dirty="0">
                <a:latin typeface="+mn-lt"/>
              </a:rPr>
              <a:t> </a:t>
            </a:r>
            <a:r>
              <a:rPr lang="es-ES" sz="2200" dirty="0" err="1">
                <a:latin typeface="+mn-lt"/>
              </a:rPr>
              <a:t>Deum</a:t>
            </a:r>
            <a:r>
              <a:rPr lang="es-ES" sz="2200" dirty="0">
                <a:latin typeface="+mn-lt"/>
              </a:rPr>
              <a:t> </a:t>
            </a:r>
            <a:r>
              <a:rPr lang="es-ES" sz="2200" dirty="0" err="1">
                <a:latin typeface="+mn-lt"/>
              </a:rPr>
              <a:t>omne</a:t>
            </a:r>
            <a:r>
              <a:rPr lang="es-ES" sz="2200" dirty="0">
                <a:latin typeface="+mn-lt"/>
              </a:rPr>
              <a:t> verbum ("Nada es imposible para la palabra de Dios"), que son visibles entre su boca y el pecho de la Virgen. La Virgen, mirando hacia arriba, responde: </a:t>
            </a:r>
            <a:r>
              <a:rPr lang="es-ES" sz="2200" dirty="0" err="1">
                <a:latin typeface="+mn-lt"/>
              </a:rPr>
              <a:t>Ecce</a:t>
            </a:r>
            <a:r>
              <a:rPr lang="es-ES" sz="2200" dirty="0">
                <a:latin typeface="+mn-lt"/>
              </a:rPr>
              <a:t> </a:t>
            </a:r>
            <a:r>
              <a:rPr lang="es-ES" sz="2200" dirty="0" err="1">
                <a:latin typeface="+mn-lt"/>
              </a:rPr>
              <a:t>Ancilla</a:t>
            </a:r>
            <a:r>
              <a:rPr lang="es-ES" sz="2200" dirty="0">
                <a:latin typeface="+mn-lt"/>
              </a:rPr>
              <a:t> </a:t>
            </a:r>
            <a:r>
              <a:rPr lang="es-ES" sz="2200" dirty="0" err="1">
                <a:latin typeface="+mn-lt"/>
              </a:rPr>
              <a:t>Domini</a:t>
            </a:r>
            <a:r>
              <a:rPr lang="es-ES" sz="2200" dirty="0">
                <a:latin typeface="+mn-lt"/>
              </a:rPr>
              <a:t> ("Aquí está la doncella de Dios").</a:t>
            </a:r>
            <a:br>
              <a:rPr lang="es-ES" sz="2200" dirty="0">
                <a:latin typeface="+mn-lt"/>
              </a:rPr>
            </a:br>
            <a:r>
              <a:rPr lang="es-ES" sz="2200" dirty="0">
                <a:latin typeface="+mn-lt"/>
              </a:rPr>
              <a:t>El estilo es el de las últimas obras de </a:t>
            </a:r>
            <a:r>
              <a:rPr lang="es-ES" sz="2200" dirty="0" err="1">
                <a:latin typeface="+mn-lt"/>
              </a:rPr>
              <a:t>Lorenzetti</a:t>
            </a:r>
            <a:r>
              <a:rPr lang="es-ES" sz="2200" dirty="0">
                <a:latin typeface="+mn-lt"/>
              </a:rPr>
              <a:t> (posteriores a 1335) ejecutadas en Siena. El uso bastante realista de la perspectiva geométrica en el pavimento es similar al de la Presentación de Jesús en el templo (1342). El uso del claroscuro en los rostros y las cortinas muestra la influencia de </a:t>
            </a:r>
            <a:r>
              <a:rPr lang="es-ES" sz="2200" dirty="0" err="1">
                <a:latin typeface="+mn-lt"/>
              </a:rPr>
              <a:t>Giotto</a:t>
            </a:r>
            <a:r>
              <a:rPr lang="es-ES" sz="2200" dirty="0">
                <a:latin typeface="+mn-lt"/>
              </a:rPr>
              <a:t>, que había adquirido durante su estancia en Florencia (antes).</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769" y="0"/>
            <a:ext cx="6594231" cy="6858000"/>
          </a:xfrm>
          <a:prstGeom prst="rect">
            <a:avLst/>
          </a:prstGeom>
        </p:spPr>
      </p:pic>
    </p:spTree>
    <p:extLst>
      <p:ext uri="{BB962C8B-B14F-4D97-AF65-F5344CB8AC3E}">
        <p14:creationId xmlns:p14="http://schemas.microsoft.com/office/powerpoint/2010/main" val="1713390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75345555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TotalTime>
  <Words>1729</Words>
  <Application>Microsoft Office PowerPoint</Application>
  <PresentationFormat>Panorámica</PresentationFormat>
  <Paragraphs>32</Paragraphs>
  <Slides>30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30</vt:i4>
      </vt:variant>
    </vt:vector>
  </HeadingPairs>
  <TitlesOfParts>
    <vt:vector size="34" baseType="lpstr">
      <vt:lpstr>Arial</vt:lpstr>
      <vt:lpstr>Calibri</vt:lpstr>
      <vt:lpstr>Calibri Light</vt:lpstr>
      <vt:lpstr>Tema de Office</vt:lpstr>
      <vt:lpstr>Ambrogio Lorenzetti</vt:lpstr>
      <vt:lpstr>Presentación de PowerPoint</vt:lpstr>
      <vt:lpstr>1319. Ambrogio Lorenzetti. Virgen di Vico l'Abate. Museo di San Casciano, San Casciano in Val di Pesa. En el centro del cuadro está la Virgen sentada en un trono de madera ricamente incrustada. La figura es rígidamente frontal y fija, de gran monumentalidad, con una presencia escultural y poderosa, que también se hace eco de las estatuas de Arnolfo di Cambio (Madonna y el Niño ya en la fachada del Duomo, hoy en el Museo dell'Opera del Duomo) y de Nicola Pisano (el Niño parecido al de la Presentación en el Templo en el púlpito de la Catedral de Siena). El manto de la Virgen se representa con un color compacto y con una caracterización poco plisada de las cortinas. El sólido y anguloso trono de madera, ricamente incrustado, refuerza aún más el firme agarre de María sobre su hijo, y la única concesión fuera de la caja es el niño vivaz, con una figura casi hercúlea con cabello rizado, que se mueve y patea como un infante real. Su expresión da un elemento dinámico a una pintura dominada por la figura hierática de la Virgen. Estas características, tan "giottescas", derivan ciertamente de un contacto profundo con el arte florentino, tanto que son ajenas al enrarecido panorama artístico sienesa, dominado en ese momento por la manera de Simone Martini. No es casualidad que el artista viviera mucho tiempo en su etapa juvenil en Florencia, donde dejó unas obras poco a poco más dulces, abandonando la rigidez escultórica de esta primera prueba.</vt:lpstr>
      <vt:lpstr>1324 - 1327. Ambrogio Lorenzetti. Bonifacio VIII recibe a San Louis de Toulouse como novicio. San Francesco, Siena.</vt:lpstr>
      <vt:lpstr>1324 - 1327. Ambrogio Lorenzetti. Martirio de los franciscanos. San Francesco, Siena.</vt:lpstr>
      <vt:lpstr>1325. Ambrogio Lorenzetti. Virgen con niño. Uffizi.</vt:lpstr>
      <vt:lpstr>1325. Ambrogio Lorenzetti. Virgen con niño. Santas Magdalena y Dorotea</vt:lpstr>
      <vt:lpstr>1325 - 1348. Ambrogio Lorenzetti. Virgen. Museo de arte sacro, Siena.</vt:lpstr>
      <vt:lpstr>1330 - 1335.  Ambrogio Lorenzetti.  Políptico.  Museo d'Arte Sacra, Asciano.</vt:lpstr>
      <vt:lpstr>1330 - 1335. Ambrogio Lorenzetti.  Virgen con niño.  Museo del Louvre.</vt:lpstr>
      <vt:lpstr>1330 - 1350. Ambrogio Lorenzetti. Presentacion en el templo. Ufizzi. El centro de la obra está ocupada por la “presentación en el Templo”, ceremonia que la religión hebraica realiza a los 40 días del nacimiento de cada niño para permitir la purificación de la madre. En el centro se encuentran los tres personajes más importantes: la Virgen, el Niño y Simón el Justo. A la izquierda se encuentra José, precedido de dos acompañantes. A la derecha se encuentra la profeta Anna, la abuela de Jesús, que despliega un mensaje donde se lee un fragmento del evangelio de San Lucas. Detrás del altar se observa a un sacerdote con palomas sacrificadas en la mano derecha y el cuchillo del sacrificio en la izquierda. El verdadero protagonista de la escena es Simón el Justo, retratado con cuidado en su vejez, con la boca abierta, apunto de dar el discurso que se lee en el evangelio de San Lucas. Ambientación: la escena se lleva a cabo en el interior de una iglesia de tres naves. La cornisa, que contiene la firma y la fecha, posee pilastras a los costados que parecen integrarse al edificio y aumentan la sensación de la arquitectura. El suelo de mármol ayuda a la sensación de profundidad. El arco triunfal sobre el sacerdote contiene una pintura en la pintura: dos ángeles que sostienen un tondo con el Cristo Bendicente, una representación anacrónica considerando que en la escena principal Cristo es un niño. Es muy significativa la presencia, en la cúpula, de Moisés y Malaquías. Estilo: la obra se encuentra realizada en la época de madurez de Ambrogio Lorenzetti. La calidad de la representación en perspectiva habla de la genialidad de Lorenzetti. Dicha perspectiva no es aún matemática, ya que el piso tiene un punto de fuga diferente al de los arcos. El claroscuro de los rostros muestra la influencia de Giotto en Ambrogio durante su estadía en Florencia. Las figuras están pintadas como masas compactas, con los vestidos brillantes y esfumados en base a diferentes caídas de luz, dando una gran sensación de plasticidad y volumen. Los rostros se expresan siguiendo la inconfundible fisonomía de este artista.</vt:lpstr>
      <vt:lpstr>1330 - 1335.  Ambrogio Lorenzetti.  Maestà.  Museo d'Arte Sacro, Massa Maritima.</vt:lpstr>
      <vt:lpstr>1332. Ambrogio Lorenzetti. Escenas vida San Nicolas. Uffizi.</vt:lpstr>
      <vt:lpstr>1332.  Ambrogio Lorenzetti.  Altar de San Procolo, Virgen y San Nicolas.  Uffizi.</vt:lpstr>
      <vt:lpstr>Presentación de PowerPoint</vt:lpstr>
      <vt:lpstr>1337. Ambrogio Lorenzetti. Palazzo Publico de Siena.</vt:lpstr>
      <vt:lpstr>1337. Ambrogio Lorenzetti. Alegoría del  mal gobierno y consecuencias en la ciudad.</vt:lpstr>
      <vt:lpstr>Ambrogio Lorenzetti. Alegoría del  mal gobierno y consecuencias en la ciudad. (Detalle)</vt:lpstr>
      <vt:lpstr>1337. Ambrogio Lorenzetti. Alegoría del buen gobierno. (Detalle)</vt:lpstr>
      <vt:lpstr>1337. Ambrogio Lorenzetti. Consecuencias del buen gobierno en la ciudad.</vt:lpstr>
      <vt:lpstr>Ambrogio Lorenzetti. Consecuencias del buen gobierno en la ciudad. (Detalle)</vt:lpstr>
      <vt:lpstr>Ambrogio Lorenzetti. Consecuencias del buen gobierno en el campo.</vt:lpstr>
      <vt:lpstr>1337. Ambrogio Lorenzetti. Consecuencias del mal gobierno en el campo.</vt:lpstr>
      <vt:lpstr>Presentación de PowerPoint</vt:lpstr>
      <vt:lpstr>1335 - 1340. Ambrogio Lorenzetti.  Pequeña Maestà.  Pinacoteca Nazionale, Siena.</vt:lpstr>
      <vt:lpstr>1336 – 1340.  Ambrogio Lorenzetti.  Grupo de clarisas.  National Gallery, Londres.</vt:lpstr>
      <vt:lpstr>1337 - 1342. Ambrogio Lorenzetti.  San Juan Bautista.  Statens Museum for Kunst, Copenage.</vt:lpstr>
      <vt:lpstr>1340 - 1345.  Ambrogio Lorenzetti.  Virgen con niño. Pinacoteca de Brera, Milán.</vt:lpstr>
      <vt:lpstr>1344. Ambrogio Lorenzetti. Anunciación. Pinacoteca Nacional, Siena. Lorenzetti eligió para su pintura un momento insólito de la Anunciación de María: el momento en el que el ángel (según el Evangelio de Lucas) le explica cómo pudo suceder la concepción, y en el que ocurre la concepción misma. El ángel, de hecho, está diciendo las palabras latinas: Non est (erit) impossibile apud Deum omne verbum ("Nada es imposible para la palabra de Dios"), que son visibles entre su boca y el pecho de la Virgen. La Virgen, mirando hacia arriba, responde: Ecce Ancilla Domini ("Aquí está la doncella de Dios"). El estilo es el de las últimas obras de Lorenzetti (posteriores a 1335) ejecutadas en Siena. El uso bastante realista de la perspectiva geométrica en el pavimento es similar al de la Presentación de Jesús en el templo (1342). El uso del claroscuro en los rostros y las cortinas muestra la influencia de Giotto, que había adquirido durante su estancia en Florencia (antes).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Maestà, Simone Martini.</dc:title>
  <dc:creator>Miguel Velayos García</dc:creator>
  <cp:lastModifiedBy>Miguel Velayos García</cp:lastModifiedBy>
  <cp:revision>64</cp:revision>
  <dcterms:created xsi:type="dcterms:W3CDTF">2020-08-12T17:09:33Z</dcterms:created>
  <dcterms:modified xsi:type="dcterms:W3CDTF">2021-04-15T06:43:43Z</dcterms:modified>
</cp:coreProperties>
</file>