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7" r:id="rId3"/>
    <p:sldId id="278" r:id="rId4"/>
    <p:sldId id="276" r:id="rId5"/>
    <p:sldId id="279" r:id="rId6"/>
    <p:sldId id="280" r:id="rId7"/>
    <p:sldId id="283" r:id="rId8"/>
    <p:sldId id="284" r:id="rId9"/>
    <p:sldId id="259" r:id="rId10"/>
    <p:sldId id="261" r:id="rId11"/>
    <p:sldId id="262" r:id="rId12"/>
    <p:sldId id="260" r:id="rId13"/>
    <p:sldId id="281" r:id="rId14"/>
    <p:sldId id="263" r:id="rId15"/>
    <p:sldId id="266" r:id="rId16"/>
    <p:sldId id="264" r:id="rId17"/>
    <p:sldId id="282" r:id="rId18"/>
    <p:sldId id="267" r:id="rId19"/>
    <p:sldId id="265" r:id="rId20"/>
    <p:sldId id="268" r:id="rId21"/>
    <p:sldId id="269" r:id="rId22"/>
    <p:sldId id="270" r:id="rId23"/>
    <p:sldId id="285" r:id="rId24"/>
    <p:sldId id="271" r:id="rId25"/>
    <p:sldId id="272" r:id="rId26"/>
    <p:sldId id="273" r:id="rId27"/>
    <p:sldId id="274" r:id="rId28"/>
    <p:sldId id="287" r:id="rId29"/>
    <p:sldId id="275" r:id="rId30"/>
    <p:sldId id="286" r:id="rId31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397769-508B-48C7-8321-8D70A2E92C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30B17A1-B291-444D-97AD-98B475E8A7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D5622FD-08C7-421F-92B2-985AF0109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20/04/2021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9086CC3-639D-4DC7-9CA7-6850A5296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EA136D6-6E84-49A6-9F18-51E4924A2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989324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519341-4E9C-49FA-B3FE-2EDA590E2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BF997AE-F42C-41F8-BAA7-0B26202E59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D9B9E8F-BB9A-4E73-89C2-5257FDC0DF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20/04/2021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ECD2D8-3F40-4ABC-BF9A-F77CEFE081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5B0209C-9389-431D-9EE4-65C6762A4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14912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D20992-BABB-4EBE-B69B-A0D6A3EC9C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1900119-DDCF-49B0-9F1C-6EA9CA83FF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EE78451-FF07-4CBD-859E-C7B8ABF44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20/04/2021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7EED3CC-B166-423A-907F-07265FE32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055367A-8A4C-4312-AD96-0D5C2C6F8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7258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B8C31B-735F-4EAF-851A-E98985B04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35D2611-4132-4940-9118-F924C10C92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7B97F61-5CC1-4A7B-B8C4-450811FBCD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1543E55-66D3-4922-BB05-173F7667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20/04/2021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CC5FB48-380D-4FC5-82DE-C013501CD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BAE0092-EB71-41EC-B2E2-61B5E0530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8844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CC5BC0-44F9-4B2E-86DA-E82B104D44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14EFCF0-F816-4B60-92C8-0AF397E380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6F345FA-5ABD-422F-AEFE-C728F27FE8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2964A8C-A6FF-4B6F-B9D3-A8C60B3055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B5B7382-1371-48A7-8E85-F9DF52BDB7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B92DDA1-20CD-4E60-82A7-F77CD5523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20/04/2021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20113EF-5B7F-40B6-8E44-A479AC7B3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3EBB351-F2DD-4E3F-8ADF-87CC8EEAB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72292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7BDC69-A172-4E9D-92D0-321D9AB88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7A6E278-8B8D-44D4-AC54-82E5BE40CB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20/04/2021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9D82C62-F2D9-4493-A2E3-DFC6510AC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1EE4423-8BC6-4C1E-9AD2-97AFDF3E0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67803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FE66FB7-B942-4CDE-8C4A-7F745DBA8E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20/04/2021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8D41181-2B4A-4DD9-BA1B-1482B77E05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0589FE2-27C0-4C38-A295-C4981B5CE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0609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558C5E-CD62-474E-B657-93184A56B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E19386F-089B-4F79-B6BF-AFA774D302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3CBB277-F4AE-4AF2-A630-82A053577E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2621513-BF6F-4F54-94FD-B607774C61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20/04/2021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5AABA4-67CD-4396-A76E-772E9D988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8475EEE-AB9D-4F3F-99BB-A80AD2B20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589708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751C74-5B70-46D5-92E5-CAD759E720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E6FA223-A527-4BE3-8C5E-A25B27D1E0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A14B481-1F1A-46A5-B9FC-FE520CDDAF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1E027FC-971C-4703-8369-D626C32E7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20/04/2021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40EEFA9-B74B-4ACA-B2C5-DE6F86D20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453FD8B-884D-4F60-BF0F-E30403AC4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2057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025E5F-67E2-4182-AA68-DF347515D2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1699DDB-D842-40C6-A71C-EF39F795A6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35AE41D-7D0C-4CE8-83EC-007769BAA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20/04/2021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7D15DF0-CDB3-4EAE-8ACC-0246E1B2F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CC64132-B473-48F8-B84C-2F206653A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8139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A20A634-8BF8-4ABB-B964-9C5CA2D2CC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4D45128-4BF1-438F-927D-3350CE2537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D7004EB-F608-42A6-93C5-ECDBE40EC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20/04/2021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1780197-DED6-4F00-B381-415304F56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DAEA417-E043-4C68-B520-95F5D05CB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44779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659E6F9-D9EF-432D-BDBB-04F8B7524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E709B6D-B67C-46F3-9446-BC87D1F354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9DEAAC9-C9F5-4B30-A017-6CB56DB597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571206-8945-4D8E-B994-87DDAD57A7A3}" type="datetimeFigureOut">
              <a:rPr lang="es-ES" smtClean="0"/>
              <a:t>20/04/2021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3F8CEFA-BBAE-4BAE-844F-8E8A2EE56A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1EDFB7B-4B9A-4CCF-9A4E-2CBFC5313A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96594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5823F1-24B7-4161-9747-AC7FD7C1690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ES" sz="8800" b="0" i="0" dirty="0">
                <a:effectLst/>
                <a:latin typeface="Arial" panose="020B0604020202020204" pitchFamily="34" charset="0"/>
              </a:rPr>
              <a:t>ALTICHIERO </a:t>
            </a:r>
            <a:br>
              <a:rPr lang="es-ES" sz="8800" b="0" i="0" dirty="0">
                <a:effectLst/>
                <a:latin typeface="Arial" panose="020B0604020202020204" pitchFamily="34" charset="0"/>
              </a:rPr>
            </a:br>
            <a:r>
              <a:rPr lang="es-ES" sz="8800" b="0" i="0" dirty="0">
                <a:effectLst/>
                <a:latin typeface="Arial" panose="020B0604020202020204" pitchFamily="34" charset="0"/>
              </a:rPr>
              <a:t>da </a:t>
            </a:r>
            <a:r>
              <a:rPr lang="es-ES" sz="8800" b="0" i="0" dirty="0" err="1">
                <a:effectLst/>
                <a:latin typeface="Arial" panose="020B0604020202020204" pitchFamily="34" charset="0"/>
              </a:rPr>
              <a:t>Zevio</a:t>
            </a:r>
            <a:endParaRPr lang="es-ES" sz="64200" b="1" dirty="0"/>
          </a:p>
        </p:txBody>
      </p:sp>
    </p:spTree>
    <p:extLst>
      <p:ext uri="{BB962C8B-B14F-4D97-AF65-F5344CB8AC3E}">
        <p14:creationId xmlns:p14="http://schemas.microsoft.com/office/powerpoint/2010/main" val="300688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343FC9-974A-4E6F-8DED-61E32FAB2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873" y="365125"/>
            <a:ext cx="10820399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1378-84. ALTICHIERO da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Roboto"/>
              </a:rPr>
              <a:t>Zevio</a:t>
            </a:r>
            <a:r>
              <a:rPr lang="es-ES" dirty="0">
                <a:solidFill>
                  <a:srgbClr val="000000"/>
                </a:solidFill>
                <a:latin typeface="Roboto"/>
              </a:rPr>
              <a:t>.</a:t>
            </a:r>
            <a:br>
              <a:rPr lang="es-ES" dirty="0">
                <a:solidFill>
                  <a:srgbClr val="000000"/>
                </a:solidFill>
                <a:latin typeface="Roboto"/>
              </a:rPr>
            </a:br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Frescos en el Oratorio de San Giorgio, Padua.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4E5D206-96A4-4282-A2DC-69F32DB242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52266"/>
          </a:xfrm>
        </p:spPr>
        <p:txBody>
          <a:bodyPr>
            <a:normAutofit fontScale="92500" lnSpcReduction="20000"/>
          </a:bodyPr>
          <a:lstStyle/>
          <a:p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El oratorio (Capilla de San Jorge) fue erigido en 1377-78 junto a la Basílica del Santo, frente a la iglesia y en el lado sur de la plaza, que en ese momento servía de cementerio. Fue encargado por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Roboto"/>
              </a:rPr>
              <a:t>Raimondino</a:t>
            </a:r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 de '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Roboto"/>
              </a:rPr>
              <a:t>Lupi</a:t>
            </a:r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, uno de los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Roboto"/>
              </a:rPr>
              <a:t>marchesi</a:t>
            </a:r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 de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Roboto"/>
              </a:rPr>
              <a:t>Soragna</a:t>
            </a:r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 como capilla funeraria de su familia y fue completado por Bonifacio de'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Roboto"/>
              </a:rPr>
              <a:t>Lupi</a:t>
            </a:r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, su albacea. Los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Roboto"/>
              </a:rPr>
              <a:t>marchesi</a:t>
            </a:r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 de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Roboto"/>
              </a:rPr>
              <a:t>Soragna</a:t>
            </a:r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 procedían de la región de Parma y vivieron como exiliados en Padua, donde, junto con los Carrara, se encontraban entre las familias más importantes. </a:t>
            </a:r>
          </a:p>
          <a:p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Incluso antes de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Roboto"/>
              </a:rPr>
              <a:t>Raimondino</a:t>
            </a:r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, Bonifacio había dispuesto la construcción de una gran capilla funeraria dedicada a Santiago en la Basílica del Santo (la Cappella San Giacomo). Esta capilla fue iniciada en 1372 en un lugar privilegiado dentro de la basílica frente a la Capilla de San Antonio (Cappella di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Roboto"/>
              </a:rPr>
              <a:t>Sant'Antonio</a:t>
            </a:r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) y fue terminada, junto con su decoración pintada, en 1379. La decoración al fresco es esencialmente obra de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Roboto"/>
              </a:rPr>
              <a:t>Altichiero</a:t>
            </a:r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 con el asistencia del pintor boloñés Jacopo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Roboto"/>
              </a:rPr>
              <a:t>Avanzi</a:t>
            </a:r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.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334276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343FC9-974A-4E6F-8DED-61E32FAB2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873" y="365125"/>
            <a:ext cx="10820399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1378-84. ALTICHIERO da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Roboto"/>
              </a:rPr>
              <a:t>Zevio</a:t>
            </a:r>
            <a:r>
              <a:rPr lang="es-ES" dirty="0">
                <a:solidFill>
                  <a:srgbClr val="000000"/>
                </a:solidFill>
                <a:latin typeface="Roboto"/>
              </a:rPr>
              <a:t>.</a:t>
            </a:r>
            <a:br>
              <a:rPr lang="es-ES" dirty="0">
                <a:solidFill>
                  <a:srgbClr val="000000"/>
                </a:solidFill>
                <a:latin typeface="Roboto"/>
              </a:rPr>
            </a:br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Frescos en el Oratorio de San Giorgio, Padua.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4E5D206-96A4-4282-A2DC-69F32DB242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Inmediatamente después de que se terminaron los frescos de la Capilla de San Jaime,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Roboto"/>
              </a:rPr>
              <a:t>Raimondino</a:t>
            </a:r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 de '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Roboto"/>
              </a:rPr>
              <a:t>Lupi</a:t>
            </a:r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 le encargó 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Roboto"/>
              </a:rPr>
              <a:t>Altichiero</a:t>
            </a:r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 que decorara la Capilla de San Jorge. El artista recibió el último pago por esta obra en 1384. Estos frescos, la obra principal del artista, han sufrido considerablemente a lo largo de los siglos. Fueron encalados durante el período de las guerras napoleónicas y redescubiertos en 1837.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252829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343FC9-974A-4E6F-8DED-61E32FAB2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873" y="365125"/>
            <a:ext cx="10820399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1378-84. ALTICHIERO da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Roboto"/>
              </a:rPr>
              <a:t>Zevio</a:t>
            </a:r>
            <a:r>
              <a:rPr lang="es-ES" dirty="0">
                <a:solidFill>
                  <a:srgbClr val="000000"/>
                </a:solidFill>
                <a:latin typeface="Roboto"/>
              </a:rPr>
              <a:t>.</a:t>
            </a:r>
            <a:br>
              <a:rPr lang="es-ES" dirty="0">
                <a:solidFill>
                  <a:srgbClr val="000000"/>
                </a:solidFill>
                <a:latin typeface="Roboto"/>
              </a:rPr>
            </a:br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Frescos en el Oratorio de San Giorgio, Padua.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4E5D206-96A4-4282-A2DC-69F32DB242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Tanto la arquitectura como el sistema de decoración recuerdan sorprendentemente a la Capilla Scrovegni, terminada unos ochenta años antes. Al igual que la Capilla de los Scrovegni, el oratorio tiene una pequeña fachada de ladrillo y el interior es de una sola nave con bóveda de cañón al fresco con un cielo estrellado y las paredes divididas por marcos arquitectónicos artificiales para organizar las historias representadas. Sin embargo, a diferencia de la Capilla de los Scrovegni, los campos pictóricos aquí son de diferentes tamaños, en parte debido a la posición de las ventanas y en parte debido al tema de las imágenes. Otra diferencia se puede encontrar en la falta de uniformidad en el programa pictórico.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633821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343FC9-974A-4E6F-8DED-61E32FAB2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873" y="365125"/>
            <a:ext cx="10820399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1378-84. ALTICHIERO da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Roboto"/>
              </a:rPr>
              <a:t>Zevio</a:t>
            </a:r>
            <a:r>
              <a:rPr lang="es-ES" dirty="0">
                <a:solidFill>
                  <a:srgbClr val="000000"/>
                </a:solidFill>
                <a:latin typeface="Roboto"/>
              </a:rPr>
              <a:t>.</a:t>
            </a:r>
            <a:br>
              <a:rPr lang="es-ES" dirty="0">
                <a:solidFill>
                  <a:srgbClr val="000000"/>
                </a:solidFill>
                <a:latin typeface="Roboto"/>
              </a:rPr>
            </a:br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Frescos en el Oratorio de San Giorgio, Padua.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4E5D206-96A4-4282-A2DC-69F32DB242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Los frescos de las paredes de la entrada (noreste) y del altar (sureste) están dedicados a Cristo y a María, y los de las paredes longitudinales están dedicados a los santos, San Jorge (pared noreste) y San Lucía y Catalina de Alejandría (suroeste). </a:t>
            </a:r>
          </a:p>
          <a:p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En la pared de entrada se representa la historia de la infancia de Cristo. Después de la Anunciación (arriba) están la Adoración de los pastores (medio a la izquierda), la Adoración de los Magos (medio a la derecha), La Huida a Egipto (abajo a la izquierda) y la Presentación en el Templo (abajo a la derecha). </a:t>
            </a:r>
          </a:p>
          <a:p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Los dos cuadros en la pared del altar representan la Coronación de la Virgen (arriba) y la Crucifixión (abajo). </a:t>
            </a:r>
          </a:p>
        </p:txBody>
      </p:sp>
    </p:spTree>
    <p:extLst>
      <p:ext uri="{BB962C8B-B14F-4D97-AF65-F5344CB8AC3E}">
        <p14:creationId xmlns:p14="http://schemas.microsoft.com/office/powerpoint/2010/main" val="33134137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343FC9-974A-4E6F-8DED-61E32FAB2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66255"/>
            <a:ext cx="10820399" cy="1261196"/>
          </a:xfrm>
        </p:spPr>
        <p:txBody>
          <a:bodyPr>
            <a:normAutofit fontScale="90000"/>
          </a:bodyPr>
          <a:lstStyle/>
          <a:p>
            <a:pPr algn="ctr"/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1378-84. ALTICHIERO da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Roboto"/>
              </a:rPr>
              <a:t>Zevio</a:t>
            </a:r>
            <a:r>
              <a:rPr lang="es-ES" dirty="0">
                <a:solidFill>
                  <a:srgbClr val="000000"/>
                </a:solidFill>
                <a:latin typeface="Roboto"/>
              </a:rPr>
              <a:t>.</a:t>
            </a:r>
            <a:br>
              <a:rPr lang="es-ES" dirty="0">
                <a:solidFill>
                  <a:srgbClr val="000000"/>
                </a:solidFill>
                <a:latin typeface="Roboto"/>
              </a:rPr>
            </a:br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Frescos en el Oratorio de San Giorgio, Padua.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4E5D206-96A4-4282-A2DC-69F32DB242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1" y="1427452"/>
            <a:ext cx="11201399" cy="5167312"/>
          </a:xfrm>
        </p:spPr>
        <p:txBody>
          <a:bodyPr>
            <a:normAutofit fontScale="85000" lnSpcReduction="20000"/>
          </a:bodyPr>
          <a:lstStyle/>
          <a:p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Seis de las siete pinturas de la pared noreste (a la izquierda de la entrada) están dedicadas a la vida y al martirio de San Jorge. En el muro suroeste, frente al ciclo de San Jorge, hay cuatro escenas que representan la obra y el martirio de Santa Catalina (en el registro superior) y el de Santa Lucía (en el registro inferior). </a:t>
            </a:r>
          </a:p>
          <a:p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El programa pictórico que se despliega en los muros se complementó en la bóveda, que se subdivide en tres tramos a través de tres figuras -que ya no se conservan- ambientadas en mandorlas. Desafortunadamente, los frescos de la bóveda sufrieron más durante los siglos que los frescos de las paredes. Los muros y la bóveda están subdivididos por bandas decorativas con una rica decoración figurativa y ornamental. </a:t>
            </a:r>
          </a:p>
          <a:p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En los frescos de la Capilla de San Jorge,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Roboto"/>
              </a:rPr>
              <a:t>Altichiero</a:t>
            </a:r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 aparece como un maestro en el diseño de escenarios arquitectónicos. Siempre le dio a sus figuras espacio, en el sentido de espacio para moverse, junto con esta libertad de movimiento están la serenidad característica y la calidad deliberada, que recuerda fuertemente al ideal figurativo de Giotto.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Roboto"/>
              </a:rPr>
              <a:t>Altichiero</a:t>
            </a:r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, a pesar de su considerable originalidad, está en deuda con Giotto más que con cualquier otro artista.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207107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3B69A91-EB34-41A7-9A1D-FD6D03B064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4183" y="166255"/>
            <a:ext cx="11042072" cy="6456218"/>
          </a:xfrm>
        </p:spPr>
        <p:txBody>
          <a:bodyPr>
            <a:normAutofit fontScale="85000" lnSpcReduction="20000"/>
          </a:bodyPr>
          <a:lstStyle/>
          <a:p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El material narrativo está tomado de la Leyenda dorada de Jacopo da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Roboto"/>
              </a:rPr>
              <a:t>Varagine</a:t>
            </a:r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, y el programa decorativo probablemente fue elaborado por Lombardo da Seta, un erudito monje franciscano y secretario de Francesco Petrarca (que se representa junto a los duques de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Roboto"/>
              </a:rPr>
              <a:t>Soragna</a:t>
            </a:r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 en la escena de El bautismo de Rey Servio). </a:t>
            </a:r>
          </a:p>
          <a:p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Mientras continúa explorando las posibilidades de trampantojo que ofrece la relación entre el espacio arquitectónico real y el pintado, los frescos aquí muestran una nueva atención al color luminoso. </a:t>
            </a:r>
          </a:p>
          <a:p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Algunas escenas, como La huida a Egipto, retoman y desarrollan los modelos proporcionados por Giotto en la Capilla de los Scrovegni (las dos versiones de este episodio comparten características como la cabaña de madera, el fondo rocoso y la fortaleza). </a:t>
            </a:r>
          </a:p>
          <a:p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Sin embargo, en general hay un movimiento narrativo hacia la izquierda de una escena a otra, que enfatiza la secuencia temporal. </a:t>
            </a:r>
          </a:p>
          <a:p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Las imágenes del ciclo también resaltan las virtudes marciales y cortesanas que la familia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Roboto"/>
              </a:rPr>
              <a:t>Lupi</a:t>
            </a:r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 encarnó en su servicio a los señores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Roboto"/>
              </a:rPr>
              <a:t>Carraresi</a:t>
            </a:r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 de Padua, siendo la idea de valor una característica clave de la tumba que una vez estuvo en el centro del Oratorio. </a:t>
            </a:r>
          </a:p>
          <a:p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Dentro de los propios frescos, los miembros de la familia se muestran con armadura completa, arrodillados ante la Virgen y cada uno identificado por una inscripción pintada.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334628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3B69A91-EB34-41A7-9A1D-FD6D03B064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4183" y="166255"/>
            <a:ext cx="11042072" cy="6456218"/>
          </a:xfrm>
        </p:spPr>
        <p:txBody>
          <a:bodyPr>
            <a:normAutofit lnSpcReduction="10000"/>
          </a:bodyPr>
          <a:lstStyle/>
          <a:p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Enmarcado en amplias cornisas que unen el espacio real y pictórico, las escenas se organizan en dos niveles, mientras que la bóveda de cañón se divide en tres tramos mediante bandas decorativas pintadas. </a:t>
            </a:r>
          </a:p>
          <a:p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Por diversas razones, este ciclo puede considerarse una obra maestra que presagia la exploración del espacio pictórico que se encuentra en el arte del siglo XV: el dominio del artista de su medio, su dominio de la perspectiva y su cuidadosa interpretación de la realidad visual. </a:t>
            </a:r>
          </a:p>
          <a:p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Algunas características revelan la clara intención de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Roboto"/>
              </a:rPr>
              <a:t>Altichiero</a:t>
            </a:r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 de basarse en el modelo que había establecido Giotto: el uso de un diseño arquitectónico; el encuadre de los frescos en diferentes bandas colocadas una encima de la otra; la bóveda estrellada con figuras pintadas dentro de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Roboto"/>
              </a:rPr>
              <a:t>tondi</a:t>
            </a:r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. </a:t>
            </a:r>
          </a:p>
          <a:p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Sin embargo, en la decoración del Oratorio de San Jorge se explora este modelo de una manera que refleja el nuevo estilo del gótico internacional.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577246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818" y="365125"/>
            <a:ext cx="2078182" cy="5869420"/>
          </a:xfrm>
        </p:spPr>
        <p:txBody>
          <a:bodyPr anchor="t">
            <a:normAutofit/>
          </a:bodyPr>
          <a:lstStyle/>
          <a:p>
            <a:r>
              <a:rPr lang="it-IT" sz="2800" dirty="0"/>
              <a:t>1378 - 1384. Altichiero. Muro de entrada.</a:t>
            </a:r>
            <a:br>
              <a:rPr lang="it-IT" sz="2800" dirty="0"/>
            </a:br>
            <a:r>
              <a:rPr lang="it-IT" sz="2800" dirty="0"/>
              <a:t>Oratorio de San Giorgio, Padua. </a:t>
            </a:r>
            <a:endParaRPr lang="es-ES" sz="280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9A72BC34-4E9A-41EC-AD91-32F4002AAB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0"/>
            <a:ext cx="9677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6503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5759959" cy="5869420"/>
          </a:xfrm>
        </p:spPr>
        <p:txBody>
          <a:bodyPr anchor="t">
            <a:normAutofit/>
          </a:bodyPr>
          <a:lstStyle/>
          <a:p>
            <a:r>
              <a:rPr lang="it-IT" sz="2800" dirty="0"/>
              <a:t>1378 - 1384. Altichiero. Muro de entrada. Oratorio de San Giorgio, Padua.</a:t>
            </a:r>
            <a:br>
              <a:rPr lang="it-IT" sz="2800" dirty="0"/>
            </a:br>
            <a:r>
              <a:rPr lang="it-IT" sz="2800" dirty="0"/>
              <a:t>Anunciación.</a:t>
            </a:r>
            <a:br>
              <a:rPr lang="it-IT" sz="2800" dirty="0"/>
            </a:br>
            <a:r>
              <a:rPr lang="it-IT" sz="2800" dirty="0"/>
              <a:t>Natividad.</a:t>
            </a:r>
            <a:br>
              <a:rPr lang="it-IT" sz="2800" dirty="0"/>
            </a:br>
            <a:r>
              <a:rPr lang="it-IT" sz="2800" dirty="0"/>
              <a:t>Adoración de los Magos.</a:t>
            </a:r>
            <a:br>
              <a:rPr lang="it-IT" sz="2800" dirty="0"/>
            </a:br>
            <a:r>
              <a:rPr lang="it-IT" sz="2800" dirty="0"/>
              <a:t>Huída a Egipto.</a:t>
            </a:r>
            <a:br>
              <a:rPr lang="it-IT" sz="2800" dirty="0"/>
            </a:br>
            <a:r>
              <a:rPr lang="it-IT" sz="2800" dirty="0"/>
              <a:t>Presentación en el Templo.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387BDA5-8DD6-4FB0-99C5-9916D2322D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2041" y="0"/>
            <a:ext cx="5759959" cy="6934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5283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3435927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1378 - 1384. </a:t>
            </a:r>
            <a:r>
              <a:rPr lang="es-ES" sz="2800" dirty="0" err="1"/>
              <a:t>Altichiero</a:t>
            </a:r>
            <a:r>
              <a:rPr lang="es-ES" sz="2800" dirty="0"/>
              <a:t>. Adoración de los Magos. Oratorio de San Giorgio, Padua.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1004211-C586-49E7-9945-5EDADEB4C3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4998" y="0"/>
            <a:ext cx="80170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1647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964" y="207817"/>
            <a:ext cx="2273012" cy="6068291"/>
          </a:xfrm>
        </p:spPr>
        <p:txBody>
          <a:bodyPr anchor="t">
            <a:normAutofit/>
          </a:bodyPr>
          <a:lstStyle/>
          <a:p>
            <a:r>
              <a:rPr lang="it-IT" sz="2800" dirty="0"/>
              <a:t>1378 - 1384. Altichiero. Muro del Altar.</a:t>
            </a:r>
            <a:br>
              <a:rPr lang="it-IT" sz="2800" dirty="0"/>
            </a:br>
            <a:r>
              <a:rPr lang="it-IT" sz="2800" dirty="0"/>
              <a:t>Oratorio de San Giorgio, Padua.</a:t>
            </a:r>
            <a:endParaRPr lang="es-ES" sz="2800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EF406644-DF7D-47B4-A620-89403335E1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975" y="0"/>
            <a:ext cx="97250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6010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2909455" cy="5869420"/>
          </a:xfrm>
        </p:spPr>
        <p:txBody>
          <a:bodyPr anchor="t">
            <a:normAutofit/>
          </a:bodyPr>
          <a:lstStyle/>
          <a:p>
            <a:r>
              <a:rPr lang="it-IT" sz="2800" dirty="0"/>
              <a:t>1378 - 1384. Altichiero. Crucifixión. Oratorio de San Giorgio, Padua.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10877D4-47D1-4262-9277-0794E90E13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8678" y="0"/>
            <a:ext cx="61733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9382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317673" cy="5869420"/>
          </a:xfrm>
        </p:spPr>
        <p:txBody>
          <a:bodyPr anchor="t">
            <a:normAutofit/>
          </a:bodyPr>
          <a:lstStyle/>
          <a:p>
            <a:r>
              <a:rPr lang="it-IT" sz="2800" dirty="0"/>
              <a:t>1378 - 1384. Altichiero. Muro noroeste. Oratorio de San Giorgio, Padua.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1568867-AEF0-4BE9-BA0F-814E5BCF49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0385" y="0"/>
            <a:ext cx="50116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5663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5777865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1378 - 1384. </a:t>
            </a:r>
            <a:r>
              <a:rPr lang="es-ES" sz="2800" dirty="0" err="1"/>
              <a:t>Altichiero</a:t>
            </a:r>
            <a:r>
              <a:rPr lang="es-ES" sz="2800" dirty="0"/>
              <a:t>. San Jorge y el dragón. Oratorio de San Giorgio, Padua.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EAA4930-F354-4F56-8B99-89DF39473E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4135" y="0"/>
            <a:ext cx="57778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1738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5085151" cy="5869420"/>
          </a:xfrm>
        </p:spPr>
        <p:txBody>
          <a:bodyPr anchor="t">
            <a:normAutofit/>
          </a:bodyPr>
          <a:lstStyle/>
          <a:p>
            <a:r>
              <a:rPr lang="it-IT" sz="2800" dirty="0"/>
              <a:t>1378 - 1384. Altichiero. San Jorge bautiza al Rey. Oratorio de San Giorgio, Padua.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A009520-5ABD-46A6-B278-9B0A7F666D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7769" y="0"/>
            <a:ext cx="65942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4056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2909455" cy="5869420"/>
          </a:xfrm>
        </p:spPr>
        <p:txBody>
          <a:bodyPr anchor="t">
            <a:normAutofit/>
          </a:bodyPr>
          <a:lstStyle/>
          <a:p>
            <a:r>
              <a:rPr lang="it-IT" sz="2800" dirty="0"/>
              <a:t>1378 - 1384. Altichiero. Martirio de San Jorge. Oratorio de San Giorgio, Padua.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6B70E6C-7060-4DAA-80D1-03835FFD7D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9975" y="0"/>
            <a:ext cx="85820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5954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262255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1378 - 1384. </a:t>
            </a:r>
            <a:r>
              <a:rPr lang="es-ES" sz="2800" dirty="0" err="1"/>
              <a:t>Altichiero</a:t>
            </a:r>
            <a:r>
              <a:rPr lang="es-ES" sz="2800" dirty="0"/>
              <a:t>. Decapitación de San Jorge. Oratorio de San Giorgio, Padua.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1A6B7B0-101B-47C8-9587-20B945C0B2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4412" y="0"/>
            <a:ext cx="53175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658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400800" cy="5869420"/>
          </a:xfrm>
        </p:spPr>
        <p:txBody>
          <a:bodyPr anchor="t">
            <a:normAutofit/>
          </a:bodyPr>
          <a:lstStyle/>
          <a:p>
            <a:r>
              <a:rPr lang="it-IT" sz="2800" dirty="0"/>
              <a:t>1378 - 1384. Altichiero. Muro suroeste. Oratorio de San Giorgio, Padua.</a:t>
            </a:r>
            <a:br>
              <a:rPr lang="it-IT" sz="2800" dirty="0"/>
            </a:br>
            <a:r>
              <a:rPr lang="it-IT" sz="2800" dirty="0"/>
              <a:t>Santa Catalina.</a:t>
            </a:r>
            <a:br>
              <a:rPr lang="it-IT" sz="2800" dirty="0"/>
            </a:br>
            <a:r>
              <a:rPr lang="it-IT" sz="2800" dirty="0"/>
              <a:t>Santa Lucía.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6FEECC7-4726-4A7B-A525-26146D3C8D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429" y="0"/>
            <a:ext cx="48985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6727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2909455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1378 - 1384. </a:t>
            </a:r>
            <a:r>
              <a:rPr lang="es-ES" sz="2800" dirty="0" err="1"/>
              <a:t>Altichiero</a:t>
            </a:r>
            <a:r>
              <a:rPr lang="es-ES" sz="2800" dirty="0"/>
              <a:t>. Decapitación de Santa Catalina. Oratorio de San Giorgio, Padua.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938ADC3-FA21-424E-9F33-ABF735AB0E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9543" y="0"/>
            <a:ext cx="56724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3573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220691" cy="5869420"/>
          </a:xfrm>
        </p:spPr>
        <p:txBody>
          <a:bodyPr anchor="t">
            <a:normAutofit/>
          </a:bodyPr>
          <a:lstStyle/>
          <a:p>
            <a:r>
              <a:rPr lang="it-IT" sz="2800" dirty="0"/>
              <a:t>1378 - 1384. Altichiero. Entierro de Santa Lucía. Oratorio de San Giorgio, Padua.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5BDB65B-8845-4EEB-BCC1-DB7123A858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7907" y="0"/>
            <a:ext cx="53440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280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2909455" cy="5869420"/>
          </a:xfrm>
        </p:spPr>
        <p:txBody>
          <a:bodyPr anchor="t">
            <a:normAutofit/>
          </a:bodyPr>
          <a:lstStyle/>
          <a:p>
            <a:r>
              <a:rPr lang="it-IT" sz="2800" dirty="0"/>
              <a:t>1378 - 1384. Altichiero. Santa Lucía arrastrada al lupanar. Oratorio de San Giorgio, Padua.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4D8892C-533D-4DDB-A8CC-65C15C710D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8075" y="0"/>
            <a:ext cx="85439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156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789181-5F45-4DF6-BE91-8CE2A7415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1376-79. ALTICHIERO da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Roboto"/>
              </a:rPr>
              <a:t>Zevio</a:t>
            </a:r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. </a:t>
            </a:r>
            <a:br>
              <a:rPr lang="es-ES" b="0" i="0" dirty="0">
                <a:solidFill>
                  <a:srgbClr val="000000"/>
                </a:solidFill>
                <a:effectLst/>
                <a:latin typeface="Roboto"/>
              </a:rPr>
            </a:br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Frescos en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Roboto"/>
              </a:rPr>
              <a:t>Sant'Antonio</a:t>
            </a:r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, Padua.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278AEEC-C433-4721-9E59-31492CB56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Los frescos de la Cappella di San Giacomo (Capilla de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Roboto"/>
              </a:rPr>
              <a:t>St</a:t>
            </a:r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 James) en la Basílica de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Roboto"/>
              </a:rPr>
              <a:t>Sant'Antonio</a:t>
            </a:r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, Padua, fueron encargados por Bonifacio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Roboto"/>
              </a:rPr>
              <a:t>Lupi</a:t>
            </a:r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 di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Roboto"/>
              </a:rPr>
              <a:t>Soragno</a:t>
            </a:r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 y su esposa, Caterina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Roboto"/>
              </a:rPr>
              <a:t>dei</a:t>
            </a:r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 Franceschi. </a:t>
            </a:r>
          </a:p>
          <a:p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La arquitectura, diseñada por el escultor y arquitecto veneciano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Roboto"/>
              </a:rPr>
              <a:t>Andriolo</a:t>
            </a:r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 de 'Santi, fue encargada en 1372. </a:t>
            </a:r>
          </a:p>
          <a:p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Esta capilla fue iniciada en 1372 en una ubicación privilegiada dentro de la Basílica del Santo frente a la Cappella di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Roboto"/>
              </a:rPr>
              <a:t>Sant'Antonio</a:t>
            </a:r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 (Capilla de San Antonio) y fue terminada , junto con su decoración pintada, en 1379. </a:t>
            </a:r>
          </a:p>
          <a:p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Los frescos de la capilla fueron ejecutados por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Roboto"/>
              </a:rPr>
              <a:t>Altichiero</a:t>
            </a:r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 de Verona (la enorme Crucifixión y algunos frescos en las lunetas) y Jacopo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Roboto"/>
              </a:rPr>
              <a:t>Avanzi</a:t>
            </a:r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 de Bolonia (la mayoría de las lunetas de la Vida de Santiago). </a:t>
            </a:r>
          </a:p>
        </p:txBody>
      </p:sp>
    </p:spTree>
    <p:extLst>
      <p:ext uri="{BB962C8B-B14F-4D97-AF65-F5344CB8AC3E}">
        <p14:creationId xmlns:p14="http://schemas.microsoft.com/office/powerpoint/2010/main" val="16753159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5583382" cy="5869420"/>
          </a:xfrm>
        </p:spPr>
        <p:txBody>
          <a:bodyPr anchor="t">
            <a:normAutofit/>
          </a:bodyPr>
          <a:lstStyle/>
          <a:p>
            <a:r>
              <a:rPr lang="it-IT" sz="2800" dirty="0"/>
              <a:t>1376 - 1379. Altichiero. Capilla San Jorge, Basílica San Antonio, Padua.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E110AAB-227B-4629-B1F9-CC772373F7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8304" y="0"/>
            <a:ext cx="53936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7991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964" y="365125"/>
            <a:ext cx="1611977" cy="5869420"/>
          </a:xfrm>
        </p:spPr>
        <p:txBody>
          <a:bodyPr anchor="t">
            <a:normAutofit/>
          </a:bodyPr>
          <a:lstStyle/>
          <a:p>
            <a:r>
              <a:rPr lang="it-IT" sz="2400" dirty="0"/>
              <a:t>1376 - 1379. Altichiero. Crucifixión. Capilla San Jorge, Basílica San Antonio, Padua.</a:t>
            </a:r>
            <a:endParaRPr lang="es-ES" sz="24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81A7B42-BD40-4FC0-9F51-0F68340D8C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5940" y="0"/>
            <a:ext cx="103860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7393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945" y="365125"/>
            <a:ext cx="1694214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1376 - 1379. </a:t>
            </a:r>
            <a:r>
              <a:rPr lang="es-ES" sz="2800" dirty="0" err="1"/>
              <a:t>Altichiero</a:t>
            </a:r>
            <a:r>
              <a:rPr lang="es-ES" sz="2800" dirty="0"/>
              <a:t>. Escenas vida de San Jorge, Basílica San Antonio, Padua.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EE5BB48-9E3E-443E-A78B-C468638F6E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5158" y="0"/>
            <a:ext cx="102068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7804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2909455" cy="5869420"/>
          </a:xfrm>
        </p:spPr>
        <p:txBody>
          <a:bodyPr anchor="t">
            <a:normAutofit/>
          </a:bodyPr>
          <a:lstStyle/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5276138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653119-788F-49F3-B85C-34F71D5B3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C6B275A-A23D-46D0-8FBA-7CB73BA4AB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Antes de su estancia en Padua,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Roboto"/>
              </a:rPr>
              <a:t>Altichiero</a:t>
            </a:r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 pintó frescos en Verona, incluido el fresco votivo de la familia Cavalli en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Roboto"/>
              </a:rPr>
              <a:t>Sant'Anastasia</a:t>
            </a:r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. </a:t>
            </a:r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489255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109" y="365125"/>
            <a:ext cx="1700980" cy="5869420"/>
          </a:xfrm>
        </p:spPr>
        <p:txBody>
          <a:bodyPr anchor="t">
            <a:normAutofit/>
          </a:bodyPr>
          <a:lstStyle/>
          <a:p>
            <a:r>
              <a:rPr lang="it-IT" sz="2800" dirty="0"/>
              <a:t>1370. Altichiero. Virgen y miembros de la familia Cavalli. Capilla Cavalli, Santa Anastasia, Verona.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296922B-18EA-4B09-AF9D-6CD64EBF52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1088" y="0"/>
            <a:ext cx="103109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7640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2909455" cy="5869420"/>
          </a:xfrm>
        </p:spPr>
        <p:txBody>
          <a:bodyPr anchor="t">
            <a:normAutofit/>
          </a:bodyPr>
          <a:lstStyle/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254644688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1766</Words>
  <Application>Microsoft Office PowerPoint</Application>
  <PresentationFormat>Panorámica</PresentationFormat>
  <Paragraphs>50</Paragraphs>
  <Slides>30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35" baseType="lpstr">
      <vt:lpstr>Arial</vt:lpstr>
      <vt:lpstr>Calibri</vt:lpstr>
      <vt:lpstr>Calibri Light</vt:lpstr>
      <vt:lpstr>Roboto</vt:lpstr>
      <vt:lpstr>Tema de Office</vt:lpstr>
      <vt:lpstr>ALTICHIERO  da Zevio</vt:lpstr>
      <vt:lpstr>1378-84. ALTICHIERO da Zevio. Frescos en el Oratorio de San Giorgio, Padua.</vt:lpstr>
      <vt:lpstr>1378-84. ALTICHIERO da Zevio. Frescos en el Oratorio de San Giorgio, Padua.</vt:lpstr>
      <vt:lpstr>1378-84. ALTICHIERO da Zevio. Frescos en el Oratorio de San Giorgio, Padua.</vt:lpstr>
      <vt:lpstr>1378-84. ALTICHIERO da Zevio. Frescos en el Oratorio de San Giorgio, Padua.</vt:lpstr>
      <vt:lpstr>1378-84. ALTICHIERO da Zevio. Frescos en el Oratorio de San Giorgio, Padua.</vt:lpstr>
      <vt:lpstr>Presentación de PowerPoint</vt:lpstr>
      <vt:lpstr>Presentación de PowerPoint</vt:lpstr>
      <vt:lpstr>1378 - 1384. Altichiero. Muro de entrada. Oratorio de San Giorgio, Padua. </vt:lpstr>
      <vt:lpstr>1378 - 1384. Altichiero. Muro de entrada. Oratorio de San Giorgio, Padua. Anunciación. Natividad. Adoración de los Magos. Huída a Egipto. Presentación en el Templo.</vt:lpstr>
      <vt:lpstr>1378 - 1384. Altichiero. Adoración de los Magos. Oratorio de San Giorgio, Padua.</vt:lpstr>
      <vt:lpstr>1378 - 1384. Altichiero. Muro del Altar. Oratorio de San Giorgio, Padua.</vt:lpstr>
      <vt:lpstr>1378 - 1384. Altichiero. Crucifixión. Oratorio de San Giorgio, Padua.</vt:lpstr>
      <vt:lpstr>1378 - 1384. Altichiero. Muro noroeste. Oratorio de San Giorgio, Padua.</vt:lpstr>
      <vt:lpstr>1378 - 1384. Altichiero. San Jorge y el dragón. Oratorio de San Giorgio, Padua.</vt:lpstr>
      <vt:lpstr>1378 - 1384. Altichiero. San Jorge bautiza al Rey. Oratorio de San Giorgio, Padua.</vt:lpstr>
      <vt:lpstr>1378 - 1384. Altichiero. Martirio de San Jorge. Oratorio de San Giorgio, Padua.</vt:lpstr>
      <vt:lpstr>1378 - 1384. Altichiero. Decapitación de San Jorge. Oratorio de San Giorgio, Padua.</vt:lpstr>
      <vt:lpstr>1378 - 1384. Altichiero. Muro suroeste. Oratorio de San Giorgio, Padua. Santa Catalina. Santa Lucía.</vt:lpstr>
      <vt:lpstr>1378 - 1384. Altichiero. Decapitación de Santa Catalina. Oratorio de San Giorgio, Padua.</vt:lpstr>
      <vt:lpstr>1378 - 1384. Altichiero. Entierro de Santa Lucía. Oratorio de San Giorgio, Padua.</vt:lpstr>
      <vt:lpstr>1378 - 1384. Altichiero. Santa Lucía arrastrada al lupanar. Oratorio de San Giorgio, Padua.</vt:lpstr>
      <vt:lpstr>1376-79. ALTICHIERO da Zevio.  Frescos en Sant'Antonio, Padua.</vt:lpstr>
      <vt:lpstr>1376 - 1379. Altichiero. Capilla San Jorge, Basílica San Antonio, Padua.</vt:lpstr>
      <vt:lpstr>1376 - 1379. Altichiero. Crucifixión. Capilla San Jorge, Basílica San Antonio, Padua.</vt:lpstr>
      <vt:lpstr>1376 - 1379. Altichiero. Escenas vida de San Jorge, Basílica San Antonio, Padua.</vt:lpstr>
      <vt:lpstr>Presentación de PowerPoint</vt:lpstr>
      <vt:lpstr>Presentación de PowerPoint</vt:lpstr>
      <vt:lpstr>1370. Altichiero. Virgen y miembros de la familia Cavalli. Capilla Cavalli, Santa Anastasia, Verona.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Francesco Squarcione</dc:title>
  <dc:creator>Miguel Velayos García</dc:creator>
  <cp:lastModifiedBy>Miguel Velayos García</cp:lastModifiedBy>
  <cp:revision>9</cp:revision>
  <dcterms:created xsi:type="dcterms:W3CDTF">2021-04-11T17:29:31Z</dcterms:created>
  <dcterms:modified xsi:type="dcterms:W3CDTF">2021-04-20T16:03:09Z</dcterms:modified>
</cp:coreProperties>
</file>