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57" r:id="rId4"/>
    <p:sldId id="269" r:id="rId5"/>
    <p:sldId id="260" r:id="rId6"/>
    <p:sldId id="286" r:id="rId7"/>
    <p:sldId id="291" r:id="rId8"/>
    <p:sldId id="287" r:id="rId9"/>
    <p:sldId id="296" r:id="rId10"/>
    <p:sldId id="292" r:id="rId11"/>
    <p:sldId id="298" r:id="rId12"/>
    <p:sldId id="293" r:id="rId13"/>
    <p:sldId id="294" r:id="rId14"/>
    <p:sldId id="297" r:id="rId15"/>
    <p:sldId id="295" r:id="rId16"/>
    <p:sldId id="290" r:id="rId17"/>
    <p:sldId id="289" r:id="rId18"/>
    <p:sldId id="261" r:id="rId19"/>
    <p:sldId id="262" r:id="rId20"/>
    <p:sldId id="264" r:id="rId21"/>
    <p:sldId id="263" r:id="rId22"/>
    <p:sldId id="265" r:id="rId23"/>
    <p:sldId id="266" r:id="rId24"/>
    <p:sldId id="267" r:id="rId25"/>
    <p:sldId id="268" r:id="rId26"/>
    <p:sldId id="270"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450731-0556-4801-921F-52B946D4C43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7253DFE-DE46-403E-AA87-B283F9F9AC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271E052-252B-4971-9DCB-4145240A3BA3}"/>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12B7FEBF-AAB0-473E-A46A-DCD327E3DE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3CD413A-0AE5-4306-8A7B-29127AB4DCFE}"/>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840692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BCBC06-C47E-467B-A414-D449512D3BD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64F8C16-99C4-4EC7-8582-8E8BA382175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D69FD6-6B04-4B37-846E-4296A9834338}"/>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D9685DB0-EBCC-4266-81EE-F65D9BA377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AAF19AE-D5AC-49BC-BBB7-65526C4C5CBF}"/>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4050078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0E6664-3593-401B-AEAE-7BB8547C279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96D6950-50F3-4C89-8C92-6BE8CE2928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359BEB8-49CD-4EB6-942C-28C2FCCBB27A}"/>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3554E28D-22E4-4468-96D9-16E065915B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4D898BB-DC2E-43B3-8F26-D6982310E0BE}"/>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857603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B12283-EFC8-4BB4-9B17-09EA1C99EDF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0B9157A-338A-428C-967D-742D40DFCDC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A630D98-D2E9-475F-95AA-107913545B2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5D39AAC-A0F7-4C90-A45C-2D04AED235CC}"/>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6" name="Marcador de pie de página 5">
            <a:extLst>
              <a:ext uri="{FF2B5EF4-FFF2-40B4-BE49-F238E27FC236}">
                <a16:creationId xmlns:a16="http://schemas.microsoft.com/office/drawing/2014/main" id="{5E033262-9A1F-4A32-B789-EA8CFE2B87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D88D83-9CBE-4279-B940-5A2501FF2D20}"/>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174950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4F5920-5694-4FB5-87AB-49CB76C03C3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B8FF06C-2C94-45E1-B5FC-7091F32503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65782FF-8B08-4FDB-805F-001195E8066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C79E2FE-99B3-483A-8AE2-F6F0D54769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185278F-5BC1-4B86-BA41-9094FC2CF30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C92463-833C-4B23-963B-B7C4E2F33C11}"/>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8" name="Marcador de pie de página 7">
            <a:extLst>
              <a:ext uri="{FF2B5EF4-FFF2-40B4-BE49-F238E27FC236}">
                <a16:creationId xmlns:a16="http://schemas.microsoft.com/office/drawing/2014/main" id="{EA882C7B-A6DA-4E00-A2CF-98076101E5F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C87B876-13F8-4E5A-B8A2-686C94236C09}"/>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18059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F66CB7-2E6A-4B80-8362-1BBC27ED602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DA317A2-8BCA-4571-85B9-51094347D59F}"/>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4" name="Marcador de pie de página 3">
            <a:extLst>
              <a:ext uri="{FF2B5EF4-FFF2-40B4-BE49-F238E27FC236}">
                <a16:creationId xmlns:a16="http://schemas.microsoft.com/office/drawing/2014/main" id="{29C12A6D-174E-4725-A427-D84B14BF391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16B189E-1A0B-4747-9D2D-98BF7E3E6B8F}"/>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033084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71ACC3-5EFA-42B9-AB0F-ED5C6CCD9D7A}"/>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3" name="Marcador de pie de página 2">
            <a:extLst>
              <a:ext uri="{FF2B5EF4-FFF2-40B4-BE49-F238E27FC236}">
                <a16:creationId xmlns:a16="http://schemas.microsoft.com/office/drawing/2014/main" id="{60124A3F-2028-45FD-B3EA-6ABF3868583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1EEB860-DC7E-449F-8445-53FC0296E7D9}"/>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136662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8D48BE-BD4B-46C8-BDA9-E0D999AFB2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02DFF6-7325-4B77-AB3D-5A27D4F77A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90D812-82DD-41A0-BE33-9C1968441A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7446A5-AF1C-4EF5-A68F-0220CB8F60C2}"/>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6" name="Marcador de pie de página 5">
            <a:extLst>
              <a:ext uri="{FF2B5EF4-FFF2-40B4-BE49-F238E27FC236}">
                <a16:creationId xmlns:a16="http://schemas.microsoft.com/office/drawing/2014/main" id="{589623CA-8ED5-4F0B-B18A-FA4A9DC5FD0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DE547A1-9D77-4713-81B5-7940B648E634}"/>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419870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85D54E-CCD7-4D7E-8521-5FA7499BB0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F6E891-C15A-4592-B495-8EDADEFA53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59B9D9F-AB07-457A-B803-639D98ACE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D3C2C03-104C-47DB-AE29-EA06D7CA70E3}"/>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6" name="Marcador de pie de página 5">
            <a:extLst>
              <a:ext uri="{FF2B5EF4-FFF2-40B4-BE49-F238E27FC236}">
                <a16:creationId xmlns:a16="http://schemas.microsoft.com/office/drawing/2014/main" id="{511D2D53-597C-47BE-8FE7-8491B3C5E70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C985B67-F251-453B-8341-3FFAB9C2CD4E}"/>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37487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44AFF9-64D5-402F-A887-F2AE075BE89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BC4B3E4-3CEE-4DBF-8FFC-45E5CA881D8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C141F6C-A7B4-4F91-9B18-F49A0C6C00F0}"/>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3621DC77-D519-4441-8811-6994222C363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CEA1061-4ED8-492C-92BE-FEC6A42CC7F2}"/>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235144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BEE0659-14D5-461C-8033-4BB77BA593B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28080E0-DE3D-45BB-9E0F-5B836AA8C8C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014134-7249-47B1-9209-24782BDC5F47}"/>
              </a:ext>
            </a:extLst>
          </p:cNvPr>
          <p:cNvSpPr>
            <a:spLocks noGrp="1"/>
          </p:cNvSpPr>
          <p:nvPr>
            <p:ph type="dt" sz="half" idx="10"/>
          </p:nvPr>
        </p:nvSpPr>
        <p:spPr/>
        <p:txBody>
          <a:body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90C25B17-9995-42F0-B4FB-1C1ABC2C5AE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52BFE01-1295-4A14-B1F5-E3B1161B1293}"/>
              </a:ext>
            </a:extLst>
          </p:cNvPr>
          <p:cNvSpPr>
            <a:spLocks noGrp="1"/>
          </p:cNvSpPr>
          <p:nvPr>
            <p:ph type="sldNum" sz="quarter" idx="12"/>
          </p:nvPr>
        </p:nvSpPr>
        <p:spPr/>
        <p:txBody>
          <a:bodyPr/>
          <a:lstStyle/>
          <a:p>
            <a:fld id="{0C6B497E-FC4B-4DA9-8145-45C3A02EDEC8}" type="slidenum">
              <a:rPr lang="es-ES" smtClean="0"/>
              <a:t>‹Nº›</a:t>
            </a:fld>
            <a:endParaRPr lang="es-ES"/>
          </a:p>
        </p:txBody>
      </p:sp>
    </p:spTree>
    <p:extLst>
      <p:ext uri="{BB962C8B-B14F-4D97-AF65-F5344CB8AC3E}">
        <p14:creationId xmlns:p14="http://schemas.microsoft.com/office/powerpoint/2010/main" val="36636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E2D3A32-4E8A-4B1D-BD28-973586D34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AC855E6-A945-47B6-B398-C2D3D7E1C5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A06A4B2-5B18-4F4B-8BDC-B6B305C241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0EA9E-5B40-4891-8561-73A0BE2740BD}" type="datetimeFigureOut">
              <a:rPr lang="es-ES" smtClean="0"/>
              <a:t>18/04/2021</a:t>
            </a:fld>
            <a:endParaRPr lang="es-ES"/>
          </a:p>
        </p:txBody>
      </p:sp>
      <p:sp>
        <p:nvSpPr>
          <p:cNvPr id="5" name="Marcador de pie de página 4">
            <a:extLst>
              <a:ext uri="{FF2B5EF4-FFF2-40B4-BE49-F238E27FC236}">
                <a16:creationId xmlns:a16="http://schemas.microsoft.com/office/drawing/2014/main" id="{0D660E9E-C785-421B-B700-F851EF3318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7875072-532E-4462-9170-11A9B71F1A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B497E-FC4B-4DA9-8145-45C3A02EDEC8}" type="slidenum">
              <a:rPr lang="es-ES" smtClean="0"/>
              <a:t>‹Nº›</a:t>
            </a:fld>
            <a:endParaRPr lang="es-ES"/>
          </a:p>
        </p:txBody>
      </p:sp>
    </p:spTree>
    <p:extLst>
      <p:ext uri="{BB962C8B-B14F-4D97-AF65-F5344CB8AC3E}">
        <p14:creationId xmlns:p14="http://schemas.microsoft.com/office/powerpoint/2010/main" val="3133710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64336E-4D9A-42CD-BD82-4737A6227FD4}"/>
              </a:ext>
            </a:extLst>
          </p:cNvPr>
          <p:cNvSpPr>
            <a:spLocks noGrp="1"/>
          </p:cNvSpPr>
          <p:nvPr>
            <p:ph type="ctrTitle"/>
          </p:nvPr>
        </p:nvSpPr>
        <p:spPr/>
        <p:txBody>
          <a:bodyPr>
            <a:normAutofit/>
          </a:bodyPr>
          <a:lstStyle/>
          <a:p>
            <a:r>
              <a:rPr lang="it-IT" sz="6600" b="1" dirty="0"/>
              <a:t>1485. Ghirlandaio. </a:t>
            </a:r>
            <a:br>
              <a:rPr lang="it-IT" sz="6600" b="1" dirty="0"/>
            </a:br>
            <a:r>
              <a:rPr lang="it-IT" sz="6600" b="1" dirty="0"/>
              <a:t>Capilla Sassetti, Florencia.</a:t>
            </a:r>
            <a:endParaRPr lang="es-ES" sz="6600" b="1" dirty="0"/>
          </a:p>
        </p:txBody>
      </p:sp>
    </p:spTree>
    <p:extLst>
      <p:ext uri="{BB962C8B-B14F-4D97-AF65-F5344CB8AC3E}">
        <p14:creationId xmlns:p14="http://schemas.microsoft.com/office/powerpoint/2010/main" val="153241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5791200" cy="6063384"/>
          </a:xfrm>
        </p:spPr>
        <p:txBody>
          <a:bodyPr anchor="t">
            <a:normAutofit/>
          </a:bodyPr>
          <a:lstStyle/>
          <a:p>
            <a:r>
              <a:rPr lang="it-IT" sz="2800" b="1" dirty="0"/>
              <a:t>1483 - 1485. Ghirlandaio. Capilla Sassetti, Santa Trinidad, Florencia.</a:t>
            </a:r>
            <a:endParaRPr lang="es-ES" sz="2800" dirty="0">
              <a:latin typeface="+mn-lt"/>
            </a:endParaRPr>
          </a:p>
        </p:txBody>
      </p:sp>
      <p:pic>
        <p:nvPicPr>
          <p:cNvPr id="5" name="Imagen 4">
            <a:extLst>
              <a:ext uri="{FF2B5EF4-FFF2-40B4-BE49-F238E27FC236}">
                <a16:creationId xmlns:a16="http://schemas.microsoft.com/office/drawing/2014/main" id="{18839166-519E-41ED-B6E1-B201F0A89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145" y="-6225"/>
            <a:ext cx="5347855" cy="6864225"/>
          </a:xfrm>
          <a:prstGeom prst="rect">
            <a:avLst/>
          </a:prstGeom>
        </p:spPr>
      </p:pic>
    </p:spTree>
    <p:extLst>
      <p:ext uri="{BB962C8B-B14F-4D97-AF65-F5344CB8AC3E}">
        <p14:creationId xmlns:p14="http://schemas.microsoft.com/office/powerpoint/2010/main" val="883751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79C9426-E524-488C-BF8D-A041B7158283}"/>
              </a:ext>
            </a:extLst>
          </p:cNvPr>
          <p:cNvSpPr>
            <a:spLocks noGrp="1"/>
          </p:cNvSpPr>
          <p:nvPr>
            <p:ph idx="1"/>
          </p:nvPr>
        </p:nvSpPr>
        <p:spPr>
          <a:xfrm>
            <a:off x="838200" y="277091"/>
            <a:ext cx="10515600" cy="5899872"/>
          </a:xfrm>
        </p:spPr>
        <p:txBody>
          <a:bodyPr>
            <a:normAutofit fontScale="92500" lnSpcReduction="10000"/>
          </a:bodyPr>
          <a:lstStyle/>
          <a:p>
            <a:r>
              <a:rPr lang="es-ES" b="0" i="0" u="none" strike="noStrike" dirty="0">
                <a:effectLst/>
                <a:latin typeface="Arial" panose="020B0604020202020204" pitchFamily="34" charset="0"/>
              </a:rPr>
              <a:t>Francesco </a:t>
            </a:r>
            <a:r>
              <a:rPr lang="es-ES" b="0" i="0" u="none" strike="noStrike" dirty="0" err="1">
                <a:effectLst/>
                <a:latin typeface="Arial" panose="020B0604020202020204" pitchFamily="34" charset="0"/>
              </a:rPr>
              <a:t>Sassetti</a:t>
            </a:r>
            <a:r>
              <a:rPr lang="es-ES" b="0" i="0" dirty="0">
                <a:effectLst/>
                <a:latin typeface="Arial" panose="020B0604020202020204" pitchFamily="34" charset="0"/>
              </a:rPr>
              <a:t> (1421–1490) era un rico banquero y miembro del entorno inmediato de la familia </a:t>
            </a:r>
            <a:r>
              <a:rPr lang="es-ES" b="0" i="0" u="none" strike="noStrike" dirty="0">
                <a:effectLst/>
                <a:latin typeface="Arial" panose="020B0604020202020204" pitchFamily="34" charset="0"/>
              </a:rPr>
              <a:t>Medici</a:t>
            </a:r>
            <a:r>
              <a:rPr lang="es-ES" b="0" i="0" dirty="0">
                <a:effectLst/>
                <a:latin typeface="Arial" panose="020B0604020202020204" pitchFamily="34" charset="0"/>
              </a:rPr>
              <a:t>, para la cual dirigió el </a:t>
            </a:r>
            <a:r>
              <a:rPr lang="es-ES" b="0" i="0" u="none" strike="noStrike" dirty="0">
                <a:effectLst/>
                <a:latin typeface="Arial" panose="020B0604020202020204" pitchFamily="34" charset="0"/>
              </a:rPr>
              <a:t>Banco Medici</a:t>
            </a:r>
            <a:r>
              <a:rPr lang="es-ES" b="0" i="0" dirty="0">
                <a:effectLst/>
                <a:latin typeface="Arial" panose="020B0604020202020204" pitchFamily="34" charset="0"/>
              </a:rPr>
              <a:t>. En 1478 adquirió la capilla de </a:t>
            </a:r>
            <a:r>
              <a:rPr lang="es-ES" b="0" i="0" u="none" strike="noStrike" dirty="0">
                <a:effectLst/>
                <a:latin typeface="Arial" panose="020B0604020202020204" pitchFamily="34" charset="0"/>
              </a:rPr>
              <a:t>San Francisco</a:t>
            </a:r>
            <a:r>
              <a:rPr lang="es-ES" b="0" i="0" dirty="0">
                <a:effectLst/>
                <a:latin typeface="Arial" panose="020B0604020202020204" pitchFamily="34" charset="0"/>
              </a:rPr>
              <a:t> en Santa Trinidad, después de se rechazara su propuesta de agregar una decoración que retratara al santo, hecha a los </a:t>
            </a:r>
            <a:r>
              <a:rPr lang="es-ES" b="0" i="0" u="none" strike="noStrike" dirty="0">
                <a:effectLst/>
                <a:latin typeface="Arial" panose="020B0604020202020204" pitchFamily="34" charset="0"/>
              </a:rPr>
              <a:t>dominicos</a:t>
            </a:r>
            <a:r>
              <a:rPr lang="es-ES" b="0" i="0" dirty="0">
                <a:effectLst/>
                <a:latin typeface="Arial" panose="020B0604020202020204" pitchFamily="34" charset="0"/>
              </a:rPr>
              <a:t> de </a:t>
            </a:r>
            <a:r>
              <a:rPr lang="es-ES" b="0" i="0" u="none" strike="noStrike" dirty="0">
                <a:effectLst/>
                <a:latin typeface="Arial" panose="020B0604020202020204" pitchFamily="34" charset="0"/>
              </a:rPr>
              <a:t>Santa Maria Novella</a:t>
            </a:r>
            <a:r>
              <a:rPr lang="es-ES" b="0" i="0" dirty="0">
                <a:effectLst/>
                <a:latin typeface="Arial" panose="020B0604020202020204" pitchFamily="34" charset="0"/>
              </a:rPr>
              <a:t> donde su familia había tenido una capilla (más tarde también pintada al fresco por Ghirlandaio, y ahora conocida como la </a:t>
            </a:r>
            <a:r>
              <a:rPr lang="es-ES" b="0" i="0" u="none" strike="noStrike" dirty="0">
                <a:effectLst/>
                <a:latin typeface="Arial" panose="020B0604020202020204" pitchFamily="34" charset="0"/>
              </a:rPr>
              <a:t>Capilla de Tornabuoni</a:t>
            </a:r>
            <a:r>
              <a:rPr lang="es-ES" b="0" i="0" dirty="0">
                <a:effectLst/>
                <a:latin typeface="Arial" panose="020B0604020202020204" pitchFamily="34" charset="0"/>
              </a:rPr>
              <a:t> ) desde el siglo XIV.</a:t>
            </a:r>
          </a:p>
          <a:p>
            <a:pPr algn="l"/>
            <a:r>
              <a:rPr lang="es-ES" b="0" i="0" dirty="0">
                <a:effectLst/>
                <a:latin typeface="Arial" panose="020B0604020202020204" pitchFamily="34" charset="0"/>
              </a:rPr>
              <a:t>Encomendó la ejecución de los frescos al artista más famoso de la ciudad, </a:t>
            </a:r>
            <a:r>
              <a:rPr lang="es-ES" b="0" i="0" u="none" strike="noStrike" dirty="0" err="1">
                <a:effectLst/>
                <a:latin typeface="Arial" panose="020B0604020202020204" pitchFamily="34" charset="0"/>
              </a:rPr>
              <a:t>Domenico</a:t>
            </a:r>
            <a:r>
              <a:rPr lang="es-ES" b="0" i="0" u="none" strike="noStrike" dirty="0">
                <a:effectLst/>
                <a:latin typeface="Arial" panose="020B0604020202020204" pitchFamily="34" charset="0"/>
              </a:rPr>
              <a:t> Ghirlandaio</a:t>
            </a:r>
            <a:r>
              <a:rPr lang="es-ES" b="0" i="0" dirty="0">
                <a:effectLst/>
                <a:latin typeface="Arial" panose="020B0604020202020204" pitchFamily="34" charset="0"/>
              </a:rPr>
              <a:t>. La fecha del contrato es la que aparece firmada junto a los retratos de </a:t>
            </a:r>
            <a:r>
              <a:rPr lang="es-ES" b="0" i="0" dirty="0" err="1">
                <a:effectLst/>
                <a:latin typeface="Arial" panose="020B0604020202020204" pitchFamily="34" charset="0"/>
              </a:rPr>
              <a:t>Sassetti</a:t>
            </a:r>
            <a:r>
              <a:rPr lang="es-ES" b="0" i="0" dirty="0">
                <a:effectLst/>
                <a:latin typeface="Arial" panose="020B0604020202020204" pitchFamily="34" charset="0"/>
              </a:rPr>
              <a:t> y su esposa (25 de diciembre de 1480), aunque el trabajo no se llevó a cabo hasta entre 1483 y 1486. El retablo central, que representa la </a:t>
            </a:r>
            <a:r>
              <a:rPr lang="es-ES" b="0" i="1" dirty="0">
                <a:effectLst/>
                <a:latin typeface="Arial" panose="020B0604020202020204" pitchFamily="34" charset="0"/>
              </a:rPr>
              <a:t>Adoración de los pastores</a:t>
            </a:r>
            <a:r>
              <a:rPr lang="es-ES" b="0" i="0" dirty="0">
                <a:effectLst/>
                <a:latin typeface="Arial" panose="020B0604020202020204" pitchFamily="34" charset="0"/>
              </a:rPr>
              <a:t>, data de 1485.</a:t>
            </a:r>
          </a:p>
          <a:p>
            <a:pPr algn="l"/>
            <a:r>
              <a:rPr lang="es-ES" b="0" i="0" dirty="0">
                <a:effectLst/>
                <a:latin typeface="Arial" panose="020B0604020202020204" pitchFamily="34" charset="0"/>
              </a:rPr>
              <a:t>Ghirlandaio retrató numerosas figuras de la sociedad florentina contemporánea en las escenas. </a:t>
            </a:r>
          </a:p>
          <a:p>
            <a:endParaRPr lang="es-ES" dirty="0"/>
          </a:p>
        </p:txBody>
      </p:sp>
    </p:spTree>
    <p:extLst>
      <p:ext uri="{BB962C8B-B14F-4D97-AF65-F5344CB8AC3E}">
        <p14:creationId xmlns:p14="http://schemas.microsoft.com/office/powerpoint/2010/main" val="1593696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5791200" cy="6063384"/>
          </a:xfrm>
        </p:spPr>
        <p:txBody>
          <a:bodyPr anchor="t">
            <a:normAutofit/>
          </a:bodyPr>
          <a:lstStyle/>
          <a:p>
            <a:r>
              <a:rPr lang="es-ES" sz="2800" b="1" dirty="0"/>
              <a:t>1485. Ghirlandaio. Encuentro de Augusto y la Sibila. Capilla </a:t>
            </a:r>
            <a:r>
              <a:rPr lang="es-ES" sz="2800" b="1" dirty="0" err="1"/>
              <a:t>Sassetti</a:t>
            </a:r>
            <a:r>
              <a:rPr lang="es-ES" sz="2800" b="1" dirty="0"/>
              <a:t>, Florencia.</a:t>
            </a:r>
            <a:br>
              <a:rPr lang="es-ES" sz="2800" b="1" dirty="0"/>
            </a:br>
            <a:br>
              <a:rPr lang="es-ES" sz="2800" dirty="0"/>
            </a:br>
            <a:r>
              <a:rPr lang="es-ES" sz="2400" b="0" i="0" dirty="0">
                <a:effectLst/>
                <a:latin typeface="+mn-lt"/>
              </a:rPr>
              <a:t>La primera escena pintada en la capilla es la </a:t>
            </a:r>
            <a:r>
              <a:rPr lang="es-ES" sz="2400" b="0" i="1" dirty="0">
                <a:effectLst/>
                <a:latin typeface="+mn-lt"/>
              </a:rPr>
              <a:t>Sibila Tiburtina anuncia la llegada de Jesús</a:t>
            </a:r>
            <a:r>
              <a:rPr lang="es-ES" sz="2400" b="0" i="0" dirty="0">
                <a:effectLst/>
                <a:latin typeface="+mn-lt"/>
              </a:rPr>
              <a:t> a </a:t>
            </a:r>
            <a:r>
              <a:rPr lang="es-ES" sz="2400" b="0" i="0" u="none" strike="noStrike" dirty="0">
                <a:effectLst/>
                <a:latin typeface="+mn-lt"/>
              </a:rPr>
              <a:t>Augusto</a:t>
            </a:r>
            <a:r>
              <a:rPr lang="es-ES" sz="2400" b="0" i="0" dirty="0">
                <a:effectLst/>
                <a:latin typeface="+mn-lt"/>
              </a:rPr>
              <a:t>. La Sibila es probablemente un retrato de la hija de </a:t>
            </a:r>
            <a:r>
              <a:rPr lang="es-ES" sz="2400" b="0" i="0" dirty="0" err="1">
                <a:effectLst/>
                <a:latin typeface="+mn-lt"/>
              </a:rPr>
              <a:t>Sassetti</a:t>
            </a:r>
            <a:r>
              <a:rPr lang="es-ES" sz="2400" b="0" i="0" dirty="0">
                <a:effectLst/>
                <a:latin typeface="+mn-lt"/>
              </a:rPr>
              <a:t>, </a:t>
            </a:r>
            <a:r>
              <a:rPr lang="es-ES" sz="2400" b="0" i="0" dirty="0" err="1">
                <a:effectLst/>
                <a:latin typeface="+mn-lt"/>
              </a:rPr>
              <a:t>Sibilla</a:t>
            </a:r>
            <a:r>
              <a:rPr lang="es-ES" sz="2400" b="0" i="0" dirty="0">
                <a:effectLst/>
                <a:latin typeface="+mn-lt"/>
              </a:rPr>
              <a:t>. En la pilastra que divide la Capilla </a:t>
            </a:r>
            <a:r>
              <a:rPr lang="es-ES" sz="2400" b="0" i="0" dirty="0" err="1">
                <a:effectLst/>
                <a:latin typeface="+mn-lt"/>
              </a:rPr>
              <a:t>Sassetti</a:t>
            </a:r>
            <a:r>
              <a:rPr lang="es-ES" sz="2400" b="0" i="0" dirty="0">
                <a:effectLst/>
                <a:latin typeface="+mn-lt"/>
              </a:rPr>
              <a:t> de la capilla posterior hay una estatua de </a:t>
            </a:r>
            <a:r>
              <a:rPr lang="es-ES" sz="2400" b="0" i="1" dirty="0">
                <a:effectLst/>
                <a:latin typeface="+mn-lt"/>
              </a:rPr>
              <a:t>David</a:t>
            </a:r>
            <a:r>
              <a:rPr lang="es-ES" sz="2400" b="0" i="0" dirty="0">
                <a:effectLst/>
                <a:latin typeface="+mn-lt"/>
              </a:rPr>
              <a:t> pintada en </a:t>
            </a:r>
            <a:r>
              <a:rPr lang="es-ES" sz="2400" b="0" i="0" u="none" strike="noStrike" dirty="0">
                <a:effectLst/>
                <a:latin typeface="+mn-lt"/>
              </a:rPr>
              <a:t>grisaille</a:t>
            </a:r>
            <a:r>
              <a:rPr lang="es-ES" sz="2400" b="0" i="0" dirty="0">
                <a:effectLst/>
                <a:latin typeface="+mn-lt"/>
              </a:rPr>
              <a:t>. En la bóveda de la capilla se encuentran las cuatro Sibilas, rodeadas de aureolas en llamas y extendiendo banderolas que describen su papel profético según lo escrito por </a:t>
            </a:r>
            <a:r>
              <a:rPr lang="es-ES" sz="2400" b="0" i="0" u="none" strike="noStrike" dirty="0">
                <a:effectLst/>
                <a:latin typeface="+mn-lt"/>
              </a:rPr>
              <a:t>Virgilio</a:t>
            </a:r>
            <a:r>
              <a:rPr lang="es-ES" sz="2400" u="none" strike="noStrike" dirty="0">
                <a:latin typeface="+mn-lt"/>
              </a:rPr>
              <a:t>.</a:t>
            </a:r>
            <a:endParaRPr lang="es-ES" sz="2800" dirty="0">
              <a:latin typeface="+mn-lt"/>
            </a:endParaRPr>
          </a:p>
        </p:txBody>
      </p:sp>
      <p:pic>
        <p:nvPicPr>
          <p:cNvPr id="4" name="Imagen 3">
            <a:extLst>
              <a:ext uri="{FF2B5EF4-FFF2-40B4-BE49-F238E27FC236}">
                <a16:creationId xmlns:a16="http://schemas.microsoft.com/office/drawing/2014/main" id="{A33FEA82-1797-405F-A7A3-6205588EB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3336" y="0"/>
            <a:ext cx="5688664" cy="6858000"/>
          </a:xfrm>
          <a:prstGeom prst="rect">
            <a:avLst/>
          </a:prstGeom>
        </p:spPr>
      </p:pic>
    </p:spTree>
    <p:extLst>
      <p:ext uri="{BB962C8B-B14F-4D97-AF65-F5344CB8AC3E}">
        <p14:creationId xmlns:p14="http://schemas.microsoft.com/office/powerpoint/2010/main" val="312321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3519055" cy="6063384"/>
          </a:xfrm>
        </p:spPr>
        <p:txBody>
          <a:bodyPr anchor="t">
            <a:normAutofit/>
          </a:bodyPr>
          <a:lstStyle/>
          <a:p>
            <a:r>
              <a:rPr lang="it-IT" sz="2800" dirty="0"/>
              <a:t>1485. Ghirlandaio. Capilla Sassetti, Florencia.</a:t>
            </a:r>
            <a:endParaRPr lang="es-ES" sz="2800" dirty="0"/>
          </a:p>
        </p:txBody>
      </p:sp>
      <p:pic>
        <p:nvPicPr>
          <p:cNvPr id="4" name="Imagen 3">
            <a:extLst>
              <a:ext uri="{FF2B5EF4-FFF2-40B4-BE49-F238E27FC236}">
                <a16:creationId xmlns:a16="http://schemas.microsoft.com/office/drawing/2014/main" id="{E2AB5FF9-A8C5-4355-9CC6-AE364D8357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1891" y="94765"/>
            <a:ext cx="3990109" cy="6763235"/>
          </a:xfrm>
          <a:prstGeom prst="rect">
            <a:avLst/>
          </a:prstGeom>
        </p:spPr>
      </p:pic>
    </p:spTree>
    <p:extLst>
      <p:ext uri="{BB962C8B-B14F-4D97-AF65-F5344CB8AC3E}">
        <p14:creationId xmlns:p14="http://schemas.microsoft.com/office/powerpoint/2010/main" val="3010700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124690" y="110836"/>
            <a:ext cx="4682836" cy="6636328"/>
          </a:xfrm>
        </p:spPr>
        <p:txBody>
          <a:bodyPr anchor="t">
            <a:normAutofit fontScale="90000"/>
          </a:bodyPr>
          <a:lstStyle/>
          <a:p>
            <a:pPr algn="l"/>
            <a:r>
              <a:rPr lang="es-ES" sz="1600" b="0" i="0" dirty="0">
                <a:effectLst/>
                <a:latin typeface="+mn-lt"/>
              </a:rPr>
              <a:t>Esta escena, en la parte superior de la pared central, representa a San Francisco recibido por el </a:t>
            </a:r>
            <a:r>
              <a:rPr lang="es-ES" sz="1600" b="0" i="0" u="none" strike="noStrike" dirty="0">
                <a:effectLst/>
                <a:latin typeface="+mn-lt"/>
              </a:rPr>
              <a:t>Papa Inocencio III</a:t>
            </a:r>
            <a:r>
              <a:rPr lang="es-ES" sz="1600" b="0" i="0" dirty="0">
                <a:effectLst/>
                <a:latin typeface="+mn-lt"/>
              </a:rPr>
              <a:t> en 1209 en la Catedral de </a:t>
            </a:r>
            <a:r>
              <a:rPr lang="es-ES" sz="1600" b="0" i="0" u="none" strike="noStrike" dirty="0">
                <a:effectLst/>
                <a:latin typeface="+mn-lt"/>
              </a:rPr>
              <a:t>San Juan de Letrán</a:t>
            </a:r>
            <a:r>
              <a:rPr lang="es-ES" sz="1600" b="0" i="0" dirty="0">
                <a:effectLst/>
                <a:latin typeface="+mn-lt"/>
              </a:rPr>
              <a:t> en el momento de la sanción de la </a:t>
            </a:r>
            <a:r>
              <a:rPr lang="es-ES" sz="1600" b="0" i="0" u="none" strike="noStrike" dirty="0">
                <a:effectLst/>
                <a:latin typeface="+mn-lt"/>
              </a:rPr>
              <a:t>Orden Franciscana</a:t>
            </a:r>
            <a:r>
              <a:rPr lang="es-ES" sz="1600" b="0" i="0" dirty="0">
                <a:effectLst/>
                <a:latin typeface="+mn-lt"/>
              </a:rPr>
              <a:t> por el Papa. Las figuras están representadas en el interior de una catedral, de modo que el arco de la capilla se asemeja al </a:t>
            </a:r>
            <a:r>
              <a:rPr lang="es-ES" sz="1600" b="0" i="0" u="none" strike="noStrike" dirty="0">
                <a:effectLst/>
                <a:latin typeface="+mn-lt"/>
              </a:rPr>
              <a:t>arco triunfal</a:t>
            </a:r>
            <a:r>
              <a:rPr lang="es-ES" sz="1600" b="0" i="0" dirty="0">
                <a:effectLst/>
                <a:latin typeface="+mn-lt"/>
              </a:rPr>
              <a:t> de la iglesia. La escena se desarrolla en Florencia en lugar de en Roma, el fondo muestra la </a:t>
            </a:r>
            <a:r>
              <a:rPr lang="es-ES" sz="1600" b="0" i="0" u="none" strike="noStrike" dirty="0">
                <a:effectLst/>
                <a:latin typeface="+mn-lt"/>
              </a:rPr>
              <a:t>Piazza de la Señoría</a:t>
            </a:r>
            <a:r>
              <a:rPr lang="es-ES" sz="1600" b="0" i="0" dirty="0">
                <a:effectLst/>
                <a:latin typeface="+mn-lt"/>
              </a:rPr>
              <a:t>, el </a:t>
            </a:r>
            <a:r>
              <a:rPr lang="es-ES" sz="1600" b="0" i="0" u="none" strike="noStrike" dirty="0">
                <a:effectLst/>
                <a:latin typeface="+mn-lt"/>
              </a:rPr>
              <a:t>Palazzo Vecchio</a:t>
            </a:r>
            <a:r>
              <a:rPr lang="es-ES" sz="1600" b="0" i="0" dirty="0">
                <a:effectLst/>
                <a:latin typeface="+mn-lt"/>
              </a:rPr>
              <a:t> y la </a:t>
            </a:r>
            <a:r>
              <a:rPr lang="es-ES" sz="1600" b="0" i="0" u="none" strike="noStrike" dirty="0">
                <a:effectLst/>
                <a:latin typeface="+mn-lt"/>
              </a:rPr>
              <a:t>Loggia </a:t>
            </a:r>
            <a:r>
              <a:rPr lang="es-ES" sz="1600" b="0" i="0" u="none" strike="noStrike" dirty="0" err="1">
                <a:effectLst/>
                <a:latin typeface="+mn-lt"/>
              </a:rPr>
              <a:t>dei</a:t>
            </a:r>
            <a:r>
              <a:rPr lang="es-ES" sz="1600" b="0" i="0" u="none" strike="noStrike" dirty="0">
                <a:effectLst/>
                <a:latin typeface="+mn-lt"/>
              </a:rPr>
              <a:t> </a:t>
            </a:r>
            <a:r>
              <a:rPr lang="es-ES" sz="1600" b="0" i="0" u="none" strike="noStrike" dirty="0" err="1">
                <a:effectLst/>
                <a:latin typeface="+mn-lt"/>
              </a:rPr>
              <a:t>Lanzi</a:t>
            </a:r>
            <a:r>
              <a:rPr lang="es-ES" sz="1600" b="0" i="0" dirty="0">
                <a:effectLst/>
                <a:latin typeface="+mn-lt"/>
              </a:rPr>
              <a:t>, que en esa época no contenía estatuas. La elección de la ciudad fue una alusión al poder y el estatus que Florencia tenía entonces; en los círculos humanistas se consideraba una nueva Roma o Jerusalén.</a:t>
            </a:r>
            <a:br>
              <a:rPr lang="es-ES" sz="1600" b="0" i="0" dirty="0">
                <a:effectLst/>
                <a:latin typeface="+mn-lt"/>
              </a:rPr>
            </a:br>
            <a:r>
              <a:rPr lang="es-ES" sz="1600" b="0" i="0" dirty="0">
                <a:effectLst/>
                <a:latin typeface="+mn-lt"/>
              </a:rPr>
              <a:t>Un dibujo, que ahora está en Berlín, muestra que inicialmente Ghirlandaio había pretendido una </a:t>
            </a:r>
            <a:r>
              <a:rPr lang="es-ES" sz="1600" b="0" i="0" u="none" strike="noStrike" dirty="0">
                <a:effectLst/>
                <a:latin typeface="+mn-lt"/>
              </a:rPr>
              <a:t>iconografía</a:t>
            </a:r>
            <a:r>
              <a:rPr lang="es-ES" sz="1600" b="0" i="0" dirty="0">
                <a:effectLst/>
                <a:latin typeface="+mn-lt"/>
              </a:rPr>
              <a:t> más tradicional siguiendo la de los frescos en Santa Croce y sin los retratos. Más tarde lo modificó, dividiendo el espacio pictórico en tres planos: los escalones, la iglesia y el fondo. A la derecha, en primer plano, están el cuñado de </a:t>
            </a:r>
            <a:r>
              <a:rPr lang="es-ES" sz="1600" b="0" i="0" dirty="0" err="1">
                <a:effectLst/>
                <a:latin typeface="+mn-lt"/>
              </a:rPr>
              <a:t>Sassetti</a:t>
            </a:r>
            <a:r>
              <a:rPr lang="es-ES" sz="1600" b="0" i="0" dirty="0">
                <a:effectLst/>
                <a:latin typeface="+mn-lt"/>
              </a:rPr>
              <a:t>, el </a:t>
            </a:r>
            <a:r>
              <a:rPr lang="es-ES" sz="1600" b="0" i="0" u="none" strike="noStrike" dirty="0">
                <a:effectLst/>
                <a:latin typeface="+mn-lt"/>
              </a:rPr>
              <a:t>Gonfaloniere di </a:t>
            </a:r>
            <a:r>
              <a:rPr lang="es-ES" sz="1600" b="0" i="0" u="none" strike="noStrike" dirty="0" err="1">
                <a:effectLst/>
                <a:latin typeface="+mn-lt"/>
              </a:rPr>
              <a:t>Giustizia</a:t>
            </a:r>
            <a:r>
              <a:rPr lang="es-ES" sz="1600" b="0" i="0" dirty="0">
                <a:effectLst/>
                <a:latin typeface="+mn-lt"/>
              </a:rPr>
              <a:t> Antonio di Puccio Pucci; el empleador de </a:t>
            </a:r>
            <a:r>
              <a:rPr lang="es-ES" sz="1600" b="0" i="0" dirty="0" err="1">
                <a:effectLst/>
                <a:latin typeface="+mn-lt"/>
              </a:rPr>
              <a:t>Sassetti</a:t>
            </a:r>
            <a:r>
              <a:rPr lang="es-ES" sz="1600" b="0" i="0" dirty="0">
                <a:effectLst/>
                <a:latin typeface="+mn-lt"/>
              </a:rPr>
              <a:t>, </a:t>
            </a:r>
            <a:r>
              <a:rPr lang="es-ES" sz="1600" b="0" i="0" u="none" strike="noStrike" dirty="0">
                <a:effectLst/>
                <a:latin typeface="+mn-lt"/>
              </a:rPr>
              <a:t>Lorenzo de </a:t>
            </a:r>
            <a:r>
              <a:rPr lang="es-ES" sz="1600" b="0" i="0" u="none" strike="noStrike" dirty="0" err="1">
                <a:effectLst/>
                <a:latin typeface="+mn-lt"/>
              </a:rPr>
              <a:t>Médici</a:t>
            </a:r>
            <a:r>
              <a:rPr lang="es-ES" sz="1600" b="0" i="0" dirty="0">
                <a:effectLst/>
                <a:latin typeface="+mn-lt"/>
              </a:rPr>
              <a:t>; Francesco </a:t>
            </a:r>
            <a:r>
              <a:rPr lang="es-ES" sz="1600" b="0" i="0" dirty="0" err="1">
                <a:effectLst/>
                <a:latin typeface="+mn-lt"/>
              </a:rPr>
              <a:t>Sassetti</a:t>
            </a:r>
            <a:r>
              <a:rPr lang="es-ES" sz="1600" b="0" i="0" dirty="0">
                <a:effectLst/>
                <a:latin typeface="+mn-lt"/>
              </a:rPr>
              <a:t> mismo y su hijo Federico. Lorenzo levanta la mano para saludar a </a:t>
            </a:r>
            <a:r>
              <a:rPr lang="es-ES" sz="1600" b="0" i="0" u="none" strike="noStrike" dirty="0">
                <a:effectLst/>
                <a:latin typeface="+mn-lt"/>
              </a:rPr>
              <a:t>Angelo </a:t>
            </a:r>
            <a:r>
              <a:rPr lang="es-ES" sz="1600" b="0" i="0" u="none" strike="noStrike" dirty="0" err="1">
                <a:effectLst/>
                <a:latin typeface="+mn-lt"/>
              </a:rPr>
              <a:t>Poliziano</a:t>
            </a:r>
            <a:r>
              <a:rPr lang="es-ES" sz="1600" b="0" i="0" dirty="0">
                <a:effectLst/>
                <a:latin typeface="+mn-lt"/>
              </a:rPr>
              <a:t>, el tutor de sus hijos que aparece subiendo las escaleras. Son </a:t>
            </a:r>
            <a:r>
              <a:rPr lang="es-ES" sz="1600" b="0" i="0" u="none" strike="noStrike" dirty="0">
                <a:effectLst/>
                <a:latin typeface="+mn-lt"/>
              </a:rPr>
              <a:t>Giuliano</a:t>
            </a:r>
            <a:r>
              <a:rPr lang="es-ES" sz="1600" b="0" i="0" dirty="0">
                <a:effectLst/>
                <a:latin typeface="+mn-lt"/>
              </a:rPr>
              <a:t>, </a:t>
            </a:r>
            <a:r>
              <a:rPr lang="es-ES" sz="1600" b="0" i="0" u="none" strike="noStrike" dirty="0">
                <a:effectLst/>
                <a:latin typeface="+mn-lt"/>
              </a:rPr>
              <a:t>Piero</a:t>
            </a:r>
            <a:r>
              <a:rPr lang="es-ES" sz="1600" b="0" i="0" dirty="0">
                <a:effectLst/>
                <a:latin typeface="+mn-lt"/>
              </a:rPr>
              <a:t> y </a:t>
            </a:r>
            <a:r>
              <a:rPr lang="es-ES" sz="1600" b="0" i="0" u="none" strike="noStrike" dirty="0">
                <a:effectLst/>
                <a:latin typeface="+mn-lt"/>
              </a:rPr>
              <a:t>Giovanni</a:t>
            </a:r>
            <a:r>
              <a:rPr lang="es-ES" sz="1600" b="0" i="0" dirty="0">
                <a:effectLst/>
                <a:latin typeface="+mn-lt"/>
              </a:rPr>
              <a:t>, el futuro Papa León X, seguidos de otros miembros de la Academia Humanista, </a:t>
            </a:r>
            <a:r>
              <a:rPr lang="es-ES" sz="1600" b="0" i="0" u="none" strike="noStrike" dirty="0">
                <a:effectLst/>
                <a:latin typeface="+mn-lt"/>
              </a:rPr>
              <a:t>Luigi </a:t>
            </a:r>
            <a:r>
              <a:rPr lang="es-ES" sz="1600" b="0" i="0" u="none" strike="noStrike" dirty="0" err="1">
                <a:effectLst/>
                <a:latin typeface="+mn-lt"/>
              </a:rPr>
              <a:t>Pulci</a:t>
            </a:r>
            <a:r>
              <a:rPr lang="es-ES" sz="1600" b="0" i="0" dirty="0">
                <a:effectLst/>
                <a:latin typeface="+mn-lt"/>
              </a:rPr>
              <a:t> y </a:t>
            </a:r>
            <a:r>
              <a:rPr lang="es-ES" sz="1600" b="0" i="0" u="none" strike="noStrike" dirty="0">
                <a:effectLst/>
                <a:latin typeface="+mn-lt"/>
              </a:rPr>
              <a:t>Matteo Franco</a:t>
            </a:r>
            <a:r>
              <a:rPr lang="es-ES" sz="1600" b="0" i="0" dirty="0">
                <a:effectLst/>
                <a:latin typeface="+mn-lt"/>
              </a:rPr>
              <a:t>. </a:t>
            </a:r>
            <a:r>
              <a:rPr lang="es-ES" sz="1600" b="0" i="0" dirty="0" err="1">
                <a:effectLst/>
                <a:latin typeface="+mn-lt"/>
              </a:rPr>
              <a:t>Sassetti</a:t>
            </a:r>
            <a:r>
              <a:rPr lang="es-ES" sz="1600" b="0" i="0" dirty="0">
                <a:effectLst/>
                <a:latin typeface="+mn-lt"/>
              </a:rPr>
              <a:t> señala a sus hijos mayores al otro lado de las escaleras: Galeazzo, Teodoro y </a:t>
            </a:r>
            <a:r>
              <a:rPr lang="es-ES" sz="1600" b="0" i="0" dirty="0" err="1">
                <a:effectLst/>
                <a:latin typeface="+mn-lt"/>
              </a:rPr>
              <a:t>Cosimo</a:t>
            </a:r>
            <a:r>
              <a:rPr lang="es-ES" sz="1600" b="0" i="0" dirty="0">
                <a:effectLst/>
                <a:latin typeface="+mn-lt"/>
              </a:rPr>
              <a:t>.</a:t>
            </a:r>
            <a:br>
              <a:rPr lang="es-ES" sz="1600" b="0" i="0" dirty="0">
                <a:effectLst/>
                <a:latin typeface="+mn-lt"/>
              </a:rPr>
            </a:br>
            <a:r>
              <a:rPr lang="es-ES" sz="1600" b="0" i="0" dirty="0">
                <a:effectLst/>
                <a:latin typeface="+mn-lt"/>
              </a:rPr>
              <a:t>Esta pintura, que se considera una de las obras maestras de Ghirlandaio, proporciona los retratos más confiables de estas personas del siglo XV, ya que, a diferencia del trabajo de Botticelli, que también pintó a miembros de la casa de los Medici, no están estilizados ni parecen haber sido idealizados.</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8ADF4467-7DAF-416D-A43F-CFEA595A6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7526" y="1728980"/>
            <a:ext cx="7384473" cy="5129019"/>
          </a:xfrm>
          <a:prstGeom prst="rect">
            <a:avLst/>
          </a:prstGeom>
        </p:spPr>
      </p:pic>
      <p:sp>
        <p:nvSpPr>
          <p:cNvPr id="5" name="CuadroTexto 4">
            <a:extLst>
              <a:ext uri="{FF2B5EF4-FFF2-40B4-BE49-F238E27FC236}">
                <a16:creationId xmlns:a16="http://schemas.microsoft.com/office/drawing/2014/main" id="{DE7698F1-3727-40AD-97DA-9447EC01A416}"/>
              </a:ext>
            </a:extLst>
          </p:cNvPr>
          <p:cNvSpPr txBox="1"/>
          <p:nvPr/>
        </p:nvSpPr>
        <p:spPr>
          <a:xfrm>
            <a:off x="4807526" y="332509"/>
            <a:ext cx="7384473" cy="954107"/>
          </a:xfrm>
          <a:prstGeom prst="rect">
            <a:avLst/>
          </a:prstGeom>
          <a:noFill/>
        </p:spPr>
        <p:txBody>
          <a:bodyPr wrap="square" rtlCol="0">
            <a:spAutoFit/>
          </a:bodyPr>
          <a:lstStyle/>
          <a:p>
            <a:pPr algn="ctr"/>
            <a:r>
              <a:rPr lang="es-ES" sz="2800" b="1" dirty="0">
                <a:latin typeface="+mj-lt"/>
              </a:rPr>
              <a:t>1485. Ghirlandaio. Confirmación de la Regla. Capilla </a:t>
            </a:r>
            <a:r>
              <a:rPr lang="es-ES" sz="2800" b="1" dirty="0" err="1">
                <a:latin typeface="+mj-lt"/>
              </a:rPr>
              <a:t>Sassetti</a:t>
            </a:r>
            <a:r>
              <a:rPr lang="es-ES" sz="2800" b="1" dirty="0">
                <a:latin typeface="+mj-lt"/>
              </a:rPr>
              <a:t>, Florencia.</a:t>
            </a:r>
          </a:p>
        </p:txBody>
      </p:sp>
    </p:spTree>
    <p:extLst>
      <p:ext uri="{BB962C8B-B14F-4D97-AF65-F5344CB8AC3E}">
        <p14:creationId xmlns:p14="http://schemas.microsoft.com/office/powerpoint/2010/main" val="90355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193965"/>
            <a:ext cx="11249891" cy="600652"/>
          </a:xfrm>
        </p:spPr>
        <p:txBody>
          <a:bodyPr anchor="t">
            <a:normAutofit/>
          </a:bodyPr>
          <a:lstStyle/>
          <a:p>
            <a:pPr algn="ctr"/>
            <a:r>
              <a:rPr lang="it-IT" sz="2800" dirty="0"/>
              <a:t>1485. Ghirlandaio. Altar. Capilla Sassetti, Florencia.</a:t>
            </a:r>
            <a:endParaRPr lang="es-ES" sz="2800" dirty="0"/>
          </a:p>
        </p:txBody>
      </p:sp>
      <p:pic>
        <p:nvPicPr>
          <p:cNvPr id="4" name="Imagen 3">
            <a:extLst>
              <a:ext uri="{FF2B5EF4-FFF2-40B4-BE49-F238E27FC236}">
                <a16:creationId xmlns:a16="http://schemas.microsoft.com/office/drawing/2014/main" id="{6675ADBB-49FF-4B66-B48D-C8FA0DD383D2}"/>
              </a:ext>
            </a:extLst>
          </p:cNvPr>
          <p:cNvPicPr>
            <a:picLocks noChangeAspect="1"/>
          </p:cNvPicPr>
          <p:nvPr/>
        </p:nvPicPr>
        <p:blipFill rotWithShape="1">
          <a:blip r:embed="rId2">
            <a:extLst>
              <a:ext uri="{28A0092B-C50C-407E-A947-70E740481C1C}">
                <a14:useLocalDpi xmlns:a14="http://schemas.microsoft.com/office/drawing/2010/main" val="0"/>
              </a:ext>
            </a:extLst>
          </a:blip>
          <a:srcRect t="47682"/>
          <a:stretch/>
        </p:blipFill>
        <p:spPr>
          <a:xfrm>
            <a:off x="0" y="794616"/>
            <a:ext cx="12192000" cy="6063384"/>
          </a:xfrm>
          <a:prstGeom prst="rect">
            <a:avLst/>
          </a:prstGeom>
        </p:spPr>
      </p:pic>
    </p:spTree>
    <p:extLst>
      <p:ext uri="{BB962C8B-B14F-4D97-AF65-F5344CB8AC3E}">
        <p14:creationId xmlns:p14="http://schemas.microsoft.com/office/powerpoint/2010/main" val="94818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4191343" y="365125"/>
            <a:ext cx="7668147" cy="560237"/>
          </a:xfrm>
        </p:spPr>
        <p:txBody>
          <a:bodyPr anchor="t">
            <a:normAutofit fontScale="90000"/>
          </a:bodyPr>
          <a:lstStyle/>
          <a:p>
            <a:pPr algn="ctr"/>
            <a:r>
              <a:rPr lang="es-ES" sz="2800" b="1" dirty="0"/>
              <a:t>1485. Ghirlandaio. Resurrección del niño. Capilla </a:t>
            </a:r>
            <a:r>
              <a:rPr lang="es-ES" sz="2800" b="1" dirty="0" err="1"/>
              <a:t>Sassetti</a:t>
            </a:r>
            <a:r>
              <a:rPr lang="es-ES" sz="2800" b="1" dirty="0"/>
              <a:t>, Florencia.</a:t>
            </a:r>
          </a:p>
        </p:txBody>
      </p:sp>
      <p:pic>
        <p:nvPicPr>
          <p:cNvPr id="6" name="Imagen 5">
            <a:extLst>
              <a:ext uri="{FF2B5EF4-FFF2-40B4-BE49-F238E27FC236}">
                <a16:creationId xmlns:a16="http://schemas.microsoft.com/office/drawing/2014/main" id="{2E9ADE6E-A32A-43F8-939C-4C9669566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343" y="1316181"/>
            <a:ext cx="8000657" cy="3893127"/>
          </a:xfrm>
          <a:prstGeom prst="rect">
            <a:avLst/>
          </a:prstGeom>
        </p:spPr>
      </p:pic>
      <p:sp>
        <p:nvSpPr>
          <p:cNvPr id="7" name="CuadroTexto 6">
            <a:extLst>
              <a:ext uri="{FF2B5EF4-FFF2-40B4-BE49-F238E27FC236}">
                <a16:creationId xmlns:a16="http://schemas.microsoft.com/office/drawing/2014/main" id="{F4234423-FF03-4606-8E64-72752EEC43B4}"/>
              </a:ext>
            </a:extLst>
          </p:cNvPr>
          <p:cNvSpPr txBox="1"/>
          <p:nvPr/>
        </p:nvSpPr>
        <p:spPr>
          <a:xfrm>
            <a:off x="152400" y="166255"/>
            <a:ext cx="4038943" cy="6278642"/>
          </a:xfrm>
          <a:prstGeom prst="rect">
            <a:avLst/>
          </a:prstGeom>
          <a:noFill/>
        </p:spPr>
        <p:txBody>
          <a:bodyPr wrap="square" rtlCol="0">
            <a:spAutoFit/>
          </a:bodyPr>
          <a:lstStyle/>
          <a:p>
            <a:pPr algn="l"/>
            <a:r>
              <a:rPr lang="es-ES" sz="1200" b="0" i="0" dirty="0">
                <a:effectLst/>
                <a:latin typeface="Arial" panose="020B0604020202020204" pitchFamily="34" charset="0"/>
              </a:rPr>
              <a:t>Esta escena retrata un milagro póstumo de San Francisco, relacionado con la familia </a:t>
            </a:r>
            <a:r>
              <a:rPr lang="es-ES" sz="1200" b="0" i="0" dirty="0" err="1">
                <a:effectLst/>
                <a:latin typeface="Arial" panose="020B0604020202020204" pitchFamily="34" charset="0"/>
              </a:rPr>
              <a:t>Sassetti</a:t>
            </a:r>
            <a:r>
              <a:rPr lang="es-ES" sz="1200" b="0" i="0" dirty="0">
                <a:effectLst/>
                <a:latin typeface="Arial" panose="020B0604020202020204" pitchFamily="34" charset="0"/>
              </a:rPr>
              <a:t> y, por esta razón, está ubicado en una posición central de la capilla. Retrata la resurrección de un niño que había muerto al caer del Palacio </a:t>
            </a:r>
            <a:r>
              <a:rPr lang="es-ES" sz="1200" b="0" i="0" dirty="0" err="1">
                <a:effectLst/>
                <a:latin typeface="Arial" panose="020B0604020202020204" pitchFamily="34" charset="0"/>
              </a:rPr>
              <a:t>Spini</a:t>
            </a:r>
            <a:r>
              <a:rPr lang="es-ES" sz="1200" b="0" i="0" dirty="0">
                <a:effectLst/>
                <a:latin typeface="Arial" panose="020B0604020202020204" pitchFamily="34" charset="0"/>
              </a:rPr>
              <a:t> </a:t>
            </a:r>
            <a:r>
              <a:rPr lang="es-ES" sz="1200" b="0" i="0" dirty="0" err="1">
                <a:effectLst/>
                <a:latin typeface="Arial" panose="020B0604020202020204" pitchFamily="34" charset="0"/>
              </a:rPr>
              <a:t>Feroni</a:t>
            </a:r>
            <a:r>
              <a:rPr lang="es-ES" sz="1200" b="0" i="0" dirty="0">
                <a:effectLst/>
                <a:latin typeface="Arial" panose="020B0604020202020204" pitchFamily="34" charset="0"/>
              </a:rPr>
              <a:t>, un palacio situado en la plaza frente a Santa Trinita. Según algunas autoridades, Ghirlandaio se inspiró en </a:t>
            </a:r>
            <a:r>
              <a:rPr lang="es-ES" sz="1200" b="0" i="1" u="none" strike="noStrike" dirty="0">
                <a:effectLst/>
                <a:latin typeface="Arial" panose="020B0604020202020204" pitchFamily="34" charset="0"/>
              </a:rPr>
              <a:t>El pago del tributo</a:t>
            </a:r>
            <a:r>
              <a:rPr lang="es-ES" sz="1200" b="0" i="0" dirty="0">
                <a:effectLst/>
                <a:latin typeface="Arial" panose="020B0604020202020204" pitchFamily="34" charset="0"/>
              </a:rPr>
              <a:t> de </a:t>
            </a:r>
            <a:r>
              <a:rPr lang="es-ES" sz="1200" b="0" i="0" u="none" strike="noStrike" dirty="0">
                <a:effectLst/>
                <a:latin typeface="Arial" panose="020B0604020202020204" pitchFamily="34" charset="0"/>
              </a:rPr>
              <a:t>Masaccio</a:t>
            </a:r>
            <a:r>
              <a:rPr lang="es-ES" sz="1200" b="0" i="0" dirty="0">
                <a:effectLst/>
                <a:latin typeface="Arial" panose="020B0604020202020204" pitchFamily="34" charset="0"/>
              </a:rPr>
              <a:t> en la Capilla </a:t>
            </a:r>
            <a:r>
              <a:rPr lang="es-ES" sz="1200" b="0" i="0" dirty="0" err="1">
                <a:effectLst/>
                <a:latin typeface="Arial" panose="020B0604020202020204" pitchFamily="34" charset="0"/>
              </a:rPr>
              <a:t>Brancacci</a:t>
            </a:r>
            <a:r>
              <a:rPr lang="es-ES" sz="1200" b="0" i="0" dirty="0">
                <a:effectLst/>
                <a:latin typeface="Arial" panose="020B0604020202020204" pitchFamily="34" charset="0"/>
              </a:rPr>
              <a:t>.</a:t>
            </a:r>
          </a:p>
          <a:p>
            <a:pPr algn="l"/>
            <a:r>
              <a:rPr lang="es-ES" sz="1200" b="0" i="0" dirty="0">
                <a:effectLst/>
                <a:latin typeface="Arial" panose="020B0604020202020204" pitchFamily="34" charset="0"/>
              </a:rPr>
              <a:t>El niño resucitado está en el medio de la composición, sentado con las manos juntas en una cama cubierta con cortinas de estilo oriental. San Francisco, que está representado como una aparición, lo bendice desde el cielo, mientras que, a ambos lados, un grupo de personas asiste a la escena. Entre las personas retratadas se encuentran numerosas figuras de la Florencia contemporánea. Las cinco mujeres de la izquierda son probablemente las hijas de </a:t>
            </a:r>
            <a:r>
              <a:rPr lang="es-ES" sz="1200" b="0" i="0" dirty="0" err="1">
                <a:effectLst/>
                <a:latin typeface="Arial" panose="020B0604020202020204" pitchFamily="34" charset="0"/>
              </a:rPr>
              <a:t>Sassetti</a:t>
            </a:r>
            <a:r>
              <a:rPr lang="es-ES" sz="1200" b="0" i="0" dirty="0">
                <a:effectLst/>
                <a:latin typeface="Arial" panose="020B0604020202020204" pitchFamily="34" charset="0"/>
              </a:rPr>
              <a:t>, sus esposos o novias son visibles a la derecha en primer plano. El último hombre en la primera fila izquierda es el propio Ghirlandaio. También es notable la presencia de una sirvienta morisca. Las otras figuras retratadas a la derecha son: Maso </a:t>
            </a:r>
            <a:r>
              <a:rPr lang="es-ES" sz="1200" b="0" i="0" dirty="0" err="1">
                <a:effectLst/>
                <a:latin typeface="Arial" panose="020B0604020202020204" pitchFamily="34" charset="0"/>
              </a:rPr>
              <a:t>degli</a:t>
            </a:r>
            <a:r>
              <a:rPr lang="es-ES" sz="1200" b="0" i="0" dirty="0">
                <a:effectLst/>
                <a:latin typeface="Arial" panose="020B0604020202020204" pitchFamily="34" charset="0"/>
              </a:rPr>
              <a:t> </a:t>
            </a:r>
            <a:r>
              <a:rPr lang="es-ES" sz="1200" b="0" i="0" dirty="0" err="1">
                <a:effectLst/>
                <a:latin typeface="Arial" panose="020B0604020202020204" pitchFamily="34" charset="0"/>
              </a:rPr>
              <a:t>Albizzi</a:t>
            </a:r>
            <a:r>
              <a:rPr lang="es-ES" sz="1200" b="0" i="0" dirty="0">
                <a:effectLst/>
                <a:latin typeface="Arial" panose="020B0604020202020204" pitchFamily="34" charset="0"/>
              </a:rPr>
              <a:t>, Angelo </a:t>
            </a:r>
            <a:r>
              <a:rPr lang="es-ES" sz="1200" b="0" i="0" dirty="0" err="1">
                <a:effectLst/>
                <a:latin typeface="Arial" panose="020B0604020202020204" pitchFamily="34" charset="0"/>
              </a:rPr>
              <a:t>Acciaioli</a:t>
            </a:r>
            <a:r>
              <a:rPr lang="es-ES" sz="1200" b="0" i="0" dirty="0">
                <a:effectLst/>
                <a:latin typeface="Arial" panose="020B0604020202020204" pitchFamily="34" charset="0"/>
              </a:rPr>
              <a:t>, </a:t>
            </a:r>
            <a:r>
              <a:rPr lang="es-ES" sz="1200" b="0" i="0" u="none" strike="noStrike" dirty="0">
                <a:effectLst/>
                <a:latin typeface="Arial" panose="020B0604020202020204" pitchFamily="34" charset="0"/>
              </a:rPr>
              <a:t>Palla Strozzi</a:t>
            </a:r>
            <a:r>
              <a:rPr lang="es-ES" sz="1200" b="0" i="0" dirty="0">
                <a:effectLst/>
                <a:latin typeface="Arial" panose="020B0604020202020204" pitchFamily="34" charset="0"/>
              </a:rPr>
              <a:t> y Neri di Gino </a:t>
            </a:r>
            <a:r>
              <a:rPr lang="es-ES" sz="1200" b="0" i="0" dirty="0" err="1">
                <a:effectLst/>
                <a:latin typeface="Arial" panose="020B0604020202020204" pitchFamily="34" charset="0"/>
              </a:rPr>
              <a:t>Capponi</a:t>
            </a:r>
            <a:r>
              <a:rPr lang="es-ES" sz="1200" b="0" i="0" dirty="0">
                <a:effectLst/>
                <a:latin typeface="Arial" panose="020B0604020202020204" pitchFamily="34" charset="0"/>
              </a:rPr>
              <a:t> . Las dos últimas personas a la derecha son probablemente </a:t>
            </a:r>
            <a:r>
              <a:rPr lang="es-ES" sz="1200" b="0" i="0" dirty="0" err="1">
                <a:effectLst/>
                <a:latin typeface="Arial" panose="020B0604020202020204" pitchFamily="34" charset="0"/>
              </a:rPr>
              <a:t>Poliziano</a:t>
            </a:r>
            <a:r>
              <a:rPr lang="es-ES" sz="1200" b="0" i="0" dirty="0">
                <a:effectLst/>
                <a:latin typeface="Arial" panose="020B0604020202020204" pitchFamily="34" charset="0"/>
              </a:rPr>
              <a:t> y </a:t>
            </a:r>
            <a:r>
              <a:rPr lang="es-ES" sz="1200" b="0" i="0" dirty="0" err="1">
                <a:effectLst/>
                <a:latin typeface="Arial" panose="020B0604020202020204" pitchFamily="34" charset="0"/>
              </a:rPr>
              <a:t>Fonzio</a:t>
            </a:r>
            <a:r>
              <a:rPr lang="es-ES" sz="1200" b="0" i="0" dirty="0">
                <a:effectLst/>
                <a:latin typeface="Arial" panose="020B0604020202020204" pitchFamily="34" charset="0"/>
              </a:rPr>
              <a:t>.</a:t>
            </a:r>
          </a:p>
          <a:p>
            <a:pPr algn="l"/>
            <a:r>
              <a:rPr lang="es-ES" sz="1200" b="0" i="0" dirty="0">
                <a:effectLst/>
                <a:latin typeface="Arial" panose="020B0604020202020204" pitchFamily="34" charset="0"/>
              </a:rPr>
              <a:t>La escena también es importante, ya que muestra en detalle la apariencia de la plaza de Santa Trinita en el siglo XV, con la antigua fachada románica de la iglesia, el Palazzo </a:t>
            </a:r>
            <a:r>
              <a:rPr lang="es-ES" sz="1200" b="0" i="0" dirty="0" err="1">
                <a:effectLst/>
                <a:latin typeface="Arial" panose="020B0604020202020204" pitchFamily="34" charset="0"/>
              </a:rPr>
              <a:t>Spini</a:t>
            </a:r>
            <a:r>
              <a:rPr lang="es-ES" sz="1200" b="0" i="0" dirty="0">
                <a:effectLst/>
                <a:latin typeface="Arial" panose="020B0604020202020204" pitchFamily="34" charset="0"/>
              </a:rPr>
              <a:t> </a:t>
            </a:r>
            <a:r>
              <a:rPr lang="es-ES" sz="1200" b="0" i="0" dirty="0" err="1">
                <a:effectLst/>
                <a:latin typeface="Arial" panose="020B0604020202020204" pitchFamily="34" charset="0"/>
              </a:rPr>
              <a:t>Feroni</a:t>
            </a:r>
            <a:r>
              <a:rPr lang="es-ES" sz="1200" b="0" i="0" dirty="0">
                <a:effectLst/>
                <a:latin typeface="Arial" panose="020B0604020202020204" pitchFamily="34" charset="0"/>
              </a:rPr>
              <a:t> aún con la apariencia de una fortaleza y un </a:t>
            </a:r>
            <a:r>
              <a:rPr lang="es-ES" sz="1200" b="0" i="0" u="none" strike="noStrike" dirty="0">
                <a:effectLst/>
                <a:latin typeface="Arial" panose="020B0604020202020204" pitchFamily="34" charset="0"/>
              </a:rPr>
              <a:t>Puente Santa Trinidad</a:t>
            </a:r>
            <a:r>
              <a:rPr lang="es-ES" sz="1200" b="0" i="0" dirty="0">
                <a:effectLst/>
                <a:latin typeface="Arial" panose="020B0604020202020204" pitchFamily="34" charset="0"/>
              </a:rPr>
              <a:t> sin decoración. Las tres figuras detrás del féretro se atribuyen a los asistentes.</a:t>
            </a:r>
          </a:p>
          <a:p>
            <a:endParaRPr lang="es-ES" dirty="0"/>
          </a:p>
        </p:txBody>
      </p:sp>
    </p:spTree>
    <p:extLst>
      <p:ext uri="{BB962C8B-B14F-4D97-AF65-F5344CB8AC3E}">
        <p14:creationId xmlns:p14="http://schemas.microsoft.com/office/powerpoint/2010/main" val="47026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846618" y="193965"/>
            <a:ext cx="5999018" cy="803562"/>
          </a:xfrm>
        </p:spPr>
        <p:txBody>
          <a:bodyPr anchor="t">
            <a:normAutofit fontScale="90000"/>
          </a:bodyPr>
          <a:lstStyle/>
          <a:p>
            <a:pPr algn="ctr"/>
            <a:r>
              <a:rPr lang="it-IT" sz="2800" dirty="0"/>
              <a:t>1485. Ghirlandaio. Adoración de los pastores. </a:t>
            </a:r>
            <a:br>
              <a:rPr lang="it-IT" sz="2800" dirty="0"/>
            </a:br>
            <a:r>
              <a:rPr lang="it-IT" sz="2800" dirty="0"/>
              <a:t>Capilla Sassetti, Florencia.</a:t>
            </a:r>
            <a:endParaRPr lang="es-ES" sz="2800" dirty="0"/>
          </a:p>
        </p:txBody>
      </p:sp>
      <p:pic>
        <p:nvPicPr>
          <p:cNvPr id="4" name="Imagen 3">
            <a:extLst>
              <a:ext uri="{FF2B5EF4-FFF2-40B4-BE49-F238E27FC236}">
                <a16:creationId xmlns:a16="http://schemas.microsoft.com/office/drawing/2014/main" id="{6675ADBB-49FF-4B66-B48D-C8FA0DD383D2}"/>
              </a:ext>
            </a:extLst>
          </p:cNvPr>
          <p:cNvPicPr>
            <a:picLocks noChangeAspect="1"/>
          </p:cNvPicPr>
          <p:nvPr/>
        </p:nvPicPr>
        <p:blipFill rotWithShape="1">
          <a:blip r:embed="rId2">
            <a:extLst>
              <a:ext uri="{28A0092B-C50C-407E-A947-70E740481C1C}">
                <a14:useLocalDpi xmlns:a14="http://schemas.microsoft.com/office/drawing/2010/main" val="0"/>
              </a:ext>
            </a:extLst>
          </a:blip>
          <a:srcRect l="25795" t="47682" r="22159" b="2630"/>
          <a:stretch/>
        </p:blipFill>
        <p:spPr>
          <a:xfrm>
            <a:off x="5846618" y="1099416"/>
            <a:ext cx="6345382" cy="5758584"/>
          </a:xfrm>
          <a:prstGeom prst="rect">
            <a:avLst/>
          </a:prstGeom>
        </p:spPr>
      </p:pic>
      <p:sp>
        <p:nvSpPr>
          <p:cNvPr id="5" name="Título 1">
            <a:extLst>
              <a:ext uri="{FF2B5EF4-FFF2-40B4-BE49-F238E27FC236}">
                <a16:creationId xmlns:a16="http://schemas.microsoft.com/office/drawing/2014/main" id="{92ECEDA1-8863-44CC-8C27-3B4EBF1FC2DB}"/>
              </a:ext>
            </a:extLst>
          </p:cNvPr>
          <p:cNvSpPr txBox="1">
            <a:spLocks/>
          </p:cNvSpPr>
          <p:nvPr/>
        </p:nvSpPr>
        <p:spPr>
          <a:xfrm>
            <a:off x="207819" y="138545"/>
            <a:ext cx="5361708" cy="62899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dirty="0">
                <a:latin typeface="+mn-lt"/>
              </a:rPr>
              <a:t>El trabajo muestra claras influencias de la escuela flamenca, ya que el artista estudió el </a:t>
            </a:r>
            <a:r>
              <a:rPr lang="es-ES" sz="2400" i="1" dirty="0">
                <a:latin typeface="+mn-lt"/>
              </a:rPr>
              <a:t>retablo </a:t>
            </a:r>
            <a:r>
              <a:rPr lang="es-ES" sz="2400" i="1" dirty="0" err="1">
                <a:latin typeface="+mn-lt"/>
              </a:rPr>
              <a:t>Portinari</a:t>
            </a:r>
            <a:r>
              <a:rPr lang="es-ES" sz="2400" i="1" dirty="0">
                <a:latin typeface="+mn-lt"/>
              </a:rPr>
              <a:t> de</a:t>
            </a:r>
            <a:r>
              <a:rPr lang="es-ES" sz="2400" dirty="0">
                <a:latin typeface="+mn-lt"/>
              </a:rPr>
              <a:t> Hugo van der </a:t>
            </a:r>
            <a:r>
              <a:rPr lang="es-ES" sz="2400" dirty="0" err="1">
                <a:latin typeface="+mn-lt"/>
              </a:rPr>
              <a:t>Goes</a:t>
            </a:r>
            <a:r>
              <a:rPr lang="es-ES" sz="2400" dirty="0">
                <a:latin typeface="+mn-lt"/>
              </a:rPr>
              <a:t>, que la familia </a:t>
            </a:r>
            <a:r>
              <a:rPr lang="es-ES" sz="2400" dirty="0" err="1">
                <a:latin typeface="+mn-lt"/>
              </a:rPr>
              <a:t>Portinari</a:t>
            </a:r>
            <a:r>
              <a:rPr lang="es-ES" sz="2400" dirty="0">
                <a:latin typeface="+mn-lt"/>
              </a:rPr>
              <a:t> llevó a Florencia en 1483 para la iglesia de </a:t>
            </a:r>
            <a:r>
              <a:rPr lang="es-ES" sz="2400" dirty="0" err="1">
                <a:latin typeface="+mn-lt"/>
              </a:rPr>
              <a:t>Sant'Egidio</a:t>
            </a:r>
            <a:r>
              <a:rPr lang="es-ES" sz="2400" dirty="0">
                <a:latin typeface="+mn-lt"/>
              </a:rPr>
              <a:t>. </a:t>
            </a:r>
            <a:br>
              <a:rPr lang="es-ES" sz="2400" dirty="0">
                <a:latin typeface="+mn-lt"/>
              </a:rPr>
            </a:br>
            <a:endParaRPr lang="es-ES" sz="2400" dirty="0">
              <a:latin typeface="+mn-lt"/>
            </a:endParaRPr>
          </a:p>
          <a:p>
            <a:r>
              <a:rPr lang="es-ES" sz="2400" dirty="0">
                <a:latin typeface="+mn-lt"/>
              </a:rPr>
              <a:t>La inspiración de Ghirlandaio en ese trabajo se muestra mediante el posicionamiento y el manejo realista de los tres pastores a la derecha, uno de los cuales es el autorretrato del artista. </a:t>
            </a:r>
            <a:br>
              <a:rPr lang="es-ES" sz="2400" dirty="0">
                <a:latin typeface="+mn-lt"/>
              </a:rPr>
            </a:br>
            <a:endParaRPr lang="es-ES" sz="2400" dirty="0">
              <a:latin typeface="+mn-lt"/>
            </a:endParaRPr>
          </a:p>
          <a:p>
            <a:r>
              <a:rPr lang="es-ES" sz="2400" dirty="0">
                <a:latin typeface="+mn-lt"/>
              </a:rPr>
              <a:t>El marco tiene la inscripción "</a:t>
            </a:r>
            <a:r>
              <a:rPr lang="es-ES" sz="2400" dirty="0" err="1">
                <a:latin typeface="+mn-lt"/>
              </a:rPr>
              <a:t>Ipsum</a:t>
            </a:r>
            <a:r>
              <a:rPr lang="es-ES" sz="2400" dirty="0">
                <a:latin typeface="+mn-lt"/>
              </a:rPr>
              <a:t> </a:t>
            </a:r>
            <a:r>
              <a:rPr lang="es-ES" sz="2400" dirty="0" err="1">
                <a:latin typeface="+mn-lt"/>
              </a:rPr>
              <a:t>quem</a:t>
            </a:r>
            <a:r>
              <a:rPr lang="es-ES" sz="2400" dirty="0">
                <a:latin typeface="+mn-lt"/>
              </a:rPr>
              <a:t> </a:t>
            </a:r>
            <a:r>
              <a:rPr lang="es-ES" sz="2400" dirty="0" err="1">
                <a:latin typeface="+mn-lt"/>
              </a:rPr>
              <a:t>genuit</a:t>
            </a:r>
            <a:r>
              <a:rPr lang="es-ES" sz="2400" dirty="0">
                <a:latin typeface="+mn-lt"/>
              </a:rPr>
              <a:t> </a:t>
            </a:r>
            <a:r>
              <a:rPr lang="es-ES" sz="2400" dirty="0" err="1">
                <a:latin typeface="+mn-lt"/>
              </a:rPr>
              <a:t>adoravit</a:t>
            </a:r>
            <a:r>
              <a:rPr lang="es-ES" sz="2400" dirty="0">
                <a:latin typeface="+mn-lt"/>
              </a:rPr>
              <a:t> Maria" ("El que adora a María"), probablemente una referencia al propio Ghirlandaio.</a:t>
            </a:r>
            <a:br>
              <a:rPr lang="es-ES" sz="1100" dirty="0">
                <a:solidFill>
                  <a:srgbClr val="202122"/>
                </a:solidFill>
                <a:latin typeface="Arial" panose="020B0604020202020204" pitchFamily="34" charset="0"/>
              </a:rPr>
            </a:br>
            <a:endParaRPr lang="es-ES" sz="2800" dirty="0"/>
          </a:p>
        </p:txBody>
      </p:sp>
    </p:spTree>
    <p:extLst>
      <p:ext uri="{BB962C8B-B14F-4D97-AF65-F5344CB8AC3E}">
        <p14:creationId xmlns:p14="http://schemas.microsoft.com/office/powerpoint/2010/main" val="3802250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9" y="110836"/>
            <a:ext cx="4932218" cy="6317673"/>
          </a:xfrm>
        </p:spPr>
        <p:txBody>
          <a:bodyPr anchor="t">
            <a:normAutofit/>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700" b="1" dirty="0"/>
            </a:br>
            <a:br>
              <a:rPr lang="es-ES" sz="2800" dirty="0"/>
            </a:br>
            <a:r>
              <a:rPr lang="es-ES" sz="2400" b="0" i="0" dirty="0">
                <a:effectLst/>
                <a:latin typeface="+mn-lt"/>
              </a:rPr>
              <a:t>La pintura flamenca también influye en la atención al detalle: cada objeto tiene un papel simbólico preciso; y la perspectiva bien definida, con el paisaje desvaneciéndose hacia una representación detallada de una colina y una ciudad. </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0FE16498-A1B5-470E-8A8B-4209B7A51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317" y="0"/>
            <a:ext cx="6900683" cy="6823364"/>
          </a:xfrm>
          <a:prstGeom prst="rect">
            <a:avLst/>
          </a:prstGeom>
        </p:spPr>
      </p:pic>
    </p:spTree>
    <p:extLst>
      <p:ext uri="{BB962C8B-B14F-4D97-AF65-F5344CB8AC3E}">
        <p14:creationId xmlns:p14="http://schemas.microsoft.com/office/powerpoint/2010/main" val="2406045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9" y="110836"/>
            <a:ext cx="4932218" cy="6317673"/>
          </a:xfrm>
        </p:spPr>
        <p:txBody>
          <a:bodyPr anchor="t">
            <a:normAutofit fontScale="90000"/>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800" dirty="0"/>
            </a:br>
            <a:br>
              <a:rPr lang="es-ES" sz="2200" b="0" i="0" dirty="0">
                <a:effectLst/>
                <a:latin typeface="+mn-lt"/>
              </a:rPr>
            </a:br>
            <a:r>
              <a:rPr lang="es-ES" sz="2700" b="0" i="0" dirty="0">
                <a:effectLst/>
                <a:latin typeface="+mn-lt"/>
              </a:rPr>
              <a:t>La ciudad más alejada, a la derecha, es una Jerusalén simbólica con el edificio abovedado; delante de ella hay un árbol muerto, una referencia a su conquista. La ciudad de la izquierda representa Roma, con los dos sepulcros de los emperadores "proféticos", </a:t>
            </a:r>
            <a:r>
              <a:rPr lang="es-ES" sz="2700" b="0" i="0" u="none" strike="noStrike" dirty="0">
                <a:effectLst/>
                <a:latin typeface="+mn-lt"/>
              </a:rPr>
              <a:t>Augusto</a:t>
            </a:r>
            <a:r>
              <a:rPr lang="es-ES" sz="2700" b="0" i="0" dirty="0">
                <a:effectLst/>
                <a:latin typeface="+mn-lt"/>
              </a:rPr>
              <a:t> y </a:t>
            </a:r>
            <a:r>
              <a:rPr lang="es-ES" sz="2700" b="0" i="0" u="none" strike="noStrike" dirty="0">
                <a:effectLst/>
                <a:latin typeface="+mn-lt"/>
              </a:rPr>
              <a:t>Adriano</a:t>
            </a:r>
            <a:r>
              <a:rPr lang="es-ES" sz="2700" b="0" i="0" dirty="0">
                <a:effectLst/>
                <a:latin typeface="+mn-lt"/>
              </a:rPr>
              <a:t> (que, en ese momento, se pensaba que estaba enterrado bajo la </a:t>
            </a:r>
            <a:r>
              <a:rPr lang="es-ES" sz="2700" b="0" i="0" u="none" strike="noStrike" dirty="0">
                <a:effectLst/>
                <a:latin typeface="+mn-lt"/>
              </a:rPr>
              <a:t>Torre de las Milicias</a:t>
            </a:r>
            <a:r>
              <a:rPr lang="es-ES" sz="2700" b="0" i="0" dirty="0">
                <a:effectLst/>
                <a:latin typeface="+mn-lt"/>
              </a:rPr>
              <a:t> ). </a:t>
            </a:r>
            <a:br>
              <a:rPr lang="es-ES" sz="2700" b="0" i="0" dirty="0">
                <a:effectLst/>
                <a:latin typeface="+mn-lt"/>
              </a:rPr>
            </a:br>
            <a:r>
              <a:rPr lang="es-ES" sz="2700" b="0" i="0" dirty="0">
                <a:effectLst/>
                <a:latin typeface="+mn-lt"/>
              </a:rPr>
              <a:t>En la ciudad, sin embargo, se puede ver una iglesia que se asemeja a </a:t>
            </a:r>
            <a:r>
              <a:rPr lang="es-ES" sz="2700" b="0" i="0" u="none" strike="noStrike" dirty="0">
                <a:effectLst/>
                <a:latin typeface="+mn-lt"/>
              </a:rPr>
              <a:t>Santa María del Fiore</a:t>
            </a:r>
            <a:r>
              <a:rPr lang="es-ES" sz="2700" b="0" i="0" dirty="0">
                <a:effectLst/>
                <a:latin typeface="+mn-lt"/>
              </a:rPr>
              <a:t>, un indicio del papel de Florencia como una nueva Roma.</a:t>
            </a:r>
            <a:br>
              <a:rPr lang="es-ES" sz="2200" b="0" i="0" dirty="0">
                <a:effectLst/>
                <a:latin typeface="+mn-lt"/>
              </a:rPr>
            </a:br>
            <a:endParaRPr lang="es-ES" sz="2800" dirty="0">
              <a:latin typeface="+mn-lt"/>
            </a:endParaRPr>
          </a:p>
        </p:txBody>
      </p:sp>
      <p:pic>
        <p:nvPicPr>
          <p:cNvPr id="4" name="Imagen 3">
            <a:extLst>
              <a:ext uri="{FF2B5EF4-FFF2-40B4-BE49-F238E27FC236}">
                <a16:creationId xmlns:a16="http://schemas.microsoft.com/office/drawing/2014/main" id="{0FE16498-A1B5-470E-8A8B-4209B7A51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317" y="0"/>
            <a:ext cx="6900683" cy="6823364"/>
          </a:xfrm>
          <a:prstGeom prst="rect">
            <a:avLst/>
          </a:prstGeom>
        </p:spPr>
      </p:pic>
    </p:spTree>
    <p:extLst>
      <p:ext uri="{BB962C8B-B14F-4D97-AF65-F5344CB8AC3E}">
        <p14:creationId xmlns:p14="http://schemas.microsoft.com/office/powerpoint/2010/main" val="243623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9" y="365124"/>
            <a:ext cx="4932218" cy="6285057"/>
          </a:xfrm>
        </p:spPr>
        <p:txBody>
          <a:bodyPr anchor="t">
            <a:normAutofit fontScale="90000"/>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800" dirty="0"/>
            </a:br>
            <a:br>
              <a:rPr lang="es-ES" sz="2400" b="0" i="0" dirty="0">
                <a:effectLst/>
                <a:latin typeface="+mn-lt"/>
              </a:rPr>
            </a:br>
            <a:r>
              <a:rPr lang="es-ES" sz="2700" b="0" i="0" dirty="0">
                <a:effectLst/>
                <a:latin typeface="+mn-lt"/>
              </a:rPr>
              <a:t>El pesebre, ante el cual yace el Niño, es un antiguo sarcófago romano con la inscripción "</a:t>
            </a:r>
            <a:r>
              <a:rPr lang="es-ES" sz="2700" b="0" i="0" dirty="0" err="1">
                <a:effectLst/>
                <a:latin typeface="+mn-lt"/>
              </a:rPr>
              <a:t>Ense</a:t>
            </a:r>
            <a:r>
              <a:rPr lang="es-ES" sz="2700" b="0" i="0" dirty="0">
                <a:effectLst/>
                <a:latin typeface="+mn-lt"/>
              </a:rPr>
              <a:t> </a:t>
            </a:r>
            <a:r>
              <a:rPr lang="es-ES" sz="2700" b="0" i="0" dirty="0" err="1">
                <a:effectLst/>
                <a:latin typeface="+mn-lt"/>
              </a:rPr>
              <a:t>cadens</a:t>
            </a:r>
            <a:r>
              <a:rPr lang="es-ES" sz="2700" b="0" i="0" dirty="0">
                <a:effectLst/>
                <a:latin typeface="+mn-lt"/>
              </a:rPr>
              <a:t> </a:t>
            </a:r>
            <a:r>
              <a:rPr lang="es-ES" sz="2700" b="0" i="0" dirty="0" err="1">
                <a:effectLst/>
                <a:latin typeface="+mn-lt"/>
              </a:rPr>
              <a:t>soly</a:t>
            </a:r>
            <a:r>
              <a:rPr lang="es-ES" sz="2700" b="0" i="0" dirty="0">
                <a:effectLst/>
                <a:latin typeface="+mn-lt"/>
              </a:rPr>
              <a:t> </a:t>
            </a:r>
            <a:r>
              <a:rPr lang="es-ES" sz="2700" b="0" i="0" dirty="0" err="1">
                <a:effectLst/>
                <a:latin typeface="+mn-lt"/>
              </a:rPr>
              <a:t>mo</a:t>
            </a:r>
            <a:r>
              <a:rPr lang="es-ES" sz="2700" b="0" i="0" dirty="0">
                <a:effectLst/>
                <a:latin typeface="+mn-lt"/>
              </a:rPr>
              <a:t> </a:t>
            </a:r>
            <a:r>
              <a:rPr lang="es-ES" sz="2700" b="0" i="0" dirty="0" err="1">
                <a:effectLst/>
                <a:latin typeface="+mn-lt"/>
              </a:rPr>
              <a:t>Pompei</a:t>
            </a:r>
            <a:r>
              <a:rPr lang="es-ES" sz="2700" b="0" i="0" dirty="0">
                <a:effectLst/>
                <a:latin typeface="+mn-lt"/>
              </a:rPr>
              <a:t> </a:t>
            </a:r>
            <a:r>
              <a:rPr lang="es-ES" sz="2700" b="0" i="0" dirty="0" err="1">
                <a:effectLst/>
                <a:latin typeface="+mn-lt"/>
              </a:rPr>
              <a:t>Fulvi</a:t>
            </a:r>
            <a:r>
              <a:rPr lang="es-ES" sz="2700" b="0" i="0" dirty="0">
                <a:effectLst/>
                <a:latin typeface="+mn-lt"/>
              </a:rPr>
              <a:t> [</a:t>
            </a:r>
            <a:r>
              <a:rPr lang="es-ES" sz="2700" b="0" i="0" dirty="0" err="1">
                <a:effectLst/>
                <a:latin typeface="+mn-lt"/>
              </a:rPr>
              <a:t>us</a:t>
            </a:r>
            <a:r>
              <a:rPr lang="es-ES" sz="2700" b="0" i="0" dirty="0">
                <a:effectLst/>
                <a:latin typeface="+mn-lt"/>
              </a:rPr>
              <a:t>] augur Numen </a:t>
            </a:r>
            <a:r>
              <a:rPr lang="es-ES" sz="2700" b="0" i="0" dirty="0" err="1">
                <a:effectLst/>
                <a:latin typeface="+mn-lt"/>
              </a:rPr>
              <a:t>aitquae</a:t>
            </a:r>
            <a:r>
              <a:rPr lang="es-ES" sz="2700" b="0" i="0" dirty="0">
                <a:effectLst/>
                <a:latin typeface="+mn-lt"/>
              </a:rPr>
              <a:t> me </a:t>
            </a:r>
            <a:r>
              <a:rPr lang="es-ES" sz="2700" b="0" i="0" dirty="0" err="1">
                <a:effectLst/>
                <a:latin typeface="+mn-lt"/>
              </a:rPr>
              <a:t>conteg</a:t>
            </a:r>
            <a:r>
              <a:rPr lang="es-ES" sz="2700" b="0" i="0" dirty="0">
                <a:effectLst/>
                <a:latin typeface="+mn-lt"/>
              </a:rPr>
              <a:t> [</a:t>
            </a:r>
            <a:r>
              <a:rPr lang="es-ES" sz="2700" b="0" i="0" dirty="0" err="1">
                <a:effectLst/>
                <a:latin typeface="+mn-lt"/>
              </a:rPr>
              <a:t>it</a:t>
            </a:r>
            <a:r>
              <a:rPr lang="es-ES" sz="2700" b="0" i="0" dirty="0">
                <a:effectLst/>
                <a:latin typeface="+mn-lt"/>
              </a:rPr>
              <a:t>] urna </a:t>
            </a:r>
            <a:r>
              <a:rPr lang="es-ES" sz="2700" b="0" i="0" dirty="0" err="1">
                <a:effectLst/>
                <a:latin typeface="+mn-lt"/>
              </a:rPr>
              <a:t>dabit</a:t>
            </a:r>
            <a:r>
              <a:rPr lang="es-ES" sz="2700" b="0" i="0" dirty="0">
                <a:effectLst/>
                <a:latin typeface="+mn-lt"/>
              </a:rPr>
              <a:t>", una alusión a la venida de Cristo a través de la profecía de Fulvio, asesinado por </a:t>
            </a:r>
            <a:r>
              <a:rPr lang="es-ES" sz="2700" b="0" i="0" u="none" strike="noStrike" dirty="0">
                <a:effectLst/>
                <a:latin typeface="+mn-lt"/>
              </a:rPr>
              <a:t>Pompeyo el Grande</a:t>
            </a:r>
            <a:r>
              <a:rPr lang="es-ES" sz="2700" b="0" i="0" dirty="0">
                <a:effectLst/>
                <a:latin typeface="+mn-lt"/>
              </a:rPr>
              <a:t> durante la conquista romana de Jerusalén. </a:t>
            </a:r>
            <a:br>
              <a:rPr lang="es-ES" sz="2700" b="0" i="0" dirty="0">
                <a:effectLst/>
                <a:latin typeface="+mn-lt"/>
              </a:rPr>
            </a:br>
            <a:r>
              <a:rPr lang="es-ES" sz="2700" b="0" i="0" dirty="0">
                <a:effectLst/>
                <a:latin typeface="+mn-lt"/>
              </a:rPr>
              <a:t>La profecía dice que del sarcófago que alberga sus restos se levantará un Dios, una referencia a la victoria del cristianismo sobre el paganismo.</a:t>
            </a:r>
            <a:br>
              <a:rPr lang="es-ES" sz="1100" b="0" i="0" dirty="0">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0FE16498-A1B5-470E-8A8B-4209B7A51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317" y="0"/>
            <a:ext cx="6900683" cy="6823364"/>
          </a:xfrm>
          <a:prstGeom prst="rect">
            <a:avLst/>
          </a:prstGeom>
        </p:spPr>
      </p:pic>
    </p:spTree>
    <p:extLst>
      <p:ext uri="{BB962C8B-B14F-4D97-AF65-F5344CB8AC3E}">
        <p14:creationId xmlns:p14="http://schemas.microsoft.com/office/powerpoint/2010/main" val="289171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9" y="34636"/>
            <a:ext cx="5083498" cy="6393873"/>
          </a:xfrm>
        </p:spPr>
        <p:txBody>
          <a:bodyPr anchor="t">
            <a:normAutofit/>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800" dirty="0"/>
            </a:br>
            <a:br>
              <a:rPr lang="es-ES" sz="1100" b="0" i="0" dirty="0">
                <a:effectLst/>
                <a:latin typeface="Arial" panose="020B0604020202020204" pitchFamily="34" charset="0"/>
              </a:rPr>
            </a:br>
            <a:r>
              <a:rPr lang="es-ES" sz="2400" b="0" i="0" dirty="0">
                <a:effectLst/>
                <a:latin typeface="+mn-lt"/>
              </a:rPr>
              <a:t>Junto a María está </a:t>
            </a:r>
            <a:r>
              <a:rPr lang="es-ES" sz="2400" b="0" i="0" u="none" strike="noStrike" dirty="0">
                <a:effectLst/>
                <a:latin typeface="+mn-lt"/>
              </a:rPr>
              <a:t>San José</a:t>
            </a:r>
            <a:r>
              <a:rPr lang="es-ES" sz="2400" b="0" i="0" dirty="0">
                <a:effectLst/>
                <a:latin typeface="+mn-lt"/>
              </a:rPr>
              <a:t> mirando hacia arriba mientras, en el fondo, un ángel anuncia a los pastores la venida de Cristo.</a:t>
            </a:r>
            <a:br>
              <a:rPr lang="es-ES" sz="2400" b="0" i="0" dirty="0">
                <a:effectLst/>
                <a:latin typeface="+mn-lt"/>
              </a:rPr>
            </a:br>
            <a:r>
              <a:rPr lang="es-ES" sz="2400" b="0" i="0" dirty="0">
                <a:effectLst/>
                <a:latin typeface="+mn-lt"/>
              </a:rPr>
              <a:t>Detrás del sarcófago hay un buey y un burro, símbolos de los judíos y los gentiles .</a:t>
            </a:r>
            <a:br>
              <a:rPr lang="es-ES" sz="1100" b="0" i="0" dirty="0">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0FE16498-A1B5-470E-8A8B-4209B7A51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317" y="0"/>
            <a:ext cx="6900683" cy="6823364"/>
          </a:xfrm>
          <a:prstGeom prst="rect">
            <a:avLst/>
          </a:prstGeom>
        </p:spPr>
      </p:pic>
    </p:spTree>
    <p:extLst>
      <p:ext uri="{BB962C8B-B14F-4D97-AF65-F5344CB8AC3E}">
        <p14:creationId xmlns:p14="http://schemas.microsoft.com/office/powerpoint/2010/main" val="1602050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8" y="34636"/>
            <a:ext cx="5985163" cy="6393873"/>
          </a:xfrm>
        </p:spPr>
        <p:txBody>
          <a:bodyPr anchor="t">
            <a:normAutofit/>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800" dirty="0"/>
            </a:br>
            <a:br>
              <a:rPr lang="es-ES" sz="1100" b="0" i="0" dirty="0">
                <a:effectLst/>
                <a:latin typeface="Arial" panose="020B0604020202020204" pitchFamily="34" charset="0"/>
              </a:rPr>
            </a:br>
            <a:r>
              <a:rPr lang="es-ES" sz="2400" dirty="0">
                <a:latin typeface="+mn-lt"/>
              </a:rPr>
              <a:t>La</a:t>
            </a:r>
            <a:r>
              <a:rPr lang="es-ES" sz="2400" b="0" i="0" dirty="0">
                <a:effectLst/>
                <a:latin typeface="+mn-lt"/>
              </a:rPr>
              <a:t> larga procesión de los Reyes Magos pasa por debajo de un </a:t>
            </a:r>
            <a:r>
              <a:rPr lang="es-ES" sz="2400" b="0" i="0" u="none" strike="noStrike" dirty="0">
                <a:effectLst/>
                <a:latin typeface="+mn-lt"/>
              </a:rPr>
              <a:t>arco triunfal</a:t>
            </a:r>
            <a:r>
              <a:rPr lang="es-ES" sz="2400" b="0" i="0" dirty="0">
                <a:effectLst/>
                <a:latin typeface="+mn-lt"/>
              </a:rPr>
              <a:t> . </a:t>
            </a:r>
            <a:br>
              <a:rPr lang="es-ES" sz="2400" b="0" i="0" dirty="0">
                <a:effectLst/>
                <a:latin typeface="+mn-lt"/>
              </a:rPr>
            </a:br>
            <a:r>
              <a:rPr lang="es-ES" sz="2400" b="0" i="0" dirty="0">
                <a:effectLst/>
                <a:latin typeface="+mn-lt"/>
              </a:rPr>
              <a:t>El arco tiene la inscripción: "</a:t>
            </a:r>
            <a:r>
              <a:rPr lang="es-ES" sz="2400" b="0" i="0" dirty="0" err="1">
                <a:effectLst/>
                <a:latin typeface="+mn-lt"/>
              </a:rPr>
              <a:t>Gn</a:t>
            </a:r>
            <a:r>
              <a:rPr lang="es-ES" sz="2400" b="0" i="0" dirty="0">
                <a:effectLst/>
                <a:latin typeface="+mn-lt"/>
              </a:rPr>
              <a:t> [</a:t>
            </a:r>
            <a:r>
              <a:rPr lang="es-ES" sz="2400" b="0" i="0" dirty="0" err="1">
                <a:effectLst/>
                <a:latin typeface="+mn-lt"/>
              </a:rPr>
              <a:t>eo</a:t>
            </a:r>
            <a:r>
              <a:rPr lang="es-ES" sz="2400" b="0" i="0" dirty="0">
                <a:effectLst/>
                <a:latin typeface="+mn-lt"/>
              </a:rPr>
              <a:t>] Pompeo Magno </a:t>
            </a:r>
            <a:r>
              <a:rPr lang="es-ES" sz="2400" b="0" i="0" dirty="0" err="1">
                <a:effectLst/>
                <a:latin typeface="+mn-lt"/>
              </a:rPr>
              <a:t>Hircanus</a:t>
            </a:r>
            <a:r>
              <a:rPr lang="es-ES" sz="2400" b="0" i="0" dirty="0">
                <a:effectLst/>
                <a:latin typeface="+mn-lt"/>
              </a:rPr>
              <a:t> Pont [</a:t>
            </a:r>
            <a:r>
              <a:rPr lang="es-ES" sz="2400" b="0" i="0" dirty="0" err="1">
                <a:effectLst/>
                <a:latin typeface="+mn-lt"/>
              </a:rPr>
              <a:t>ifex</a:t>
            </a:r>
            <a:r>
              <a:rPr lang="es-ES" sz="2400" b="0" i="0" dirty="0">
                <a:effectLst/>
                <a:latin typeface="+mn-lt"/>
              </a:rPr>
              <a:t>] P [</a:t>
            </a:r>
            <a:r>
              <a:rPr lang="es-ES" sz="2400" b="0" i="0" dirty="0" err="1">
                <a:effectLst/>
                <a:latin typeface="+mn-lt"/>
              </a:rPr>
              <a:t>osuit</a:t>
            </a:r>
            <a:r>
              <a:rPr lang="es-ES" sz="2400" b="0" i="0" dirty="0">
                <a:effectLst/>
                <a:latin typeface="+mn-lt"/>
              </a:rPr>
              <a:t>]" ("El sacerdote </a:t>
            </a:r>
            <a:r>
              <a:rPr lang="es-ES" sz="2400" b="0" i="0" dirty="0" err="1">
                <a:effectLst/>
                <a:latin typeface="+mn-lt"/>
              </a:rPr>
              <a:t>Hircanus</a:t>
            </a:r>
            <a:r>
              <a:rPr lang="es-ES" sz="2400" b="0" i="0" dirty="0">
                <a:effectLst/>
                <a:latin typeface="+mn-lt"/>
              </a:rPr>
              <a:t> erigió [este arco] en honor de </a:t>
            </a:r>
            <a:r>
              <a:rPr lang="es-ES" sz="2400" b="0" i="0" dirty="0" err="1">
                <a:effectLst/>
                <a:latin typeface="+mn-lt"/>
              </a:rPr>
              <a:t>Gnaius</a:t>
            </a:r>
            <a:r>
              <a:rPr lang="es-ES" sz="2400" b="0" i="0" dirty="0">
                <a:effectLst/>
                <a:latin typeface="+mn-lt"/>
              </a:rPr>
              <a:t> </a:t>
            </a:r>
            <a:r>
              <a:rPr lang="es-ES" sz="2400" b="0" i="0" dirty="0" err="1">
                <a:effectLst/>
                <a:latin typeface="+mn-lt"/>
              </a:rPr>
              <a:t>Pompey</a:t>
            </a:r>
            <a:r>
              <a:rPr lang="es-ES" sz="2400" b="0" i="0" dirty="0">
                <a:effectLst/>
                <a:latin typeface="+mn-lt"/>
              </a:rPr>
              <a:t> el Grande"). </a:t>
            </a:r>
            <a:br>
              <a:rPr lang="es-ES" sz="2400" b="0" i="0" dirty="0">
                <a:effectLst/>
                <a:latin typeface="+mn-lt"/>
              </a:rPr>
            </a:br>
            <a:r>
              <a:rPr lang="es-ES" sz="2400" b="0" i="0" dirty="0">
                <a:effectLst/>
                <a:latin typeface="+mn-lt"/>
              </a:rPr>
              <a:t>A la izquierda, los dos Reyes Magos más cercanos están mirando una luz visible desde arriba del techo de la cabaña, que tal vez proviene de la estrella. </a:t>
            </a:r>
            <a:br>
              <a:rPr lang="es-ES" sz="2400" b="0" i="0" dirty="0">
                <a:effectLst/>
                <a:latin typeface="+mn-lt"/>
              </a:rPr>
            </a:br>
            <a:r>
              <a:rPr lang="es-ES" sz="2400" b="0" i="0" dirty="0">
                <a:effectLst/>
                <a:latin typeface="+mn-lt"/>
              </a:rPr>
              <a:t>Detrás del sarcófago hay un buey y un burro, símbolos de los judíos y los gentiles .</a:t>
            </a:r>
            <a:br>
              <a:rPr lang="es-ES" sz="1100" b="0" i="0" dirty="0">
                <a:effectLst/>
                <a:latin typeface="Arial" panose="020B0604020202020204" pitchFamily="34" charset="0"/>
              </a:rPr>
            </a:br>
            <a:endParaRPr lang="es-ES" sz="2800" dirty="0"/>
          </a:p>
        </p:txBody>
      </p:sp>
      <p:pic>
        <p:nvPicPr>
          <p:cNvPr id="5" name="Imagen 4">
            <a:extLst>
              <a:ext uri="{FF2B5EF4-FFF2-40B4-BE49-F238E27FC236}">
                <a16:creationId xmlns:a16="http://schemas.microsoft.com/office/drawing/2014/main" id="{FF54C36B-DD19-4CE9-AE8C-130A4E7B4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18" y="-1639"/>
            <a:ext cx="5735782" cy="6859639"/>
          </a:xfrm>
          <a:prstGeom prst="rect">
            <a:avLst/>
          </a:prstGeom>
        </p:spPr>
      </p:pic>
    </p:spTree>
    <p:extLst>
      <p:ext uri="{BB962C8B-B14F-4D97-AF65-F5344CB8AC3E}">
        <p14:creationId xmlns:p14="http://schemas.microsoft.com/office/powerpoint/2010/main" val="2316634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207819" y="365125"/>
            <a:ext cx="4932218" cy="6063384"/>
          </a:xfrm>
        </p:spPr>
        <p:txBody>
          <a:bodyPr anchor="t">
            <a:normAutofit/>
          </a:bodyPr>
          <a:lstStyle/>
          <a:p>
            <a:pPr algn="l"/>
            <a:r>
              <a:rPr lang="es-ES" sz="2700" b="1" dirty="0"/>
              <a:t>1485. Ghirlandaio. </a:t>
            </a:r>
            <a:br>
              <a:rPr lang="es-ES" sz="2700" b="1" dirty="0"/>
            </a:br>
            <a:r>
              <a:rPr lang="es-ES" sz="2700" b="1" dirty="0"/>
              <a:t>Adoración de los pastores. </a:t>
            </a:r>
            <a:br>
              <a:rPr lang="es-ES" sz="2700" b="1" dirty="0"/>
            </a:br>
            <a:r>
              <a:rPr lang="es-ES" sz="2700" b="1" dirty="0"/>
              <a:t>Capilla </a:t>
            </a:r>
            <a:r>
              <a:rPr lang="es-ES" sz="2700" b="1" dirty="0" err="1"/>
              <a:t>Sassetti</a:t>
            </a:r>
            <a:r>
              <a:rPr lang="es-ES" sz="2700" b="1" dirty="0"/>
              <a:t>, Florencia.</a:t>
            </a:r>
            <a:br>
              <a:rPr lang="es-ES" sz="2700" b="1" dirty="0"/>
            </a:br>
            <a:br>
              <a:rPr lang="es-ES" sz="2800" dirty="0"/>
            </a:br>
            <a:r>
              <a:rPr lang="es-ES" sz="2400" b="0" i="0" dirty="0">
                <a:effectLst/>
                <a:latin typeface="+mn-lt"/>
              </a:rPr>
              <a:t>Las tres rocas en el primer plano son una insinuación a </a:t>
            </a:r>
            <a:r>
              <a:rPr lang="es-ES" sz="2400" b="0" i="0" dirty="0" err="1">
                <a:effectLst/>
                <a:latin typeface="+mn-lt"/>
              </a:rPr>
              <a:t>Sassetti</a:t>
            </a:r>
            <a:r>
              <a:rPr lang="es-ES" sz="2400" b="0" i="0" dirty="0">
                <a:effectLst/>
                <a:latin typeface="+mn-lt"/>
              </a:rPr>
              <a:t>, cuyo nombre en italiano significa "rocas pequeñas". </a:t>
            </a:r>
            <a:br>
              <a:rPr lang="es-ES" sz="2400" b="0" i="0" dirty="0">
                <a:effectLst/>
                <a:latin typeface="+mn-lt"/>
              </a:rPr>
            </a:br>
            <a:r>
              <a:rPr lang="es-ES" sz="2400" b="0" i="0" dirty="0">
                <a:effectLst/>
                <a:latin typeface="+mn-lt"/>
              </a:rPr>
              <a:t>Encaramado en una de ellos hay un </a:t>
            </a:r>
            <a:r>
              <a:rPr lang="es-ES" sz="2400" b="0" i="0" u="none" strike="noStrike" dirty="0">
                <a:effectLst/>
                <a:latin typeface="+mn-lt"/>
              </a:rPr>
              <a:t>jilguero</a:t>
            </a:r>
            <a:r>
              <a:rPr lang="es-ES" sz="2400" b="0" i="0" dirty="0">
                <a:effectLst/>
                <a:latin typeface="+mn-lt"/>
              </a:rPr>
              <a:t>, símbolo de la </a:t>
            </a:r>
            <a:r>
              <a:rPr lang="es-ES" sz="2400" b="0" i="0" u="none" strike="noStrike" dirty="0">
                <a:effectLst/>
                <a:latin typeface="+mn-lt"/>
              </a:rPr>
              <a:t>Pasión</a:t>
            </a:r>
            <a:r>
              <a:rPr lang="es-ES" sz="2400" b="0" i="0" dirty="0">
                <a:effectLst/>
                <a:latin typeface="+mn-lt"/>
              </a:rPr>
              <a:t> y resurrección de Cristo.</a:t>
            </a:r>
            <a:br>
              <a:rPr lang="es-ES" sz="1100" b="0" i="0" dirty="0">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0FE16498-A1B5-470E-8A8B-4209B7A51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317" y="0"/>
            <a:ext cx="6900683" cy="6823364"/>
          </a:xfrm>
          <a:prstGeom prst="rect">
            <a:avLst/>
          </a:prstGeom>
        </p:spPr>
      </p:pic>
    </p:spTree>
    <p:extLst>
      <p:ext uri="{BB962C8B-B14F-4D97-AF65-F5344CB8AC3E}">
        <p14:creationId xmlns:p14="http://schemas.microsoft.com/office/powerpoint/2010/main" val="1364203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6788728" cy="6063384"/>
          </a:xfrm>
        </p:spPr>
        <p:txBody>
          <a:bodyPr anchor="t">
            <a:normAutofit/>
          </a:bodyPr>
          <a:lstStyle/>
          <a:p>
            <a:r>
              <a:rPr lang="it-IT" sz="2800" dirty="0"/>
              <a:t>1485. </a:t>
            </a:r>
            <a:br>
              <a:rPr lang="it-IT" sz="2800" dirty="0"/>
            </a:br>
            <a:r>
              <a:rPr lang="it-IT" sz="2800" dirty="0"/>
              <a:t>Ghirlandaio. </a:t>
            </a:r>
            <a:br>
              <a:rPr lang="it-IT" sz="2800" dirty="0"/>
            </a:br>
            <a:r>
              <a:rPr lang="it-IT" sz="2800" dirty="0"/>
              <a:t>Retrato de Nera Corsi Sassetti. </a:t>
            </a:r>
            <a:br>
              <a:rPr lang="it-IT" sz="2800" dirty="0"/>
            </a:br>
            <a:r>
              <a:rPr lang="it-IT" sz="2800" dirty="0"/>
              <a:t>Capilla Sasseti, Florencia.</a:t>
            </a:r>
            <a:endParaRPr lang="es-ES" sz="2800" dirty="0"/>
          </a:p>
        </p:txBody>
      </p:sp>
      <p:pic>
        <p:nvPicPr>
          <p:cNvPr id="4" name="Imagen 3">
            <a:extLst>
              <a:ext uri="{FF2B5EF4-FFF2-40B4-BE49-F238E27FC236}">
                <a16:creationId xmlns:a16="http://schemas.microsoft.com/office/drawing/2014/main" id="{D5E858B3-C0E3-4E80-8B13-211AC7B53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964" y="15507"/>
            <a:ext cx="4378036" cy="6842493"/>
          </a:xfrm>
          <a:prstGeom prst="rect">
            <a:avLst/>
          </a:prstGeom>
        </p:spPr>
      </p:pic>
    </p:spTree>
    <p:extLst>
      <p:ext uri="{BB962C8B-B14F-4D97-AF65-F5344CB8AC3E}">
        <p14:creationId xmlns:p14="http://schemas.microsoft.com/office/powerpoint/2010/main" val="1984414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3519055" cy="6063384"/>
          </a:xfrm>
        </p:spPr>
        <p:txBody>
          <a:bodyPr anchor="t">
            <a:normAutofit/>
          </a:bodyPr>
          <a:lstStyle/>
          <a:p>
            <a:r>
              <a:rPr lang="it-IT" sz="2800" dirty="0"/>
              <a:t>1485. Ghirlandaio. Retrato de Francesco Sassetti. Capilla Sassetti, Florencia.</a:t>
            </a:r>
            <a:endParaRPr lang="es-ES" sz="2800" dirty="0"/>
          </a:p>
        </p:txBody>
      </p:sp>
      <p:pic>
        <p:nvPicPr>
          <p:cNvPr id="4" name="Imagen 3">
            <a:extLst>
              <a:ext uri="{FF2B5EF4-FFF2-40B4-BE49-F238E27FC236}">
                <a16:creationId xmlns:a16="http://schemas.microsoft.com/office/drawing/2014/main" id="{AAEA0A42-EC64-40B6-BD27-BDD1294CA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545" y="19468"/>
            <a:ext cx="4433455" cy="6838532"/>
          </a:xfrm>
          <a:prstGeom prst="rect">
            <a:avLst/>
          </a:prstGeom>
        </p:spPr>
      </p:pic>
    </p:spTree>
    <p:extLst>
      <p:ext uri="{BB962C8B-B14F-4D97-AF65-F5344CB8AC3E}">
        <p14:creationId xmlns:p14="http://schemas.microsoft.com/office/powerpoint/2010/main" val="839712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3519055" cy="6063384"/>
          </a:xfrm>
        </p:spPr>
        <p:txBody>
          <a:bodyPr anchor="t">
            <a:normAutofit/>
          </a:bodyPr>
          <a:lstStyle/>
          <a:p>
            <a:r>
              <a:rPr lang="it-IT" sz="2800" dirty="0"/>
              <a:t>1485. Ghirlandaio. Muro derecho. Capilla Sassetti, Florencia.</a:t>
            </a:r>
            <a:endParaRPr lang="es-ES" sz="2800" dirty="0"/>
          </a:p>
        </p:txBody>
      </p:sp>
      <p:pic>
        <p:nvPicPr>
          <p:cNvPr id="4" name="Imagen 3">
            <a:extLst>
              <a:ext uri="{FF2B5EF4-FFF2-40B4-BE49-F238E27FC236}">
                <a16:creationId xmlns:a16="http://schemas.microsoft.com/office/drawing/2014/main" id="{EBFA1E17-088D-473E-B953-D933BD456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3745" y="3081"/>
            <a:ext cx="4752110" cy="6854919"/>
          </a:xfrm>
          <a:prstGeom prst="rect">
            <a:avLst/>
          </a:prstGeom>
        </p:spPr>
      </p:pic>
    </p:spTree>
    <p:extLst>
      <p:ext uri="{BB962C8B-B14F-4D97-AF65-F5344CB8AC3E}">
        <p14:creationId xmlns:p14="http://schemas.microsoft.com/office/powerpoint/2010/main" val="1547556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152401" y="110836"/>
            <a:ext cx="4253344" cy="6317673"/>
          </a:xfrm>
        </p:spPr>
        <p:txBody>
          <a:bodyPr anchor="t">
            <a:normAutofit/>
          </a:bodyPr>
          <a:lstStyle/>
          <a:p>
            <a:r>
              <a:rPr lang="es-ES" sz="2400" b="0" i="0" dirty="0">
                <a:effectLst/>
                <a:latin typeface="+mn-lt"/>
              </a:rPr>
              <a:t>Esta escena está situada en la parte superior de la pared de la derecha. Representa a San </a:t>
            </a:r>
            <a:r>
              <a:rPr lang="es-ES" sz="2400" b="0" i="0" u="none" strike="noStrike" dirty="0">
                <a:effectLst/>
                <a:latin typeface="+mn-lt"/>
              </a:rPr>
              <a:t>Francisco</a:t>
            </a:r>
            <a:r>
              <a:rPr lang="es-ES" sz="2400" b="0" i="0" dirty="0">
                <a:effectLst/>
                <a:latin typeface="+mn-lt"/>
              </a:rPr>
              <a:t> predicando al sultán </a:t>
            </a:r>
            <a:r>
              <a:rPr lang="es-ES" sz="2400" b="0" i="0" u="none" strike="noStrike" dirty="0">
                <a:effectLst/>
                <a:latin typeface="+mn-lt"/>
              </a:rPr>
              <a:t>ayubí</a:t>
            </a:r>
            <a:r>
              <a:rPr lang="es-ES" sz="2400" b="0" i="0" dirty="0">
                <a:effectLst/>
                <a:latin typeface="+mn-lt"/>
              </a:rPr>
              <a:t> </a:t>
            </a:r>
            <a:r>
              <a:rPr lang="es-ES" sz="2400" b="0" i="0" u="none" strike="noStrike" dirty="0">
                <a:effectLst/>
                <a:latin typeface="+mn-lt"/>
              </a:rPr>
              <a:t>Al-Kamil</a:t>
            </a:r>
            <a:r>
              <a:rPr lang="es-ES" sz="2400" b="0" i="0" dirty="0">
                <a:effectLst/>
                <a:latin typeface="+mn-lt"/>
              </a:rPr>
              <a:t>, quien le pidió que caminara sobre un fuego para demostrar su santidad. La obra es bastante similar a la de Giotto en Santa Croce con el sultán en el medio, San Francisco a la derecha con sus hermanos frailes, pero con la innovación de Ghirlandaio de una figura en primer plano que está de espaldas al observador. Es una de las partes mejor ejecutadas del ciclo.</a:t>
            </a:r>
            <a:endParaRPr lang="es-ES" sz="5400" dirty="0">
              <a:latin typeface="+mn-lt"/>
            </a:endParaRPr>
          </a:p>
        </p:txBody>
      </p:sp>
      <p:pic>
        <p:nvPicPr>
          <p:cNvPr id="4" name="Imagen 3">
            <a:extLst>
              <a:ext uri="{FF2B5EF4-FFF2-40B4-BE49-F238E27FC236}">
                <a16:creationId xmlns:a16="http://schemas.microsoft.com/office/drawing/2014/main" id="{4F8B8F7D-82BF-4EAB-8E62-17EC0CC78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2109" y="1286274"/>
            <a:ext cx="7439891" cy="5571725"/>
          </a:xfrm>
          <a:prstGeom prst="rect">
            <a:avLst/>
          </a:prstGeom>
        </p:spPr>
      </p:pic>
      <p:sp>
        <p:nvSpPr>
          <p:cNvPr id="5" name="CuadroTexto 4">
            <a:extLst>
              <a:ext uri="{FF2B5EF4-FFF2-40B4-BE49-F238E27FC236}">
                <a16:creationId xmlns:a16="http://schemas.microsoft.com/office/drawing/2014/main" id="{673CCE1E-6DAA-477D-A451-67BD2BEFD03F}"/>
              </a:ext>
            </a:extLst>
          </p:cNvPr>
          <p:cNvSpPr txBox="1"/>
          <p:nvPr/>
        </p:nvSpPr>
        <p:spPr>
          <a:xfrm>
            <a:off x="4752109" y="207818"/>
            <a:ext cx="7287491" cy="954107"/>
          </a:xfrm>
          <a:prstGeom prst="rect">
            <a:avLst/>
          </a:prstGeom>
          <a:noFill/>
        </p:spPr>
        <p:txBody>
          <a:bodyPr wrap="square" rtlCol="0">
            <a:spAutoFit/>
          </a:bodyPr>
          <a:lstStyle/>
          <a:p>
            <a:pPr algn="ctr"/>
            <a:r>
              <a:rPr lang="es-ES" sz="2800" b="1" dirty="0">
                <a:latin typeface="+mj-lt"/>
              </a:rPr>
              <a:t>1485. Ghirlandaio. Prueba de fuego ante el sultán. Capilla </a:t>
            </a:r>
            <a:r>
              <a:rPr lang="es-ES" sz="2800" b="1" dirty="0" err="1">
                <a:latin typeface="+mj-lt"/>
              </a:rPr>
              <a:t>Sassetti</a:t>
            </a:r>
            <a:r>
              <a:rPr lang="es-ES" sz="2800" b="1" dirty="0">
                <a:latin typeface="+mj-lt"/>
              </a:rPr>
              <a:t>, Florencia.</a:t>
            </a:r>
          </a:p>
        </p:txBody>
      </p:sp>
    </p:spTree>
    <p:extLst>
      <p:ext uri="{BB962C8B-B14F-4D97-AF65-F5344CB8AC3E}">
        <p14:creationId xmlns:p14="http://schemas.microsoft.com/office/powerpoint/2010/main" val="3926520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110835" y="110836"/>
            <a:ext cx="3664063" cy="6747164"/>
          </a:xfrm>
        </p:spPr>
        <p:txBody>
          <a:bodyPr anchor="t">
            <a:normAutofit fontScale="90000"/>
          </a:bodyPr>
          <a:lstStyle/>
          <a:p>
            <a:pPr algn="l"/>
            <a:r>
              <a:rPr lang="es-ES" sz="2000" b="0" i="0" dirty="0">
                <a:effectLst/>
                <a:latin typeface="+mn-lt"/>
              </a:rPr>
              <a:t>La última escena del conjunto está en la parte inferior de la pared derecha y se finalizó en 28 días. Muestra al santo muerto acostado en un </a:t>
            </a:r>
            <a:r>
              <a:rPr lang="es-ES" sz="2000" b="0" i="0" u="none" strike="noStrike" dirty="0">
                <a:effectLst/>
                <a:latin typeface="+mn-lt"/>
              </a:rPr>
              <a:t>catafalco</a:t>
            </a:r>
            <a:r>
              <a:rPr lang="es-ES" sz="2000" b="0" i="0" dirty="0">
                <a:effectLst/>
                <a:latin typeface="+mn-lt"/>
              </a:rPr>
              <a:t> en medio de una gran iglesia renacentista, rodeado de numerosas figuras. Que la composición se deriva del trabajo de Giotto en Santa Croce se ve claramente en varios elementos, incluidos los gestos de los monjes, aunque Ghirlandaio agregó diferentes detalles, como el fondo monumental y las distintas respuestas de las diferentes figuras.</a:t>
            </a:r>
            <a:br>
              <a:rPr lang="es-ES" sz="2000" b="0" i="0" dirty="0">
                <a:effectLst/>
                <a:latin typeface="+mn-lt"/>
              </a:rPr>
            </a:br>
            <a:r>
              <a:rPr lang="es-ES" sz="2000" b="0" i="0" dirty="0">
                <a:effectLst/>
                <a:latin typeface="+mn-lt"/>
              </a:rPr>
              <a:t>Las tres personas a la derecha, un padre con su hijo y su sobrino, probablemente eran parientes de la familia </a:t>
            </a:r>
            <a:r>
              <a:rPr lang="es-ES" sz="2000" b="0" i="0" dirty="0" err="1">
                <a:effectLst/>
                <a:latin typeface="+mn-lt"/>
              </a:rPr>
              <a:t>Sassetti</a:t>
            </a:r>
            <a:r>
              <a:rPr lang="es-ES" sz="2000" b="0" i="0" dirty="0">
                <a:effectLst/>
                <a:latin typeface="+mn-lt"/>
              </a:rPr>
              <a:t>. A la derecha, el tutor </a:t>
            </a:r>
            <a:r>
              <a:rPr lang="es-ES" sz="2000" b="0" i="0" dirty="0" err="1">
                <a:effectLst/>
                <a:latin typeface="+mn-lt"/>
              </a:rPr>
              <a:t>Poliziano</a:t>
            </a:r>
            <a:r>
              <a:rPr lang="es-ES" sz="2000" b="0" i="0" dirty="0">
                <a:effectLst/>
                <a:latin typeface="+mn-lt"/>
              </a:rPr>
              <a:t> vuelve a ser retratado junto a Bartolomeo </a:t>
            </a:r>
            <a:r>
              <a:rPr lang="es-ES" sz="2000" b="0" i="0" dirty="0" err="1">
                <a:effectLst/>
                <a:latin typeface="+mn-lt"/>
              </a:rPr>
              <a:t>Fonzio</a:t>
            </a:r>
            <a:r>
              <a:rPr lang="es-ES" sz="2000" b="0" i="0" dirty="0">
                <a:effectLst/>
                <a:latin typeface="+mn-lt"/>
              </a:rPr>
              <a:t>.</a:t>
            </a:r>
            <a:br>
              <a:rPr lang="es-ES" sz="1100" b="0" i="0" dirty="0">
                <a:solidFill>
                  <a:srgbClr val="202122"/>
                </a:solidFill>
                <a:effectLst/>
                <a:latin typeface="Arial" panose="020B0604020202020204" pitchFamily="34" charset="0"/>
              </a:rPr>
            </a:br>
            <a:endParaRPr lang="es-ES" sz="2800" dirty="0"/>
          </a:p>
        </p:txBody>
      </p:sp>
      <p:pic>
        <p:nvPicPr>
          <p:cNvPr id="4" name="Imagen 3">
            <a:extLst>
              <a:ext uri="{FF2B5EF4-FFF2-40B4-BE49-F238E27FC236}">
                <a16:creationId xmlns:a16="http://schemas.microsoft.com/office/drawing/2014/main" id="{B25862E7-C259-4A78-A562-75ACB0729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4899" y="1219200"/>
            <a:ext cx="8417101" cy="5638800"/>
          </a:xfrm>
          <a:prstGeom prst="rect">
            <a:avLst/>
          </a:prstGeom>
        </p:spPr>
      </p:pic>
      <p:sp>
        <p:nvSpPr>
          <p:cNvPr id="5" name="CuadroTexto 4">
            <a:extLst>
              <a:ext uri="{FF2B5EF4-FFF2-40B4-BE49-F238E27FC236}">
                <a16:creationId xmlns:a16="http://schemas.microsoft.com/office/drawing/2014/main" id="{70FF7A99-4057-403B-96FA-B97535193B9F}"/>
              </a:ext>
            </a:extLst>
          </p:cNvPr>
          <p:cNvSpPr txBox="1"/>
          <p:nvPr/>
        </p:nvSpPr>
        <p:spPr>
          <a:xfrm>
            <a:off x="3774899" y="221673"/>
            <a:ext cx="8417101" cy="954107"/>
          </a:xfrm>
          <a:prstGeom prst="rect">
            <a:avLst/>
          </a:prstGeom>
          <a:noFill/>
        </p:spPr>
        <p:txBody>
          <a:bodyPr wrap="square" rtlCol="0">
            <a:spAutoFit/>
          </a:bodyPr>
          <a:lstStyle/>
          <a:p>
            <a:pPr algn="ctr"/>
            <a:r>
              <a:rPr lang="es-ES" sz="2800" b="1" dirty="0"/>
              <a:t>1485. Ghirlandaio. Muerte de San Francisco. </a:t>
            </a:r>
          </a:p>
          <a:p>
            <a:pPr algn="ctr"/>
            <a:r>
              <a:rPr lang="es-ES" sz="2800" b="1" dirty="0"/>
              <a:t>Capilla </a:t>
            </a:r>
            <a:r>
              <a:rPr lang="es-ES" sz="2800" b="1" dirty="0" err="1"/>
              <a:t>Sassetti</a:t>
            </a:r>
            <a:r>
              <a:rPr lang="es-ES" sz="2800" b="1" dirty="0"/>
              <a:t>, Florencia.</a:t>
            </a:r>
          </a:p>
        </p:txBody>
      </p:sp>
    </p:spTree>
    <p:extLst>
      <p:ext uri="{BB962C8B-B14F-4D97-AF65-F5344CB8AC3E}">
        <p14:creationId xmlns:p14="http://schemas.microsoft.com/office/powerpoint/2010/main" val="306901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6165273" cy="6063384"/>
          </a:xfrm>
        </p:spPr>
        <p:txBody>
          <a:bodyPr anchor="t">
            <a:normAutofit/>
          </a:bodyPr>
          <a:lstStyle/>
          <a:p>
            <a:r>
              <a:rPr lang="es-ES" sz="2800" dirty="0"/>
              <a:t>1485. Ghirlandaio. Muro izquierdo. Capilla </a:t>
            </a:r>
            <a:r>
              <a:rPr lang="es-ES" sz="2800" dirty="0" err="1"/>
              <a:t>Sassetti</a:t>
            </a:r>
            <a:r>
              <a:rPr lang="es-ES" sz="2800" dirty="0"/>
              <a:t>, Florencia.</a:t>
            </a:r>
          </a:p>
        </p:txBody>
      </p:sp>
      <p:pic>
        <p:nvPicPr>
          <p:cNvPr id="6" name="Imagen 5">
            <a:extLst>
              <a:ext uri="{FF2B5EF4-FFF2-40B4-BE49-F238E27FC236}">
                <a16:creationId xmlns:a16="http://schemas.microsoft.com/office/drawing/2014/main" id="{E59C8486-836E-4379-B4CD-90593CB09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218" y="-12036"/>
            <a:ext cx="4973782" cy="6870036"/>
          </a:xfrm>
          <a:prstGeom prst="rect">
            <a:avLst/>
          </a:prstGeom>
        </p:spPr>
      </p:pic>
    </p:spTree>
    <p:extLst>
      <p:ext uri="{BB962C8B-B14F-4D97-AF65-F5344CB8AC3E}">
        <p14:creationId xmlns:p14="http://schemas.microsoft.com/office/powerpoint/2010/main" val="2264506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193964" y="110836"/>
            <a:ext cx="4003964" cy="6317673"/>
          </a:xfrm>
        </p:spPr>
        <p:txBody>
          <a:bodyPr anchor="t">
            <a:normAutofit fontScale="90000"/>
          </a:bodyPr>
          <a:lstStyle/>
          <a:p>
            <a:r>
              <a:rPr lang="es-ES" sz="2400" b="0" i="0" dirty="0">
                <a:effectLst/>
                <a:latin typeface="+mn-lt"/>
              </a:rPr>
              <a:t>Esta escena se encuentra en la pared superior izquierda, y retrata al joven Francisco que, después de haber renunciado a todos sus bienes al quitarse la ropa públicamente, es protegido por el obispo de Perugia. Se muestra al padre de Francisco, furioso, y siendo retenido por algunas personas. La escena se desarrolla en una ciudad del norte de Europa, probablemente </a:t>
            </a:r>
            <a:r>
              <a:rPr lang="es-ES" sz="2400" b="0" i="0" u="none" strike="noStrike" dirty="0">
                <a:effectLst/>
                <a:latin typeface="+mn-lt"/>
              </a:rPr>
              <a:t>Ginebra</a:t>
            </a:r>
            <a:r>
              <a:rPr lang="es-ES" sz="2400" b="0" i="0" dirty="0">
                <a:effectLst/>
                <a:latin typeface="+mn-lt"/>
              </a:rPr>
              <a:t> o </a:t>
            </a:r>
            <a:r>
              <a:rPr lang="es-ES" sz="2400" b="0" i="0" u="none" strike="noStrike" dirty="0">
                <a:effectLst/>
                <a:latin typeface="+mn-lt"/>
              </a:rPr>
              <a:t>Lyon</a:t>
            </a:r>
            <a:r>
              <a:rPr lang="es-ES" sz="2400" b="0" i="0" dirty="0">
                <a:effectLst/>
                <a:latin typeface="+mn-lt"/>
              </a:rPr>
              <a:t>, donde </a:t>
            </a:r>
            <a:r>
              <a:rPr lang="es-ES" sz="2400" b="0" i="0" dirty="0" err="1">
                <a:effectLst/>
                <a:latin typeface="+mn-lt"/>
              </a:rPr>
              <a:t>Sassetti</a:t>
            </a:r>
            <a:r>
              <a:rPr lang="es-ES" sz="2400" b="0" i="0" dirty="0">
                <a:effectLst/>
                <a:latin typeface="+mn-lt"/>
              </a:rPr>
              <a:t> había estado al servicio de los Medici. Las figuras secundarias podrían haber sido realizadas por los hermanos y el taller de </a:t>
            </a:r>
            <a:r>
              <a:rPr lang="es-ES" sz="2400" b="0" i="0" dirty="0" err="1">
                <a:effectLst/>
                <a:latin typeface="+mn-lt"/>
              </a:rPr>
              <a:t>Domenico</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D051B78A-162A-499F-AE62-8321801E6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7875" y="1496291"/>
            <a:ext cx="7824124" cy="5361709"/>
          </a:xfrm>
          <a:prstGeom prst="rect">
            <a:avLst/>
          </a:prstGeom>
        </p:spPr>
      </p:pic>
      <p:sp>
        <p:nvSpPr>
          <p:cNvPr id="5" name="CuadroTexto 4">
            <a:extLst>
              <a:ext uri="{FF2B5EF4-FFF2-40B4-BE49-F238E27FC236}">
                <a16:creationId xmlns:a16="http://schemas.microsoft.com/office/drawing/2014/main" id="{4D73FD19-E807-4469-BDFF-78A9E88EF80C}"/>
              </a:ext>
            </a:extLst>
          </p:cNvPr>
          <p:cNvSpPr txBox="1"/>
          <p:nvPr/>
        </p:nvSpPr>
        <p:spPr>
          <a:xfrm>
            <a:off x="4367875" y="110836"/>
            <a:ext cx="7824124" cy="954107"/>
          </a:xfrm>
          <a:prstGeom prst="rect">
            <a:avLst/>
          </a:prstGeom>
          <a:noFill/>
        </p:spPr>
        <p:txBody>
          <a:bodyPr wrap="square" rtlCol="0">
            <a:spAutoFit/>
          </a:bodyPr>
          <a:lstStyle/>
          <a:p>
            <a:pPr algn="ctr"/>
            <a:r>
              <a:rPr lang="es-ES" sz="2800" b="1" dirty="0">
                <a:latin typeface="+mj-lt"/>
              </a:rPr>
              <a:t>1485. Ghirlandaio. San Francisco renuncia a los bienes de su padre. Capilla </a:t>
            </a:r>
            <a:r>
              <a:rPr lang="es-ES" sz="2800" b="1" dirty="0" err="1">
                <a:latin typeface="+mj-lt"/>
              </a:rPr>
              <a:t>Sassetti</a:t>
            </a:r>
            <a:r>
              <a:rPr lang="es-ES" sz="2800" b="1" dirty="0">
                <a:latin typeface="+mj-lt"/>
              </a:rPr>
              <a:t>, Florencia.</a:t>
            </a:r>
          </a:p>
        </p:txBody>
      </p:sp>
    </p:spTree>
    <p:extLst>
      <p:ext uri="{BB962C8B-B14F-4D97-AF65-F5344CB8AC3E}">
        <p14:creationId xmlns:p14="http://schemas.microsoft.com/office/powerpoint/2010/main" val="492970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124690" y="211164"/>
            <a:ext cx="3713018" cy="6494435"/>
          </a:xfrm>
        </p:spPr>
        <p:txBody>
          <a:bodyPr anchor="t">
            <a:normAutofit/>
          </a:bodyPr>
          <a:lstStyle/>
          <a:p>
            <a:r>
              <a:rPr lang="es-ES" sz="1800" b="0" i="0" dirty="0">
                <a:effectLst/>
                <a:latin typeface="+mn-lt"/>
              </a:rPr>
              <a:t>En la parte inferior de la pared izquierda está representado San Francisco arrodillado, con los brazos abiertos, recibiendo el signo divino de una aparición del Cristo crucificado sujetado por un grupo de querubines. El fresco fue realizado en diez días. Aunque presenta una iconografía similar al trabajo de Giotto en Santa Croce, es más probable que Ghirlandaio se inspirase en el relieve de mármol del púlpito de </a:t>
            </a:r>
            <a:r>
              <a:rPr lang="es-ES" sz="1800" b="0" i="0" u="none" strike="noStrike" dirty="0">
                <a:effectLst/>
                <a:latin typeface="+mn-lt"/>
              </a:rPr>
              <a:t>Benedetto da </a:t>
            </a:r>
            <a:r>
              <a:rPr lang="es-ES" sz="1800" b="0" i="0" u="none" strike="noStrike" dirty="0" err="1">
                <a:effectLst/>
                <a:latin typeface="+mn-lt"/>
              </a:rPr>
              <a:t>Maiano</a:t>
            </a:r>
            <a:r>
              <a:rPr lang="es-ES" sz="1800" b="0" i="0" dirty="0">
                <a:effectLst/>
                <a:latin typeface="+mn-lt"/>
              </a:rPr>
              <a:t>, que también está en Santa Croce. El milagro aquí representado ocurrió en </a:t>
            </a:r>
            <a:r>
              <a:rPr lang="es-ES" sz="1800" b="0" i="0" u="none" strike="noStrike" dirty="0">
                <a:effectLst/>
                <a:latin typeface="+mn-lt"/>
              </a:rPr>
              <a:t>La Verna</a:t>
            </a:r>
            <a:r>
              <a:rPr lang="es-ES" sz="1800" b="0" i="0" dirty="0">
                <a:effectLst/>
                <a:latin typeface="+mn-lt"/>
              </a:rPr>
              <a:t>, cuyos castillos se pueden ver en el fondo, y el </a:t>
            </a:r>
            <a:r>
              <a:rPr lang="es-ES" sz="1800" b="0" i="0" dirty="0" err="1">
                <a:effectLst/>
                <a:latin typeface="+mn-lt"/>
              </a:rPr>
              <a:t>freco</a:t>
            </a:r>
            <a:r>
              <a:rPr lang="es-ES" sz="1800" b="0" i="0" dirty="0">
                <a:effectLst/>
                <a:latin typeface="+mn-lt"/>
              </a:rPr>
              <a:t> se caracteriza por una representación naturalista de excelente calidad, como se aprecia en la buena ejecución de la pareja de </a:t>
            </a:r>
            <a:r>
              <a:rPr lang="es-ES" sz="1800" b="0" i="0" u="none" strike="noStrike" dirty="0">
                <a:effectLst/>
                <a:latin typeface="+mn-lt"/>
              </a:rPr>
              <a:t>ciervos</a:t>
            </a:r>
            <a:r>
              <a:rPr lang="es-ES" sz="1800" b="0" i="0" dirty="0">
                <a:effectLst/>
                <a:latin typeface="+mn-lt"/>
              </a:rPr>
              <a:t>. A la derecha se puede ver una ciudad en un lago, una representación fantasiosa de </a:t>
            </a:r>
            <a:r>
              <a:rPr lang="es-ES" sz="1800" b="0" i="0" u="none" strike="noStrike" dirty="0">
                <a:effectLst/>
                <a:latin typeface="+mn-lt"/>
              </a:rPr>
              <a:t>Pisa</a:t>
            </a:r>
            <a:r>
              <a:rPr lang="es-ES" sz="1800" b="0" i="0" dirty="0">
                <a:effectLst/>
                <a:latin typeface="+mn-lt"/>
              </a:rPr>
              <a:t> con su </a:t>
            </a:r>
            <a:r>
              <a:rPr lang="es-ES" sz="1800" b="0" i="0" u="none" strike="noStrike" dirty="0">
                <a:effectLst/>
                <a:latin typeface="+mn-lt"/>
              </a:rPr>
              <a:t>Duomo</a:t>
            </a:r>
            <a:r>
              <a:rPr lang="es-ES" sz="1800" b="0" i="0" dirty="0">
                <a:effectLst/>
                <a:latin typeface="+mn-lt"/>
              </a:rPr>
              <a:t> y la </a:t>
            </a:r>
            <a:r>
              <a:rPr lang="es-ES" sz="1800" b="0" i="0" u="none" strike="noStrike" dirty="0">
                <a:effectLst/>
                <a:latin typeface="+mn-lt"/>
              </a:rPr>
              <a:t>Torre Inclinada</a:t>
            </a:r>
            <a:r>
              <a:rPr lang="es-ES" sz="1800" b="0" i="0" dirty="0">
                <a:effectLst/>
                <a:latin typeface="+mn-lt"/>
              </a:rPr>
              <a:t>.</a:t>
            </a:r>
            <a:endParaRPr lang="es-ES" dirty="0">
              <a:latin typeface="+mn-lt"/>
            </a:endParaRPr>
          </a:p>
        </p:txBody>
      </p:sp>
      <p:pic>
        <p:nvPicPr>
          <p:cNvPr id="4" name="Imagen 3">
            <a:extLst>
              <a:ext uri="{FF2B5EF4-FFF2-40B4-BE49-F238E27FC236}">
                <a16:creationId xmlns:a16="http://schemas.microsoft.com/office/drawing/2014/main" id="{343736B2-1DDC-4C16-9B5C-421A56F43D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7708" y="1105574"/>
            <a:ext cx="8354291" cy="5752425"/>
          </a:xfrm>
          <a:prstGeom prst="rect">
            <a:avLst/>
          </a:prstGeom>
        </p:spPr>
      </p:pic>
      <p:sp>
        <p:nvSpPr>
          <p:cNvPr id="5" name="CuadroTexto 4">
            <a:extLst>
              <a:ext uri="{FF2B5EF4-FFF2-40B4-BE49-F238E27FC236}">
                <a16:creationId xmlns:a16="http://schemas.microsoft.com/office/drawing/2014/main" id="{D0A625BB-D152-4556-928C-A4C058876CFD}"/>
              </a:ext>
            </a:extLst>
          </p:cNvPr>
          <p:cNvSpPr txBox="1"/>
          <p:nvPr/>
        </p:nvSpPr>
        <p:spPr>
          <a:xfrm>
            <a:off x="3962398" y="211164"/>
            <a:ext cx="8229601" cy="954107"/>
          </a:xfrm>
          <a:prstGeom prst="rect">
            <a:avLst/>
          </a:prstGeom>
          <a:noFill/>
        </p:spPr>
        <p:txBody>
          <a:bodyPr wrap="square" rtlCol="0">
            <a:spAutoFit/>
          </a:bodyPr>
          <a:lstStyle/>
          <a:p>
            <a:pPr algn="ctr"/>
            <a:r>
              <a:rPr lang="es-ES" sz="2800" b="1" dirty="0"/>
              <a:t>1485. Ghirlandaio. Estigmatización de San Francisco. Capilla </a:t>
            </a:r>
            <a:r>
              <a:rPr lang="es-ES" sz="2800" b="1" dirty="0" err="1"/>
              <a:t>Sassetti</a:t>
            </a:r>
            <a:r>
              <a:rPr lang="es-ES" sz="2800" b="1" dirty="0"/>
              <a:t>, Florencia.</a:t>
            </a:r>
          </a:p>
        </p:txBody>
      </p:sp>
    </p:spTree>
    <p:extLst>
      <p:ext uri="{BB962C8B-B14F-4D97-AF65-F5344CB8AC3E}">
        <p14:creationId xmlns:p14="http://schemas.microsoft.com/office/powerpoint/2010/main" val="12295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3519055" cy="6063384"/>
          </a:xfrm>
        </p:spPr>
        <p:txBody>
          <a:bodyPr anchor="t">
            <a:normAutofit/>
          </a:bodyPr>
          <a:lstStyle/>
          <a:p>
            <a:r>
              <a:rPr lang="it-IT" sz="2800" dirty="0"/>
              <a:t>1485. Ghirlandaio. Bóveda. Capilla Sassetti, Florencia.</a:t>
            </a:r>
            <a:endParaRPr lang="es-ES" sz="2800" dirty="0"/>
          </a:p>
        </p:txBody>
      </p:sp>
      <p:pic>
        <p:nvPicPr>
          <p:cNvPr id="4" name="Imagen 3">
            <a:extLst>
              <a:ext uri="{FF2B5EF4-FFF2-40B4-BE49-F238E27FC236}">
                <a16:creationId xmlns:a16="http://schemas.microsoft.com/office/drawing/2014/main" id="{D70D33A5-E020-4AD9-A422-672E9C965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090" y="0"/>
            <a:ext cx="5117910" cy="6858000"/>
          </a:xfrm>
          <a:prstGeom prst="rect">
            <a:avLst/>
          </a:prstGeom>
        </p:spPr>
      </p:pic>
    </p:spTree>
    <p:extLst>
      <p:ext uri="{BB962C8B-B14F-4D97-AF65-F5344CB8AC3E}">
        <p14:creationId xmlns:p14="http://schemas.microsoft.com/office/powerpoint/2010/main" val="278124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7495310" cy="6063384"/>
          </a:xfrm>
        </p:spPr>
        <p:txBody>
          <a:bodyPr anchor="t">
            <a:normAutofit/>
          </a:bodyPr>
          <a:lstStyle/>
          <a:p>
            <a:r>
              <a:rPr lang="it-IT" sz="2800" dirty="0"/>
              <a:t>1485. Ghirlandaio. David. Capilla Sassetti, Florencia.</a:t>
            </a:r>
            <a:endParaRPr lang="es-ES" sz="2800" dirty="0"/>
          </a:p>
        </p:txBody>
      </p:sp>
      <p:pic>
        <p:nvPicPr>
          <p:cNvPr id="4" name="Imagen 3">
            <a:extLst>
              <a:ext uri="{FF2B5EF4-FFF2-40B4-BE49-F238E27FC236}">
                <a16:creationId xmlns:a16="http://schemas.microsoft.com/office/drawing/2014/main" id="{BD7C7777-10F8-4CA5-98D2-A0DF4175E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400" y="-6865"/>
            <a:ext cx="3657600" cy="6864865"/>
          </a:xfrm>
          <a:prstGeom prst="rect">
            <a:avLst/>
          </a:prstGeom>
        </p:spPr>
      </p:pic>
    </p:spTree>
    <p:extLst>
      <p:ext uri="{BB962C8B-B14F-4D97-AF65-F5344CB8AC3E}">
        <p14:creationId xmlns:p14="http://schemas.microsoft.com/office/powerpoint/2010/main" val="3237766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80C88-7E57-44CB-A8F0-F685D5CF159B}"/>
              </a:ext>
            </a:extLst>
          </p:cNvPr>
          <p:cNvSpPr>
            <a:spLocks noGrp="1"/>
          </p:cNvSpPr>
          <p:nvPr>
            <p:ph type="title"/>
          </p:nvPr>
        </p:nvSpPr>
        <p:spPr>
          <a:xfrm>
            <a:off x="595745" y="365125"/>
            <a:ext cx="3519055" cy="6063384"/>
          </a:xfrm>
        </p:spPr>
        <p:txBody>
          <a:bodyPr anchor="t">
            <a:normAutofit/>
          </a:bodyPr>
          <a:lstStyle/>
          <a:p>
            <a:endParaRPr lang="es-ES" sz="2800" dirty="0"/>
          </a:p>
        </p:txBody>
      </p:sp>
    </p:spTree>
    <p:extLst>
      <p:ext uri="{BB962C8B-B14F-4D97-AF65-F5344CB8AC3E}">
        <p14:creationId xmlns:p14="http://schemas.microsoft.com/office/powerpoint/2010/main" val="13863663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2291</Words>
  <Application>Microsoft Office PowerPoint</Application>
  <PresentationFormat>Panorámica</PresentationFormat>
  <Paragraphs>39</Paragraphs>
  <Slides>26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26</vt:i4>
      </vt:variant>
    </vt:vector>
  </HeadingPairs>
  <TitlesOfParts>
    <vt:vector size="30" baseType="lpstr">
      <vt:lpstr>Arial</vt:lpstr>
      <vt:lpstr>Calibri</vt:lpstr>
      <vt:lpstr>Calibri Light</vt:lpstr>
      <vt:lpstr>Tema de Office</vt:lpstr>
      <vt:lpstr>1485. Ghirlandaio.  Capilla Sassetti, Florencia.</vt:lpstr>
      <vt:lpstr>1483 - 1485. Ghirlandaio. Capilla Sassetti, Santa Trinidad, Florencia.</vt:lpstr>
      <vt:lpstr>Presentación de PowerPoint</vt:lpstr>
      <vt:lpstr>1485. Ghirlandaio. Encuentro de Augusto y la Sibila. Capilla Sassetti, Florencia.  La primera escena pintada en la capilla es la Sibila Tiburtina anuncia la llegada de Jesús a Augusto. La Sibila es probablemente un retrato de la hija de Sassetti, Sibilla. En la pilastra que divide la Capilla Sassetti de la capilla posterior hay una estatua de David pintada en grisaille. En la bóveda de la capilla se encuentran las cuatro Sibilas, rodeadas de aureolas en llamas y extendiendo banderolas que describen su papel profético según lo escrito por Virgilio.</vt:lpstr>
      <vt:lpstr>1485. Ghirlandaio. Capilla Sassetti, Florencia.</vt:lpstr>
      <vt:lpstr>Esta escena, en la parte superior de la pared central, representa a San Francisco recibido por el Papa Inocencio III en 1209 en la Catedral de San Juan de Letrán en el momento de la sanción de la Orden Franciscana por el Papa. Las figuras están representadas en el interior de una catedral, de modo que el arco de la capilla se asemeja al arco triunfal de la iglesia. La escena se desarrolla en Florencia en lugar de en Roma, el fondo muestra la Piazza de la Señoría, el Palazzo Vecchio y la Loggia dei Lanzi, que en esa época no contenía estatuas. La elección de la ciudad fue una alusión al poder y el estatus que Florencia tenía entonces; en los círculos humanistas se consideraba una nueva Roma o Jerusalén. Un dibujo, que ahora está en Berlín, muestra que inicialmente Ghirlandaio había pretendido una iconografía más tradicional siguiendo la de los frescos en Santa Croce y sin los retratos. Más tarde lo modificó, dividiendo el espacio pictórico en tres planos: los escalones, la iglesia y el fondo. A la derecha, en primer plano, están el cuñado de Sassetti, el Gonfaloniere di Giustizia Antonio di Puccio Pucci; el empleador de Sassetti, Lorenzo de Médici; Francesco Sassetti mismo y su hijo Federico. Lorenzo levanta la mano para saludar a Angelo Poliziano, el tutor de sus hijos que aparece subiendo las escaleras. Son Giuliano, Piero y Giovanni, el futuro Papa León X, seguidos de otros miembros de la Academia Humanista, Luigi Pulci y Matteo Franco. Sassetti señala a sus hijos mayores al otro lado de las escaleras: Galeazzo, Teodoro y Cosimo. Esta pintura, que se considera una de las obras maestras de Ghirlandaio, proporciona los retratos más confiables de estas personas del siglo XV, ya que, a diferencia del trabajo de Botticelli, que también pintó a miembros de la casa de los Medici, no están estilizados ni parecen haber sido idealizados. </vt:lpstr>
      <vt:lpstr>1485. Ghirlandaio. Altar. Capilla Sassetti, Florencia.</vt:lpstr>
      <vt:lpstr>1485. Ghirlandaio. Resurrección del niño. Capilla Sassetti, Florencia.</vt:lpstr>
      <vt:lpstr>1485. Ghirlandaio. Adoración de los pastores.  Capilla Sassetti, Florencia.</vt:lpstr>
      <vt:lpstr>1485. Ghirlandaio.  Adoración de los pastores.  Capilla Sassetti, Florencia.  La pintura flamenca también influye en la atención al detalle: cada objeto tiene un papel simbólico preciso; y la perspectiva bien definida, con el paisaje desvaneciéndose hacia una representación detallada de una colina y una ciudad.  </vt:lpstr>
      <vt:lpstr>1485. Ghirlandaio.  Adoración de los pastores.  Capilla Sassetti, Florencia.  La ciudad más alejada, a la derecha, es una Jerusalén simbólica con el edificio abovedado; delante de ella hay un árbol muerto, una referencia a su conquista. La ciudad de la izquierda representa Roma, con los dos sepulcros de los emperadores "proféticos", Augusto y Adriano (que, en ese momento, se pensaba que estaba enterrado bajo la Torre de las Milicias ).  En la ciudad, sin embargo, se puede ver una iglesia que se asemeja a Santa María del Fiore, un indicio del papel de Florencia como una nueva Roma. </vt:lpstr>
      <vt:lpstr>1485. Ghirlandaio.  Adoración de los pastores.  Capilla Sassetti, Florencia.  El pesebre, ante el cual yace el Niño, es un antiguo sarcófago romano con la inscripción "Ense cadens soly mo Pompei Fulvi [us] augur Numen aitquae me conteg [it] urna dabit", una alusión a la venida de Cristo a través de la profecía de Fulvio, asesinado por Pompeyo el Grande durante la conquista romana de Jerusalén.  La profecía dice que del sarcófago que alberga sus restos se levantará un Dios, una referencia a la victoria del cristianismo sobre el paganismo. </vt:lpstr>
      <vt:lpstr>1485. Ghirlandaio.  Adoración de los pastores.  Capilla Sassetti, Florencia.  Junto a María está San José mirando hacia arriba mientras, en el fondo, un ángel anuncia a los pastores la venida de Cristo. Detrás del sarcófago hay un buey y un burro, símbolos de los judíos y los gentiles . </vt:lpstr>
      <vt:lpstr>1485. Ghirlandaio.  Adoración de los pastores.  Capilla Sassetti, Florencia.  La larga procesión de los Reyes Magos pasa por debajo de un arco triunfal .  El arco tiene la inscripción: "Gn [eo] Pompeo Magno Hircanus Pont [ifex] P [osuit]" ("El sacerdote Hircanus erigió [este arco] en honor de Gnaius Pompey el Grande").  A la izquierda, los dos Reyes Magos más cercanos están mirando una luz visible desde arriba del techo de la cabaña, que tal vez proviene de la estrella.  Detrás del sarcófago hay un buey y un burro, símbolos de los judíos y los gentiles . </vt:lpstr>
      <vt:lpstr>1485. Ghirlandaio.  Adoración de los pastores.  Capilla Sassetti, Florencia.  Las tres rocas en el primer plano son una insinuación a Sassetti, cuyo nombre en italiano significa "rocas pequeñas".  Encaramado en una de ellos hay un jilguero, símbolo de la Pasión y resurrección de Cristo. </vt:lpstr>
      <vt:lpstr>1485.  Ghirlandaio.  Retrato de Nera Corsi Sassetti.  Capilla Sasseti, Florencia.</vt:lpstr>
      <vt:lpstr>1485. Ghirlandaio. Retrato de Francesco Sassetti. Capilla Sassetti, Florencia.</vt:lpstr>
      <vt:lpstr>1485. Ghirlandaio. Muro derecho. Capilla Sassetti, Florencia.</vt:lpstr>
      <vt:lpstr>Esta escena está situada en la parte superior de la pared de la derecha. Representa a San Francisco predicando al sultán ayubí Al-Kamil, quien le pidió que caminara sobre un fuego para demostrar su santidad. La obra es bastante similar a la de Giotto en Santa Croce con el sultán en el medio, San Francisco a la derecha con sus hermanos frailes, pero con la innovación de Ghirlandaio de una figura en primer plano que está de espaldas al observador. Es una de las partes mejor ejecutadas del ciclo.</vt:lpstr>
      <vt:lpstr>La última escena del conjunto está en la parte inferior de la pared derecha y se finalizó en 28 días. Muestra al santo muerto acostado en un catafalco en medio de una gran iglesia renacentista, rodeado de numerosas figuras. Que la composición se deriva del trabajo de Giotto en Santa Croce se ve claramente en varios elementos, incluidos los gestos de los monjes, aunque Ghirlandaio agregó diferentes detalles, como el fondo monumental y las distintas respuestas de las diferentes figuras. Las tres personas a la derecha, un padre con su hijo y su sobrino, probablemente eran parientes de la familia Sassetti. A la derecha, el tutor Poliziano vuelve a ser retratado junto a Bartolomeo Fonzio. </vt:lpstr>
      <vt:lpstr>1485. Ghirlandaio. Muro izquierdo. Capilla Sassetti, Florencia.</vt:lpstr>
      <vt:lpstr>Esta escena se encuentra en la pared superior izquierda, y retrata al joven Francisco que, después de haber renunciado a todos sus bienes al quitarse la ropa públicamente, es protegido por el obispo de Perugia. Se muestra al padre de Francisco, furioso, y siendo retenido por algunas personas. La escena se desarrolla en una ciudad del norte de Europa, probablemente Ginebra o Lyon, donde Sassetti había estado al servicio de los Medici. Las figuras secundarias podrían haber sido realizadas por los hermanos y el taller de Domenico.</vt:lpstr>
      <vt:lpstr>En la parte inferior de la pared izquierda está representado San Francisco arrodillado, con los brazos abiertos, recibiendo el signo divino de una aparición del Cristo crucificado sujetado por un grupo de querubines. El fresco fue realizado en diez días. Aunque presenta una iconografía similar al trabajo de Giotto en Santa Croce, es más probable que Ghirlandaio se inspirase en el relieve de mármol del púlpito de Benedetto da Maiano, que también está en Santa Croce. El milagro aquí representado ocurrió en La Verna, cuyos castillos se pueden ver en el fondo, y el freco se caracteriza por una representación naturalista de excelente calidad, como se aprecia en la buena ejecución de la pareja de ciervos. A la derecha se puede ver una ciudad en un lago, una representación fantasiosa de Pisa con su Duomo y la Torre Inclinada.</vt:lpstr>
      <vt:lpstr>1485. Ghirlandaio. Bóveda. Capilla Sassetti, Florencia.</vt:lpstr>
      <vt:lpstr>1485. Ghirlandaio. David. Capilla Sassetti, Florencia.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1485. Ghirlandaio.  Capilla Sassetti, Florencia.</dc:title>
  <dc:creator>Miguel Velayos García</dc:creator>
  <cp:lastModifiedBy>Miguel Velayos García</cp:lastModifiedBy>
  <cp:revision>7</cp:revision>
  <dcterms:created xsi:type="dcterms:W3CDTF">2021-04-13T16:21:39Z</dcterms:created>
  <dcterms:modified xsi:type="dcterms:W3CDTF">2021-04-18T17:47:59Z</dcterms:modified>
</cp:coreProperties>
</file>