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31" r:id="rId2"/>
    <p:sldId id="332" r:id="rId3"/>
    <p:sldId id="333" r:id="rId4"/>
    <p:sldId id="256" r:id="rId5"/>
    <p:sldId id="361" r:id="rId6"/>
    <p:sldId id="393" r:id="rId7"/>
    <p:sldId id="394" r:id="rId8"/>
    <p:sldId id="395" r:id="rId9"/>
    <p:sldId id="334" r:id="rId10"/>
    <p:sldId id="257" r:id="rId11"/>
    <p:sldId id="335" r:id="rId12"/>
    <p:sldId id="362" r:id="rId13"/>
    <p:sldId id="363" r:id="rId14"/>
    <p:sldId id="364" r:id="rId15"/>
    <p:sldId id="258" r:id="rId16"/>
    <p:sldId id="336" r:id="rId17"/>
    <p:sldId id="283" r:id="rId18"/>
    <p:sldId id="284" r:id="rId19"/>
    <p:sldId id="285" r:id="rId20"/>
    <p:sldId id="365" r:id="rId21"/>
    <p:sldId id="286" r:id="rId22"/>
    <p:sldId id="287" r:id="rId23"/>
    <p:sldId id="366" r:id="rId24"/>
    <p:sldId id="288" r:id="rId25"/>
    <p:sldId id="259" r:id="rId26"/>
    <p:sldId id="337" r:id="rId27"/>
    <p:sldId id="289" r:id="rId28"/>
    <p:sldId id="367" r:id="rId29"/>
    <p:sldId id="260" r:id="rId30"/>
    <p:sldId id="338" r:id="rId31"/>
    <p:sldId id="290" r:id="rId32"/>
    <p:sldId id="291" r:id="rId33"/>
    <p:sldId id="261" r:id="rId34"/>
    <p:sldId id="339" r:id="rId35"/>
    <p:sldId id="292" r:id="rId36"/>
    <p:sldId id="368" r:id="rId37"/>
    <p:sldId id="369" r:id="rId38"/>
    <p:sldId id="293" r:id="rId39"/>
    <p:sldId id="370" r:id="rId40"/>
    <p:sldId id="262" r:id="rId41"/>
    <p:sldId id="340" r:id="rId42"/>
    <p:sldId id="263" r:id="rId43"/>
    <p:sldId id="341" r:id="rId44"/>
    <p:sldId id="294" r:id="rId45"/>
    <p:sldId id="371" r:id="rId46"/>
    <p:sldId id="264" r:id="rId47"/>
    <p:sldId id="342" r:id="rId48"/>
    <p:sldId id="265" r:id="rId49"/>
    <p:sldId id="343" r:id="rId50"/>
    <p:sldId id="266" r:id="rId51"/>
    <p:sldId id="344" r:id="rId52"/>
    <p:sldId id="296" r:id="rId53"/>
    <p:sldId id="297" r:id="rId54"/>
    <p:sldId id="267" r:id="rId55"/>
    <p:sldId id="298" r:id="rId56"/>
    <p:sldId id="299" r:id="rId57"/>
    <p:sldId id="345" r:id="rId58"/>
    <p:sldId id="300" r:id="rId59"/>
    <p:sldId id="301" r:id="rId60"/>
    <p:sldId id="372" r:id="rId61"/>
    <p:sldId id="373" r:id="rId62"/>
    <p:sldId id="374" r:id="rId63"/>
    <p:sldId id="375" r:id="rId64"/>
    <p:sldId id="302" r:id="rId65"/>
    <p:sldId id="303" r:id="rId66"/>
    <p:sldId id="347" r:id="rId67"/>
    <p:sldId id="269" r:id="rId68"/>
    <p:sldId id="376" r:id="rId69"/>
    <p:sldId id="268" r:id="rId70"/>
    <p:sldId id="346" r:id="rId71"/>
    <p:sldId id="377" r:id="rId72"/>
    <p:sldId id="270" r:id="rId73"/>
    <p:sldId id="304" r:id="rId74"/>
    <p:sldId id="348" r:id="rId75"/>
    <p:sldId id="271" r:id="rId76"/>
    <p:sldId id="349" r:id="rId77"/>
    <p:sldId id="305" r:id="rId78"/>
    <p:sldId id="306" r:id="rId79"/>
    <p:sldId id="272" r:id="rId80"/>
    <p:sldId id="350" r:id="rId81"/>
    <p:sldId id="307" r:id="rId82"/>
    <p:sldId id="308" r:id="rId83"/>
    <p:sldId id="309" r:id="rId84"/>
    <p:sldId id="310" r:id="rId85"/>
    <p:sldId id="378" r:id="rId86"/>
    <p:sldId id="273" r:id="rId87"/>
    <p:sldId id="311" r:id="rId88"/>
    <p:sldId id="351" r:id="rId89"/>
    <p:sldId id="379" r:id="rId90"/>
    <p:sldId id="312" r:id="rId91"/>
    <p:sldId id="274" r:id="rId92"/>
    <p:sldId id="352" r:id="rId93"/>
    <p:sldId id="313" r:id="rId94"/>
    <p:sldId id="275" r:id="rId95"/>
    <p:sldId id="353" r:id="rId96"/>
    <p:sldId id="380" r:id="rId97"/>
    <p:sldId id="381" r:id="rId98"/>
    <p:sldId id="276" r:id="rId99"/>
    <p:sldId id="354" r:id="rId100"/>
    <p:sldId id="314" r:id="rId101"/>
    <p:sldId id="382" r:id="rId102"/>
    <p:sldId id="315" r:id="rId103"/>
    <p:sldId id="316" r:id="rId104"/>
    <p:sldId id="277" r:id="rId105"/>
    <p:sldId id="355" r:id="rId106"/>
    <p:sldId id="317" r:id="rId107"/>
    <p:sldId id="318" r:id="rId108"/>
    <p:sldId id="383" r:id="rId109"/>
    <p:sldId id="384" r:id="rId110"/>
    <p:sldId id="385" r:id="rId111"/>
    <p:sldId id="278" r:id="rId112"/>
    <p:sldId id="356" r:id="rId113"/>
    <p:sldId id="386" r:id="rId114"/>
    <p:sldId id="279" r:id="rId115"/>
    <p:sldId id="319" r:id="rId116"/>
    <p:sldId id="320" r:id="rId117"/>
    <p:sldId id="357" r:id="rId118"/>
    <p:sldId id="321" r:id="rId119"/>
    <p:sldId id="322" r:id="rId120"/>
    <p:sldId id="387" r:id="rId121"/>
    <p:sldId id="324" r:id="rId122"/>
    <p:sldId id="325" r:id="rId123"/>
    <p:sldId id="388" r:id="rId124"/>
    <p:sldId id="280" r:id="rId125"/>
    <p:sldId id="358" r:id="rId126"/>
    <p:sldId id="323" r:id="rId127"/>
    <p:sldId id="389" r:id="rId128"/>
    <p:sldId id="326" r:id="rId129"/>
    <p:sldId id="327" r:id="rId130"/>
    <p:sldId id="281" r:id="rId131"/>
    <p:sldId id="328" r:id="rId132"/>
    <p:sldId id="359" r:id="rId133"/>
    <p:sldId id="391" r:id="rId134"/>
    <p:sldId id="390" r:id="rId135"/>
    <p:sldId id="282" r:id="rId136"/>
    <p:sldId id="329" r:id="rId137"/>
    <p:sldId id="360" r:id="rId138"/>
    <p:sldId id="330" r:id="rId139"/>
    <p:sldId id="392" r:id="rId140"/>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696" y="4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1BF322A-B9FD-4480-B280-E09B6210B78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B744B1F-ED80-4646-8C1A-1CBB8F49AD3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F981E097-DD86-4121-ACC0-E5DD54C10291}"/>
              </a:ext>
            </a:extLst>
          </p:cNvPr>
          <p:cNvSpPr>
            <a:spLocks noGrp="1"/>
          </p:cNvSpPr>
          <p:nvPr>
            <p:ph type="dt" sz="half" idx="10"/>
          </p:nvPr>
        </p:nvSpPr>
        <p:spPr/>
        <p:txBody>
          <a:bodyPr/>
          <a:lstStyle/>
          <a:p>
            <a:fld id="{3937494A-9F22-43DF-8D38-089B78583095}" type="datetimeFigureOut">
              <a:rPr lang="es-ES" smtClean="0"/>
              <a:pPr/>
              <a:t>17/03/2020</a:t>
            </a:fld>
            <a:endParaRPr lang="es-ES"/>
          </a:p>
        </p:txBody>
      </p:sp>
      <p:sp>
        <p:nvSpPr>
          <p:cNvPr id="5" name="Marcador de pie de página 4">
            <a:extLst>
              <a:ext uri="{FF2B5EF4-FFF2-40B4-BE49-F238E27FC236}">
                <a16:creationId xmlns:a16="http://schemas.microsoft.com/office/drawing/2014/main" id="{E95FBA6B-641E-49B2-B2CC-D8E317A0798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98281E8-02EE-447F-A115-A5F3C398B353}"/>
              </a:ext>
            </a:extLst>
          </p:cNvPr>
          <p:cNvSpPr>
            <a:spLocks noGrp="1"/>
          </p:cNvSpPr>
          <p:nvPr>
            <p:ph type="sldNum" sz="quarter" idx="12"/>
          </p:nvPr>
        </p:nvSpPr>
        <p:spPr/>
        <p:txBody>
          <a:bodyPr/>
          <a:lstStyle/>
          <a:p>
            <a:fld id="{3AA550F4-39DC-49EE-9335-0B10A288E6D9}" type="slidenum">
              <a:rPr lang="es-ES" smtClean="0"/>
              <a:pPr/>
              <a:t>‹Nº›</a:t>
            </a:fld>
            <a:endParaRPr lang="es-ES"/>
          </a:p>
        </p:txBody>
      </p:sp>
    </p:spTree>
    <p:extLst>
      <p:ext uri="{BB962C8B-B14F-4D97-AF65-F5344CB8AC3E}">
        <p14:creationId xmlns:p14="http://schemas.microsoft.com/office/powerpoint/2010/main" val="1248458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D30570-545B-463A-87B1-DB5F0B54FBC8}"/>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04BD304-A256-473B-9AEB-93C6F241A4C2}"/>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2F97FAF-04B1-4686-B951-DF49ACFF698B}"/>
              </a:ext>
            </a:extLst>
          </p:cNvPr>
          <p:cNvSpPr>
            <a:spLocks noGrp="1"/>
          </p:cNvSpPr>
          <p:nvPr>
            <p:ph type="dt" sz="half" idx="10"/>
          </p:nvPr>
        </p:nvSpPr>
        <p:spPr/>
        <p:txBody>
          <a:bodyPr/>
          <a:lstStyle/>
          <a:p>
            <a:fld id="{3937494A-9F22-43DF-8D38-089B78583095}" type="datetimeFigureOut">
              <a:rPr lang="es-ES" smtClean="0"/>
              <a:pPr/>
              <a:t>17/03/2020</a:t>
            </a:fld>
            <a:endParaRPr lang="es-ES"/>
          </a:p>
        </p:txBody>
      </p:sp>
      <p:sp>
        <p:nvSpPr>
          <p:cNvPr id="5" name="Marcador de pie de página 4">
            <a:extLst>
              <a:ext uri="{FF2B5EF4-FFF2-40B4-BE49-F238E27FC236}">
                <a16:creationId xmlns:a16="http://schemas.microsoft.com/office/drawing/2014/main" id="{18DDDEDB-AB33-4D9B-B6CD-C2B013D6382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F5E40F8-3A37-4D53-A8A9-7B1B43D65384}"/>
              </a:ext>
            </a:extLst>
          </p:cNvPr>
          <p:cNvSpPr>
            <a:spLocks noGrp="1"/>
          </p:cNvSpPr>
          <p:nvPr>
            <p:ph type="sldNum" sz="quarter" idx="12"/>
          </p:nvPr>
        </p:nvSpPr>
        <p:spPr/>
        <p:txBody>
          <a:bodyPr/>
          <a:lstStyle/>
          <a:p>
            <a:fld id="{3AA550F4-39DC-49EE-9335-0B10A288E6D9}" type="slidenum">
              <a:rPr lang="es-ES" smtClean="0"/>
              <a:pPr/>
              <a:t>‹Nº›</a:t>
            </a:fld>
            <a:endParaRPr lang="es-ES"/>
          </a:p>
        </p:txBody>
      </p:sp>
    </p:spTree>
    <p:extLst>
      <p:ext uri="{BB962C8B-B14F-4D97-AF65-F5344CB8AC3E}">
        <p14:creationId xmlns:p14="http://schemas.microsoft.com/office/powerpoint/2010/main" val="2886731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11FDD30-3BEA-4985-B6CA-8E054B5D40F6}"/>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D0BDB738-D131-4D1A-A2D7-8087A0B1F6C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55783448-3661-4ECD-8A38-1CC86FBE9E6F}"/>
              </a:ext>
            </a:extLst>
          </p:cNvPr>
          <p:cNvSpPr>
            <a:spLocks noGrp="1"/>
          </p:cNvSpPr>
          <p:nvPr>
            <p:ph type="dt" sz="half" idx="10"/>
          </p:nvPr>
        </p:nvSpPr>
        <p:spPr/>
        <p:txBody>
          <a:bodyPr/>
          <a:lstStyle/>
          <a:p>
            <a:fld id="{3937494A-9F22-43DF-8D38-089B78583095}" type="datetimeFigureOut">
              <a:rPr lang="es-ES" smtClean="0"/>
              <a:pPr/>
              <a:t>17/03/2020</a:t>
            </a:fld>
            <a:endParaRPr lang="es-ES"/>
          </a:p>
        </p:txBody>
      </p:sp>
      <p:sp>
        <p:nvSpPr>
          <p:cNvPr id="5" name="Marcador de pie de página 4">
            <a:extLst>
              <a:ext uri="{FF2B5EF4-FFF2-40B4-BE49-F238E27FC236}">
                <a16:creationId xmlns:a16="http://schemas.microsoft.com/office/drawing/2014/main" id="{8E9F9BBE-DFF2-4603-B974-EF4EBD74198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111657A-844A-48D5-BBF4-74966508E2A4}"/>
              </a:ext>
            </a:extLst>
          </p:cNvPr>
          <p:cNvSpPr>
            <a:spLocks noGrp="1"/>
          </p:cNvSpPr>
          <p:nvPr>
            <p:ph type="sldNum" sz="quarter" idx="12"/>
          </p:nvPr>
        </p:nvSpPr>
        <p:spPr/>
        <p:txBody>
          <a:bodyPr/>
          <a:lstStyle/>
          <a:p>
            <a:fld id="{3AA550F4-39DC-49EE-9335-0B10A288E6D9}" type="slidenum">
              <a:rPr lang="es-ES" smtClean="0"/>
              <a:pPr/>
              <a:t>‹Nº›</a:t>
            </a:fld>
            <a:endParaRPr lang="es-ES"/>
          </a:p>
        </p:txBody>
      </p:sp>
    </p:spTree>
    <p:extLst>
      <p:ext uri="{BB962C8B-B14F-4D97-AF65-F5344CB8AC3E}">
        <p14:creationId xmlns:p14="http://schemas.microsoft.com/office/powerpoint/2010/main" val="31507872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3835B9E-F58C-4A50-BD59-25F45231F46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E630EC9-CE28-4FF3-AEDA-E4D0C879DF01}"/>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0945F597-EF75-4A24-BD88-EB56346C02F2}"/>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40439B09-186E-41C2-8CE8-96B3E1B023D9}"/>
              </a:ext>
            </a:extLst>
          </p:cNvPr>
          <p:cNvSpPr>
            <a:spLocks noGrp="1"/>
          </p:cNvSpPr>
          <p:nvPr>
            <p:ph type="dt" sz="half" idx="10"/>
          </p:nvPr>
        </p:nvSpPr>
        <p:spPr/>
        <p:txBody>
          <a:bodyPr/>
          <a:lstStyle/>
          <a:p>
            <a:fld id="{3937494A-9F22-43DF-8D38-089B78583095}" type="datetimeFigureOut">
              <a:rPr lang="es-ES" smtClean="0"/>
              <a:pPr/>
              <a:t>17/03/2020</a:t>
            </a:fld>
            <a:endParaRPr lang="es-ES"/>
          </a:p>
        </p:txBody>
      </p:sp>
      <p:sp>
        <p:nvSpPr>
          <p:cNvPr id="6" name="Marcador de pie de página 5">
            <a:extLst>
              <a:ext uri="{FF2B5EF4-FFF2-40B4-BE49-F238E27FC236}">
                <a16:creationId xmlns:a16="http://schemas.microsoft.com/office/drawing/2014/main" id="{C07A67C7-B2C7-4BE5-9BD3-8A34C7C9FA23}"/>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36BDFA8-5DE4-4078-A505-1DEF9110AEA7}"/>
              </a:ext>
            </a:extLst>
          </p:cNvPr>
          <p:cNvSpPr>
            <a:spLocks noGrp="1"/>
          </p:cNvSpPr>
          <p:nvPr>
            <p:ph type="sldNum" sz="quarter" idx="12"/>
          </p:nvPr>
        </p:nvSpPr>
        <p:spPr/>
        <p:txBody>
          <a:bodyPr/>
          <a:lstStyle/>
          <a:p>
            <a:fld id="{3AA550F4-39DC-49EE-9335-0B10A288E6D9}" type="slidenum">
              <a:rPr lang="es-ES" smtClean="0"/>
              <a:pPr/>
              <a:t>‹Nº›</a:t>
            </a:fld>
            <a:endParaRPr lang="es-ES"/>
          </a:p>
        </p:txBody>
      </p:sp>
    </p:spTree>
    <p:extLst>
      <p:ext uri="{BB962C8B-B14F-4D97-AF65-F5344CB8AC3E}">
        <p14:creationId xmlns:p14="http://schemas.microsoft.com/office/powerpoint/2010/main" val="1636136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F9A8DD-698D-4457-953C-957B8920305A}"/>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4AC6F05A-F5E0-44BA-87F7-88CF63F101B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E83B6596-F9DD-4D31-BF8B-C3E7EAEF9E5D}"/>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730B6C14-66EE-4A4C-BC22-0DCC6FFDB88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54D3C229-FB19-4F02-A687-43D18CCC961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C4296415-4D79-4F7B-9FE6-80DB12431D0D}"/>
              </a:ext>
            </a:extLst>
          </p:cNvPr>
          <p:cNvSpPr>
            <a:spLocks noGrp="1"/>
          </p:cNvSpPr>
          <p:nvPr>
            <p:ph type="dt" sz="half" idx="10"/>
          </p:nvPr>
        </p:nvSpPr>
        <p:spPr/>
        <p:txBody>
          <a:bodyPr/>
          <a:lstStyle/>
          <a:p>
            <a:fld id="{3937494A-9F22-43DF-8D38-089B78583095}" type="datetimeFigureOut">
              <a:rPr lang="es-ES" smtClean="0"/>
              <a:pPr/>
              <a:t>17/03/2020</a:t>
            </a:fld>
            <a:endParaRPr lang="es-ES"/>
          </a:p>
        </p:txBody>
      </p:sp>
      <p:sp>
        <p:nvSpPr>
          <p:cNvPr id="8" name="Marcador de pie de página 7">
            <a:extLst>
              <a:ext uri="{FF2B5EF4-FFF2-40B4-BE49-F238E27FC236}">
                <a16:creationId xmlns:a16="http://schemas.microsoft.com/office/drawing/2014/main" id="{26BB6ED1-3436-4769-90EA-E03B495EFD2C}"/>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8ADC8960-9F8A-4B43-B155-2435284B12D9}"/>
              </a:ext>
            </a:extLst>
          </p:cNvPr>
          <p:cNvSpPr>
            <a:spLocks noGrp="1"/>
          </p:cNvSpPr>
          <p:nvPr>
            <p:ph type="sldNum" sz="quarter" idx="12"/>
          </p:nvPr>
        </p:nvSpPr>
        <p:spPr/>
        <p:txBody>
          <a:bodyPr/>
          <a:lstStyle/>
          <a:p>
            <a:fld id="{3AA550F4-39DC-49EE-9335-0B10A288E6D9}" type="slidenum">
              <a:rPr lang="es-ES" smtClean="0"/>
              <a:pPr/>
              <a:t>‹Nº›</a:t>
            </a:fld>
            <a:endParaRPr lang="es-ES"/>
          </a:p>
        </p:txBody>
      </p:sp>
    </p:spTree>
    <p:extLst>
      <p:ext uri="{BB962C8B-B14F-4D97-AF65-F5344CB8AC3E}">
        <p14:creationId xmlns:p14="http://schemas.microsoft.com/office/powerpoint/2010/main" val="14551259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FB809D-442F-4CFA-A0BD-337FC1972D1F}"/>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F3601248-D4C2-4FB6-A257-0434CF4DF5C9}"/>
              </a:ext>
            </a:extLst>
          </p:cNvPr>
          <p:cNvSpPr>
            <a:spLocks noGrp="1"/>
          </p:cNvSpPr>
          <p:nvPr>
            <p:ph type="dt" sz="half" idx="10"/>
          </p:nvPr>
        </p:nvSpPr>
        <p:spPr/>
        <p:txBody>
          <a:bodyPr/>
          <a:lstStyle/>
          <a:p>
            <a:fld id="{3937494A-9F22-43DF-8D38-089B78583095}" type="datetimeFigureOut">
              <a:rPr lang="es-ES" smtClean="0"/>
              <a:pPr/>
              <a:t>17/03/2020</a:t>
            </a:fld>
            <a:endParaRPr lang="es-ES"/>
          </a:p>
        </p:txBody>
      </p:sp>
      <p:sp>
        <p:nvSpPr>
          <p:cNvPr id="4" name="Marcador de pie de página 3">
            <a:extLst>
              <a:ext uri="{FF2B5EF4-FFF2-40B4-BE49-F238E27FC236}">
                <a16:creationId xmlns:a16="http://schemas.microsoft.com/office/drawing/2014/main" id="{5157DBE8-C1F9-41FF-8DC6-7928C3BFD17F}"/>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E38FFC01-D68A-4FF3-8A70-4188D3AF8322}"/>
              </a:ext>
            </a:extLst>
          </p:cNvPr>
          <p:cNvSpPr>
            <a:spLocks noGrp="1"/>
          </p:cNvSpPr>
          <p:nvPr>
            <p:ph type="sldNum" sz="quarter" idx="12"/>
          </p:nvPr>
        </p:nvSpPr>
        <p:spPr/>
        <p:txBody>
          <a:bodyPr/>
          <a:lstStyle/>
          <a:p>
            <a:fld id="{3AA550F4-39DC-49EE-9335-0B10A288E6D9}" type="slidenum">
              <a:rPr lang="es-ES" smtClean="0"/>
              <a:pPr/>
              <a:t>‹Nº›</a:t>
            </a:fld>
            <a:endParaRPr lang="es-ES"/>
          </a:p>
        </p:txBody>
      </p:sp>
    </p:spTree>
    <p:extLst>
      <p:ext uri="{BB962C8B-B14F-4D97-AF65-F5344CB8AC3E}">
        <p14:creationId xmlns:p14="http://schemas.microsoft.com/office/powerpoint/2010/main" val="6433584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E6100A03-73F1-4A09-9EC3-DA0453F7C780}"/>
              </a:ext>
            </a:extLst>
          </p:cNvPr>
          <p:cNvSpPr>
            <a:spLocks noGrp="1"/>
          </p:cNvSpPr>
          <p:nvPr>
            <p:ph type="dt" sz="half" idx="10"/>
          </p:nvPr>
        </p:nvSpPr>
        <p:spPr/>
        <p:txBody>
          <a:bodyPr/>
          <a:lstStyle/>
          <a:p>
            <a:fld id="{3937494A-9F22-43DF-8D38-089B78583095}" type="datetimeFigureOut">
              <a:rPr lang="es-ES" smtClean="0"/>
              <a:pPr/>
              <a:t>17/03/2020</a:t>
            </a:fld>
            <a:endParaRPr lang="es-ES"/>
          </a:p>
        </p:txBody>
      </p:sp>
      <p:sp>
        <p:nvSpPr>
          <p:cNvPr id="3" name="Marcador de pie de página 2">
            <a:extLst>
              <a:ext uri="{FF2B5EF4-FFF2-40B4-BE49-F238E27FC236}">
                <a16:creationId xmlns:a16="http://schemas.microsoft.com/office/drawing/2014/main" id="{AD6DE470-DF06-449F-AB69-BA2D2C05915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740B18B1-FE6F-4CE3-956A-FE1290E567AA}"/>
              </a:ext>
            </a:extLst>
          </p:cNvPr>
          <p:cNvSpPr>
            <a:spLocks noGrp="1"/>
          </p:cNvSpPr>
          <p:nvPr>
            <p:ph type="sldNum" sz="quarter" idx="12"/>
          </p:nvPr>
        </p:nvSpPr>
        <p:spPr/>
        <p:txBody>
          <a:bodyPr/>
          <a:lstStyle/>
          <a:p>
            <a:fld id="{3AA550F4-39DC-49EE-9335-0B10A288E6D9}" type="slidenum">
              <a:rPr lang="es-ES" smtClean="0"/>
              <a:pPr/>
              <a:t>‹Nº›</a:t>
            </a:fld>
            <a:endParaRPr lang="es-ES"/>
          </a:p>
        </p:txBody>
      </p:sp>
    </p:spTree>
    <p:extLst>
      <p:ext uri="{BB962C8B-B14F-4D97-AF65-F5344CB8AC3E}">
        <p14:creationId xmlns:p14="http://schemas.microsoft.com/office/powerpoint/2010/main" val="29105102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C66CD99-ECDF-4102-8F09-8AC60723904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DC13059-CD09-45F8-AAC6-A1EA4780170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9E917951-A19E-45BF-AE18-1E6D55EE69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0530BDD-079A-4136-86C9-A289FDAADEEB}"/>
              </a:ext>
            </a:extLst>
          </p:cNvPr>
          <p:cNvSpPr>
            <a:spLocks noGrp="1"/>
          </p:cNvSpPr>
          <p:nvPr>
            <p:ph type="dt" sz="half" idx="10"/>
          </p:nvPr>
        </p:nvSpPr>
        <p:spPr/>
        <p:txBody>
          <a:bodyPr/>
          <a:lstStyle/>
          <a:p>
            <a:fld id="{3937494A-9F22-43DF-8D38-089B78583095}" type="datetimeFigureOut">
              <a:rPr lang="es-ES" smtClean="0"/>
              <a:pPr/>
              <a:t>17/03/2020</a:t>
            </a:fld>
            <a:endParaRPr lang="es-ES"/>
          </a:p>
        </p:txBody>
      </p:sp>
      <p:sp>
        <p:nvSpPr>
          <p:cNvPr id="6" name="Marcador de pie de página 5">
            <a:extLst>
              <a:ext uri="{FF2B5EF4-FFF2-40B4-BE49-F238E27FC236}">
                <a16:creationId xmlns:a16="http://schemas.microsoft.com/office/drawing/2014/main" id="{4786ED95-DA1C-4C95-8108-76E0D81DE6D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66FB56C-D978-42F2-871E-AA78C96A6FD6}"/>
              </a:ext>
            </a:extLst>
          </p:cNvPr>
          <p:cNvSpPr>
            <a:spLocks noGrp="1"/>
          </p:cNvSpPr>
          <p:nvPr>
            <p:ph type="sldNum" sz="quarter" idx="12"/>
          </p:nvPr>
        </p:nvSpPr>
        <p:spPr/>
        <p:txBody>
          <a:bodyPr/>
          <a:lstStyle/>
          <a:p>
            <a:fld id="{3AA550F4-39DC-49EE-9335-0B10A288E6D9}" type="slidenum">
              <a:rPr lang="es-ES" smtClean="0"/>
              <a:pPr/>
              <a:t>‹Nº›</a:t>
            </a:fld>
            <a:endParaRPr lang="es-ES"/>
          </a:p>
        </p:txBody>
      </p:sp>
    </p:spTree>
    <p:extLst>
      <p:ext uri="{BB962C8B-B14F-4D97-AF65-F5344CB8AC3E}">
        <p14:creationId xmlns:p14="http://schemas.microsoft.com/office/powerpoint/2010/main" val="34850302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0FB2EE-8BED-4626-B2AF-7AD859B3F3A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633FE65A-6642-462E-AF36-16C005BA42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A269DA83-7D73-4F31-AB56-059D6B3217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28548E2-712A-4AAC-A420-A30040EE525F}"/>
              </a:ext>
            </a:extLst>
          </p:cNvPr>
          <p:cNvSpPr>
            <a:spLocks noGrp="1"/>
          </p:cNvSpPr>
          <p:nvPr>
            <p:ph type="dt" sz="half" idx="10"/>
          </p:nvPr>
        </p:nvSpPr>
        <p:spPr/>
        <p:txBody>
          <a:bodyPr/>
          <a:lstStyle/>
          <a:p>
            <a:fld id="{3937494A-9F22-43DF-8D38-089B78583095}" type="datetimeFigureOut">
              <a:rPr lang="es-ES" smtClean="0"/>
              <a:pPr/>
              <a:t>17/03/2020</a:t>
            </a:fld>
            <a:endParaRPr lang="es-ES"/>
          </a:p>
        </p:txBody>
      </p:sp>
      <p:sp>
        <p:nvSpPr>
          <p:cNvPr id="6" name="Marcador de pie de página 5">
            <a:extLst>
              <a:ext uri="{FF2B5EF4-FFF2-40B4-BE49-F238E27FC236}">
                <a16:creationId xmlns:a16="http://schemas.microsoft.com/office/drawing/2014/main" id="{BE63DB4B-E85F-4EE7-88C2-5EB14C1CFFD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12A3DCA-37BD-423B-8D85-5FA44F8122C6}"/>
              </a:ext>
            </a:extLst>
          </p:cNvPr>
          <p:cNvSpPr>
            <a:spLocks noGrp="1"/>
          </p:cNvSpPr>
          <p:nvPr>
            <p:ph type="sldNum" sz="quarter" idx="12"/>
          </p:nvPr>
        </p:nvSpPr>
        <p:spPr/>
        <p:txBody>
          <a:bodyPr/>
          <a:lstStyle/>
          <a:p>
            <a:fld id="{3AA550F4-39DC-49EE-9335-0B10A288E6D9}" type="slidenum">
              <a:rPr lang="es-ES" smtClean="0"/>
              <a:pPr/>
              <a:t>‹Nº›</a:t>
            </a:fld>
            <a:endParaRPr lang="es-ES"/>
          </a:p>
        </p:txBody>
      </p:sp>
    </p:spTree>
    <p:extLst>
      <p:ext uri="{BB962C8B-B14F-4D97-AF65-F5344CB8AC3E}">
        <p14:creationId xmlns:p14="http://schemas.microsoft.com/office/powerpoint/2010/main" val="3837700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9A8E30A-AB6E-408C-9C46-D32F92CA159A}"/>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2E25603-B3AA-41A2-B5CB-1F3ED562DB9F}"/>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7611D74B-2CAB-439E-979F-0780B2B9D637}"/>
              </a:ext>
            </a:extLst>
          </p:cNvPr>
          <p:cNvSpPr>
            <a:spLocks noGrp="1"/>
          </p:cNvSpPr>
          <p:nvPr>
            <p:ph type="dt" sz="half" idx="10"/>
          </p:nvPr>
        </p:nvSpPr>
        <p:spPr/>
        <p:txBody>
          <a:bodyPr/>
          <a:lstStyle/>
          <a:p>
            <a:fld id="{3937494A-9F22-43DF-8D38-089B78583095}" type="datetimeFigureOut">
              <a:rPr lang="es-ES" smtClean="0"/>
              <a:pPr/>
              <a:t>17/03/2020</a:t>
            </a:fld>
            <a:endParaRPr lang="es-ES"/>
          </a:p>
        </p:txBody>
      </p:sp>
      <p:sp>
        <p:nvSpPr>
          <p:cNvPr id="5" name="Marcador de pie de página 4">
            <a:extLst>
              <a:ext uri="{FF2B5EF4-FFF2-40B4-BE49-F238E27FC236}">
                <a16:creationId xmlns:a16="http://schemas.microsoft.com/office/drawing/2014/main" id="{551A0446-D638-4277-AC62-8891D5DAA97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BE7346E-404A-4AD0-9B8F-58BEA61D0BF4}"/>
              </a:ext>
            </a:extLst>
          </p:cNvPr>
          <p:cNvSpPr>
            <a:spLocks noGrp="1"/>
          </p:cNvSpPr>
          <p:nvPr>
            <p:ph type="sldNum" sz="quarter" idx="12"/>
          </p:nvPr>
        </p:nvSpPr>
        <p:spPr/>
        <p:txBody>
          <a:bodyPr/>
          <a:lstStyle/>
          <a:p>
            <a:fld id="{3AA550F4-39DC-49EE-9335-0B10A288E6D9}" type="slidenum">
              <a:rPr lang="es-ES" smtClean="0"/>
              <a:pPr/>
              <a:t>‹Nº›</a:t>
            </a:fld>
            <a:endParaRPr lang="es-ES"/>
          </a:p>
        </p:txBody>
      </p:sp>
    </p:spTree>
    <p:extLst>
      <p:ext uri="{BB962C8B-B14F-4D97-AF65-F5344CB8AC3E}">
        <p14:creationId xmlns:p14="http://schemas.microsoft.com/office/powerpoint/2010/main" val="23755304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D210162-4B56-48EF-90AC-B7E4C8693311}"/>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521B25E6-11B9-4E6A-A3CE-7686981691FA}"/>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98F0198-2D4A-46DF-BBDC-DC40EAC061F3}"/>
              </a:ext>
            </a:extLst>
          </p:cNvPr>
          <p:cNvSpPr>
            <a:spLocks noGrp="1"/>
          </p:cNvSpPr>
          <p:nvPr>
            <p:ph type="dt" sz="half" idx="10"/>
          </p:nvPr>
        </p:nvSpPr>
        <p:spPr/>
        <p:txBody>
          <a:bodyPr/>
          <a:lstStyle/>
          <a:p>
            <a:fld id="{3937494A-9F22-43DF-8D38-089B78583095}" type="datetimeFigureOut">
              <a:rPr lang="es-ES" smtClean="0"/>
              <a:pPr/>
              <a:t>17/03/2020</a:t>
            </a:fld>
            <a:endParaRPr lang="es-ES"/>
          </a:p>
        </p:txBody>
      </p:sp>
      <p:sp>
        <p:nvSpPr>
          <p:cNvPr id="5" name="Marcador de pie de página 4">
            <a:extLst>
              <a:ext uri="{FF2B5EF4-FFF2-40B4-BE49-F238E27FC236}">
                <a16:creationId xmlns:a16="http://schemas.microsoft.com/office/drawing/2014/main" id="{8F18793C-E146-4C38-8E76-02D3346B065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3E92597-B17B-4178-B81E-5C85C43480A1}"/>
              </a:ext>
            </a:extLst>
          </p:cNvPr>
          <p:cNvSpPr>
            <a:spLocks noGrp="1"/>
          </p:cNvSpPr>
          <p:nvPr>
            <p:ph type="sldNum" sz="quarter" idx="12"/>
          </p:nvPr>
        </p:nvSpPr>
        <p:spPr/>
        <p:txBody>
          <a:bodyPr/>
          <a:lstStyle/>
          <a:p>
            <a:fld id="{3AA550F4-39DC-49EE-9335-0B10A288E6D9}" type="slidenum">
              <a:rPr lang="es-ES" smtClean="0"/>
              <a:pPr/>
              <a:t>‹Nº›</a:t>
            </a:fld>
            <a:endParaRPr lang="es-ES"/>
          </a:p>
        </p:txBody>
      </p:sp>
    </p:spTree>
    <p:extLst>
      <p:ext uri="{BB962C8B-B14F-4D97-AF65-F5344CB8AC3E}">
        <p14:creationId xmlns:p14="http://schemas.microsoft.com/office/powerpoint/2010/main" val="28150827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40CD9379-4621-46C7-AE30-ADECAF72B78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18F20E6C-E318-46FD-9013-311D7ECA923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0D3EFC-5A71-4BCA-BCEF-7C52A5D370A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37494A-9F22-43DF-8D38-089B78583095}" type="datetimeFigureOut">
              <a:rPr lang="es-ES" smtClean="0"/>
              <a:pPr/>
              <a:t>17/03/2020</a:t>
            </a:fld>
            <a:endParaRPr lang="es-ES"/>
          </a:p>
        </p:txBody>
      </p:sp>
      <p:sp>
        <p:nvSpPr>
          <p:cNvPr id="5" name="Marcador de pie de página 4">
            <a:extLst>
              <a:ext uri="{FF2B5EF4-FFF2-40B4-BE49-F238E27FC236}">
                <a16:creationId xmlns:a16="http://schemas.microsoft.com/office/drawing/2014/main" id="{D60A1A8D-9070-45EB-9823-BA99C87A702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62C2AE29-C200-4BB6-A87D-A0E1B53DB6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A550F4-39DC-49EE-9335-0B10A288E6D9}" type="slidenum">
              <a:rPr lang="es-ES" smtClean="0"/>
              <a:pPr/>
              <a:t>‹Nº›</a:t>
            </a:fld>
            <a:endParaRPr lang="es-ES"/>
          </a:p>
        </p:txBody>
      </p:sp>
    </p:spTree>
    <p:extLst>
      <p:ext uri="{BB962C8B-B14F-4D97-AF65-F5344CB8AC3E}">
        <p14:creationId xmlns:p14="http://schemas.microsoft.com/office/powerpoint/2010/main" val="3326397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jpg"/><Relationship Id="rId1" Type="http://schemas.openxmlformats.org/officeDocument/2006/relationships/slideLayout" Target="../slideLayouts/slideLayout6.xml"/><Relationship Id="rId5" Type="http://schemas.openxmlformats.org/officeDocument/2006/relationships/image" Target="../media/image6.jpeg"/><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3" Type="http://schemas.openxmlformats.org/officeDocument/2006/relationships/hyperlink" Target="https://okv.be/nl/OKV-artikel/hendrick-ter-brugghen-de-aanbidding-van-de-koningen" TargetMode="External"/><Relationship Id="rId2" Type="http://schemas.openxmlformats.org/officeDocument/2006/relationships/hyperlink" Target="https://jhna.org/articles/light-sight-ter-brugghens-man-writing-by-candlelight/"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jpg"/><Relationship Id="rId1" Type="http://schemas.openxmlformats.org/officeDocument/2006/relationships/slideLayout" Target="../slideLayouts/slideLayout6.xml"/><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2" Type="http://schemas.openxmlformats.org/officeDocument/2006/relationships/image" Target="../media/image54.emf"/><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2" Type="http://schemas.openxmlformats.org/officeDocument/2006/relationships/image" Target="../media/image56.emf"/><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2" Type="http://schemas.openxmlformats.org/officeDocument/2006/relationships/image" Target="../media/image61.emf"/><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6.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6.xml"/></Relationships>
</file>

<file path=ppt/slides/_rels/slide115.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6.xml"/></Relationships>
</file>

<file path=ppt/slides/_rels/slide116.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6.xml"/></Relationships>
</file>

<file path=ppt/slides/_rels/slide119.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6.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6.xml"/></Relationships>
</file>

<file path=ppt/slides/_rels/slide122.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6.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6.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6.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6.xml"/></Relationships>
</file>

<file path=ppt/slides/_rels/slide129.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6.xml"/></Relationships>
</file>

<file path=ppt/slides/_rels/slide130.xml.rels><?xml version="1.0" encoding="UTF-8" standalone="yes"?>
<Relationships xmlns="http://schemas.openxmlformats.org/package/2006/relationships"><Relationship Id="rId2" Type="http://schemas.openxmlformats.org/officeDocument/2006/relationships/image" Target="../media/image76.emf"/><Relationship Id="rId1" Type="http://schemas.openxmlformats.org/officeDocument/2006/relationships/slideLayout" Target="../slideLayouts/slideLayout6.xml"/></Relationships>
</file>

<file path=ppt/slides/_rels/slide131.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6.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6.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79.emf"/><Relationship Id="rId1" Type="http://schemas.openxmlformats.org/officeDocument/2006/relationships/slideLayout" Target="../slideLayouts/slideLayout6.xml"/></Relationships>
</file>

<file path=ppt/slides/_rels/slide136.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6.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6.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A3C70181-3456-4366-A3F6-3FC7A300471A}"/>
              </a:ext>
            </a:extLst>
          </p:cNvPr>
          <p:cNvSpPr>
            <a:spLocks noGrp="1"/>
          </p:cNvSpPr>
          <p:nvPr>
            <p:ph type="ctrTitle"/>
          </p:nvPr>
        </p:nvSpPr>
        <p:spPr/>
        <p:txBody>
          <a:bodyPr>
            <a:normAutofit/>
          </a:bodyPr>
          <a:lstStyle/>
          <a:p>
            <a:r>
              <a:rPr lang="es-ES" b="1" dirty="0"/>
              <a:t>TEMA 4. OTROS MODELOS DE LA PINTURA EUROPEA.</a:t>
            </a:r>
            <a:endParaRPr lang="es-ES" dirty="0"/>
          </a:p>
        </p:txBody>
      </p:sp>
    </p:spTree>
    <p:extLst>
      <p:ext uri="{BB962C8B-B14F-4D97-AF65-F5344CB8AC3E}">
        <p14:creationId xmlns:p14="http://schemas.microsoft.com/office/powerpoint/2010/main" val="7605513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D79CCEE6-9155-4996-94A4-23ED906C3844}"/>
              </a:ext>
            </a:extLst>
          </p:cNvPr>
          <p:cNvSpPr>
            <a:spLocks noGrp="1"/>
          </p:cNvSpPr>
          <p:nvPr>
            <p:ph type="ctrTitle"/>
          </p:nvPr>
        </p:nvSpPr>
        <p:spPr/>
        <p:txBody>
          <a:bodyPr>
            <a:normAutofit/>
          </a:bodyPr>
          <a:lstStyle/>
          <a:p>
            <a:r>
              <a:rPr lang="es-ES" b="1" dirty="0"/>
              <a:t>2. EL REALISMO ÓPTICO DE REMBRANDT.</a:t>
            </a:r>
            <a:endParaRPr lang="es-ES" dirty="0"/>
          </a:p>
        </p:txBody>
      </p:sp>
    </p:spTree>
    <p:extLst>
      <p:ext uri="{BB962C8B-B14F-4D97-AF65-F5344CB8AC3E}">
        <p14:creationId xmlns:p14="http://schemas.microsoft.com/office/powerpoint/2010/main" val="2979680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26CEEC8-E9E3-48B5-BC06-81A8BB5B72CC}"/>
              </a:ext>
            </a:extLst>
          </p:cNvPr>
          <p:cNvSpPr>
            <a:spLocks noGrp="1"/>
          </p:cNvSpPr>
          <p:nvPr>
            <p:ph idx="1"/>
          </p:nvPr>
        </p:nvSpPr>
        <p:spPr>
          <a:xfrm>
            <a:off x="277091" y="249382"/>
            <a:ext cx="11346873" cy="6248400"/>
          </a:xfrm>
        </p:spPr>
        <p:txBody>
          <a:bodyPr>
            <a:normAutofit fontScale="92500" lnSpcReduction="10000"/>
          </a:bodyPr>
          <a:lstStyle/>
          <a:p>
            <a:r>
              <a:rPr lang="es-ES" dirty="0"/>
              <a:t>En esta sociedad se mueven los grandes maestros del arte holandés, desde Frans Hals a Rembrandt, uno de los intérpretes del oscuro más originales de la historia de la pintura. Sin embargo, no fue él quien dio a conocer la lección de Caravaggio en Holanda sino una serie de artistas que se agruparon bajo el nombre de la Escuela de Utrecht. Trabajaron sobre todo en los primeros veinte años del siglo XVII, pero no tuvieron continuidad. Ninguno de sus integrantes estudio directamente con Caravaggio y, aunque si residieron en Italia, se formaron con los discípulos de maestro. Con ellos asimilaron, las composiciones, el fuerte claroscuro, todo, menos la intensidad del maestro. Aun así, tuvieron el mérito de dar a conocer las novedades de Caravaggio a aquellos compatriotas que nunca llegaron a viajar a Italia como son Franz Halls, Rembrandt y Vermeer.</a:t>
            </a:r>
          </a:p>
          <a:p>
            <a:r>
              <a:rPr lang="es-ES" dirty="0"/>
              <a:t> </a:t>
            </a:r>
          </a:p>
          <a:p>
            <a:r>
              <a:rPr lang="es-ES" dirty="0"/>
              <a:t>Entre ellos las más destacadas figuran </a:t>
            </a:r>
            <a:r>
              <a:rPr lang="es-ES" b="1" u="sng" dirty="0"/>
              <a:t>Hendrick Terbruggen</a:t>
            </a:r>
            <a:r>
              <a:rPr lang="es-ES" u="sng" dirty="0"/>
              <a:t> y </a:t>
            </a:r>
            <a:r>
              <a:rPr lang="es-ES" b="1" u="sng" dirty="0"/>
              <a:t>Gerrit van Honthorst</a:t>
            </a:r>
            <a:r>
              <a:rPr lang="es-ES" dirty="0"/>
              <a:t> quienes se distinguen por:</a:t>
            </a:r>
          </a:p>
          <a:p>
            <a:pPr lvl="1"/>
            <a:r>
              <a:rPr lang="es-ES" dirty="0"/>
              <a:t>el uso de los efectos lumínicos muy contrastados, </a:t>
            </a:r>
          </a:p>
          <a:p>
            <a:pPr lvl="1"/>
            <a:r>
              <a:rPr lang="es-ES" dirty="0"/>
              <a:t>preferencia para las figuras monumentales, generalmente de medio cuerpo, </a:t>
            </a:r>
          </a:p>
          <a:p>
            <a:pPr lvl="1"/>
            <a:r>
              <a:rPr lang="es-ES" dirty="0"/>
              <a:t>y temas históricos, además de escenas de prostitutas y otros personajes similares y, por supuesto, mantienen la temática religiosa. </a:t>
            </a:r>
          </a:p>
        </p:txBody>
      </p:sp>
    </p:spTree>
    <p:extLst>
      <p:ext uri="{BB962C8B-B14F-4D97-AF65-F5344CB8AC3E}">
        <p14:creationId xmlns:p14="http://schemas.microsoft.com/office/powerpoint/2010/main" val="39971764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3EA98B62-91C5-43E6-A7A0-A8DFFFD6FD50}"/>
              </a:ext>
            </a:extLst>
          </p:cNvPr>
          <p:cNvSpPr>
            <a:spLocks noGrp="1"/>
          </p:cNvSpPr>
          <p:nvPr>
            <p:ph type="title"/>
          </p:nvPr>
        </p:nvSpPr>
        <p:spPr>
          <a:xfrm>
            <a:off x="1" y="1133619"/>
            <a:ext cx="3948544" cy="1325563"/>
          </a:xfrm>
        </p:spPr>
        <p:txBody>
          <a:bodyPr>
            <a:noAutofit/>
          </a:bodyPr>
          <a:lstStyle/>
          <a:p>
            <a:pPr algn="ctr"/>
            <a:r>
              <a:rPr lang="es-ES" sz="2800" b="1" dirty="0"/>
              <a:t>La vocación de San Mateo. </a:t>
            </a:r>
            <a:br>
              <a:rPr lang="es-ES" sz="2800" b="1" dirty="0"/>
            </a:br>
            <a:r>
              <a:rPr lang="es-ES" sz="2800" b="1" dirty="0"/>
              <a:t>Hendrick Terbruggen. </a:t>
            </a:r>
            <a:br>
              <a:rPr lang="es-ES" sz="2800" b="1" dirty="0"/>
            </a:br>
            <a:r>
              <a:rPr lang="es-ES" sz="2800" b="1" dirty="0"/>
              <a:t>1621.</a:t>
            </a:r>
          </a:p>
        </p:txBody>
      </p:sp>
      <p:pic>
        <p:nvPicPr>
          <p:cNvPr id="4" name="Imagen 3">
            <a:extLst>
              <a:ext uri="{FF2B5EF4-FFF2-40B4-BE49-F238E27FC236}">
                <a16:creationId xmlns:a16="http://schemas.microsoft.com/office/drawing/2014/main" id="{31568686-73A7-47EA-A955-4C2397A5EA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48544" y="354245"/>
            <a:ext cx="8243455" cy="6149509"/>
          </a:xfrm>
          <a:prstGeom prst="rect">
            <a:avLst/>
          </a:prstGeom>
        </p:spPr>
      </p:pic>
    </p:spTree>
    <p:extLst>
      <p:ext uri="{BB962C8B-B14F-4D97-AF65-F5344CB8AC3E}">
        <p14:creationId xmlns:p14="http://schemas.microsoft.com/office/powerpoint/2010/main" val="4282989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366F33A-0A76-4C71-BC3F-B3974D9B6786}"/>
              </a:ext>
            </a:extLst>
          </p:cNvPr>
          <p:cNvSpPr>
            <a:spLocks noGrp="1"/>
          </p:cNvSpPr>
          <p:nvPr>
            <p:ph type="title"/>
          </p:nvPr>
        </p:nvSpPr>
        <p:spPr>
          <a:xfrm>
            <a:off x="0" y="365125"/>
            <a:ext cx="6192982" cy="1325563"/>
          </a:xfrm>
        </p:spPr>
        <p:txBody>
          <a:bodyPr>
            <a:noAutofit/>
          </a:bodyPr>
          <a:lstStyle/>
          <a:p>
            <a:r>
              <a:rPr lang="es-ES" sz="2400" b="1" dirty="0">
                <a:solidFill>
                  <a:srgbClr val="FF0000"/>
                </a:solidFill>
              </a:rPr>
              <a:t>Hendrick ter </a:t>
            </a:r>
            <a:r>
              <a:rPr lang="es-ES" sz="2400" b="1" dirty="0" err="1">
                <a:solidFill>
                  <a:srgbClr val="FF0000"/>
                </a:solidFill>
              </a:rPr>
              <a:t>Brugghen</a:t>
            </a:r>
            <a:r>
              <a:rPr lang="es-ES" sz="2400" b="1" dirty="0">
                <a:solidFill>
                  <a:srgbClr val="FF0000"/>
                </a:solidFill>
              </a:rPr>
              <a:t>. </a:t>
            </a:r>
            <a:br>
              <a:rPr lang="es-ES" sz="2400" b="1" dirty="0">
                <a:solidFill>
                  <a:srgbClr val="FF0000"/>
                </a:solidFill>
              </a:rPr>
            </a:br>
            <a:r>
              <a:rPr lang="es-ES" sz="2400" b="1" dirty="0">
                <a:solidFill>
                  <a:srgbClr val="FF0000"/>
                </a:solidFill>
              </a:rPr>
              <a:t>LA VOCACIÓN DE SAN MATEO, HACIA 1617-1619. </a:t>
            </a:r>
            <a:br>
              <a:rPr lang="es-ES" sz="2400" b="1" dirty="0">
                <a:solidFill>
                  <a:srgbClr val="FF0000"/>
                </a:solidFill>
              </a:rPr>
            </a:br>
            <a:r>
              <a:rPr lang="es-ES" sz="2400" b="1" dirty="0">
                <a:solidFill>
                  <a:srgbClr val="FF0000"/>
                </a:solidFill>
              </a:rPr>
              <a:t>El </a:t>
            </a:r>
            <a:r>
              <a:rPr lang="es-ES" sz="2400" b="1" dirty="0" err="1">
                <a:solidFill>
                  <a:srgbClr val="FF0000"/>
                </a:solidFill>
              </a:rPr>
              <a:t>Havre</a:t>
            </a:r>
            <a:r>
              <a:rPr lang="es-ES" sz="2400" b="1" dirty="0">
                <a:solidFill>
                  <a:srgbClr val="FF0000"/>
                </a:solidFill>
              </a:rPr>
              <a:t>, Musée </a:t>
            </a:r>
            <a:r>
              <a:rPr lang="es-ES" sz="2400" b="1" dirty="0" err="1">
                <a:solidFill>
                  <a:srgbClr val="FF0000"/>
                </a:solidFill>
              </a:rPr>
              <a:t>d'Art</a:t>
            </a:r>
            <a:r>
              <a:rPr lang="es-ES" sz="2400" b="1" dirty="0">
                <a:solidFill>
                  <a:srgbClr val="FF0000"/>
                </a:solidFill>
              </a:rPr>
              <a:t> </a:t>
            </a:r>
            <a:r>
              <a:rPr lang="es-ES" sz="2400" b="1" dirty="0" err="1">
                <a:solidFill>
                  <a:srgbClr val="FF0000"/>
                </a:solidFill>
              </a:rPr>
              <a:t>moderne</a:t>
            </a:r>
            <a:r>
              <a:rPr lang="es-ES" sz="2400" b="1" dirty="0">
                <a:solidFill>
                  <a:srgbClr val="FF0000"/>
                </a:solidFill>
              </a:rPr>
              <a:t> André Malraux</a:t>
            </a:r>
          </a:p>
        </p:txBody>
      </p:sp>
      <p:pic>
        <p:nvPicPr>
          <p:cNvPr id="4" name="Imagen 3">
            <a:extLst>
              <a:ext uri="{FF2B5EF4-FFF2-40B4-BE49-F238E27FC236}">
                <a16:creationId xmlns:a16="http://schemas.microsoft.com/office/drawing/2014/main" id="{BBCF1A3A-7C4B-4755-BF40-AD03CF3C287F}"/>
              </a:ext>
            </a:extLst>
          </p:cNvPr>
          <p:cNvPicPr>
            <a:picLocks noChangeAspect="1"/>
          </p:cNvPicPr>
          <p:nvPr/>
        </p:nvPicPr>
        <p:blipFill rotWithShape="1">
          <a:blip r:embed="rId2">
            <a:extLst>
              <a:ext uri="{28A0092B-C50C-407E-A947-70E740481C1C}">
                <a14:useLocalDpi xmlns:a14="http://schemas.microsoft.com/office/drawing/2010/main" val="0"/>
              </a:ext>
            </a:extLst>
          </a:blip>
          <a:srcRect l="14063" r="14095"/>
          <a:stretch/>
        </p:blipFill>
        <p:spPr>
          <a:xfrm>
            <a:off x="0" y="2173432"/>
            <a:ext cx="6192982" cy="4781550"/>
          </a:xfrm>
          <a:prstGeom prst="rect">
            <a:avLst/>
          </a:prstGeom>
        </p:spPr>
      </p:pic>
      <p:pic>
        <p:nvPicPr>
          <p:cNvPr id="5" name="Imagen 4">
            <a:extLst>
              <a:ext uri="{FF2B5EF4-FFF2-40B4-BE49-F238E27FC236}">
                <a16:creationId xmlns:a16="http://schemas.microsoft.com/office/drawing/2014/main" id="{4FB71931-141D-487D-B54C-CECFD730AE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34309" y="2173432"/>
            <a:ext cx="5657691" cy="4684568"/>
          </a:xfrm>
          <a:prstGeom prst="rect">
            <a:avLst/>
          </a:prstGeom>
        </p:spPr>
      </p:pic>
      <p:sp>
        <p:nvSpPr>
          <p:cNvPr id="6" name="CuadroTexto 5">
            <a:extLst>
              <a:ext uri="{FF2B5EF4-FFF2-40B4-BE49-F238E27FC236}">
                <a16:creationId xmlns:a16="http://schemas.microsoft.com/office/drawing/2014/main" id="{7AA746C6-F51D-409C-B1E9-A71BCE558E82}"/>
              </a:ext>
            </a:extLst>
          </p:cNvPr>
          <p:cNvSpPr txBox="1"/>
          <p:nvPr/>
        </p:nvSpPr>
        <p:spPr>
          <a:xfrm>
            <a:off x="6534309" y="365125"/>
            <a:ext cx="5533000" cy="1477328"/>
          </a:xfrm>
          <a:prstGeom prst="rect">
            <a:avLst/>
          </a:prstGeom>
          <a:noFill/>
        </p:spPr>
        <p:txBody>
          <a:bodyPr wrap="square" rtlCol="0">
            <a:spAutoFit/>
          </a:bodyPr>
          <a:lstStyle/>
          <a:p>
            <a:pPr algn="ctr"/>
            <a:r>
              <a:rPr lang="es-ES" sz="2400" b="1" dirty="0">
                <a:solidFill>
                  <a:srgbClr val="FF0000"/>
                </a:solidFill>
              </a:rPr>
              <a:t>Hendrick ter </a:t>
            </a:r>
            <a:r>
              <a:rPr lang="es-ES" sz="2400" b="1" dirty="0" err="1">
                <a:solidFill>
                  <a:srgbClr val="FF0000"/>
                </a:solidFill>
              </a:rPr>
              <a:t>Brugghen</a:t>
            </a:r>
            <a:r>
              <a:rPr lang="es-ES" sz="2400" b="1" dirty="0">
                <a:solidFill>
                  <a:srgbClr val="FF0000"/>
                </a:solidFill>
              </a:rPr>
              <a:t>. </a:t>
            </a:r>
          </a:p>
          <a:p>
            <a:pPr algn="ctr"/>
            <a:r>
              <a:rPr lang="en-US" sz="2400" b="1" dirty="0">
                <a:solidFill>
                  <a:srgbClr val="FF0000"/>
                </a:solidFill>
              </a:rPr>
              <a:t>The Calling of Saint Matthew.</a:t>
            </a:r>
            <a:endParaRPr lang="es-ES" sz="2400" b="1">
              <a:solidFill>
                <a:srgbClr val="FF0000"/>
              </a:solidFill>
            </a:endParaRPr>
          </a:p>
          <a:p>
            <a:pPr algn="ctr"/>
            <a:r>
              <a:rPr lang="es-ES" sz="2400" b="1">
                <a:solidFill>
                  <a:srgbClr val="FF0000"/>
                </a:solidFill>
              </a:rPr>
              <a:t>Museum </a:t>
            </a:r>
            <a:r>
              <a:rPr lang="es-ES" sz="2400" b="1" dirty="0">
                <a:solidFill>
                  <a:srgbClr val="FF0000"/>
                </a:solidFill>
              </a:rPr>
              <a:t>of Fine </a:t>
            </a:r>
            <a:r>
              <a:rPr lang="es-ES" sz="2400" b="1" dirty="0" err="1">
                <a:solidFill>
                  <a:srgbClr val="FF0000"/>
                </a:solidFill>
              </a:rPr>
              <a:t>Arts</a:t>
            </a:r>
            <a:r>
              <a:rPr lang="es-ES" sz="2400" b="1" dirty="0">
                <a:solidFill>
                  <a:srgbClr val="FF0000"/>
                </a:solidFill>
              </a:rPr>
              <a:t> of Budapest.</a:t>
            </a:r>
          </a:p>
          <a:p>
            <a:endParaRPr lang="es-ES" dirty="0"/>
          </a:p>
        </p:txBody>
      </p:sp>
    </p:spTree>
    <p:extLst>
      <p:ext uri="{BB962C8B-B14F-4D97-AF65-F5344CB8AC3E}">
        <p14:creationId xmlns:p14="http://schemas.microsoft.com/office/powerpoint/2010/main" val="7546057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8F250FD3-5F59-4E75-9076-16A32E85EBCA}"/>
              </a:ext>
            </a:extLst>
          </p:cNvPr>
          <p:cNvPicPr>
            <a:picLocks noChangeAspect="1"/>
          </p:cNvPicPr>
          <p:nvPr/>
        </p:nvPicPr>
        <p:blipFill rotWithShape="1">
          <a:blip r:embed="rId2">
            <a:extLst>
              <a:ext uri="{28A0092B-C50C-407E-A947-70E740481C1C}">
                <a14:useLocalDpi xmlns:a14="http://schemas.microsoft.com/office/drawing/2010/main" val="0"/>
              </a:ext>
            </a:extLst>
          </a:blip>
          <a:srcRect l="14063" r="14095"/>
          <a:stretch/>
        </p:blipFill>
        <p:spPr>
          <a:xfrm>
            <a:off x="0" y="0"/>
            <a:ext cx="2960788" cy="2286000"/>
          </a:xfrm>
          <a:prstGeom prst="rect">
            <a:avLst/>
          </a:prstGeom>
        </p:spPr>
      </p:pic>
      <p:pic>
        <p:nvPicPr>
          <p:cNvPr id="5" name="Imagen 4">
            <a:extLst>
              <a:ext uri="{FF2B5EF4-FFF2-40B4-BE49-F238E27FC236}">
                <a16:creationId xmlns:a16="http://schemas.microsoft.com/office/drawing/2014/main" id="{0133C871-A27E-4C02-9834-7AEB87ACD5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94" y="2286000"/>
            <a:ext cx="2743893" cy="3970263"/>
          </a:xfrm>
          <a:prstGeom prst="rect">
            <a:avLst/>
          </a:prstGeom>
        </p:spPr>
      </p:pic>
      <p:sp>
        <p:nvSpPr>
          <p:cNvPr id="6" name="CuadroTexto 5">
            <a:extLst>
              <a:ext uri="{FF2B5EF4-FFF2-40B4-BE49-F238E27FC236}">
                <a16:creationId xmlns:a16="http://schemas.microsoft.com/office/drawing/2014/main" id="{4E21AE89-28C8-4CFC-AF06-E46BFE87D05E}"/>
              </a:ext>
            </a:extLst>
          </p:cNvPr>
          <p:cNvSpPr txBox="1"/>
          <p:nvPr/>
        </p:nvSpPr>
        <p:spPr>
          <a:xfrm>
            <a:off x="1" y="6211669"/>
            <a:ext cx="2590799" cy="646331"/>
          </a:xfrm>
          <a:prstGeom prst="rect">
            <a:avLst/>
          </a:prstGeom>
          <a:noFill/>
        </p:spPr>
        <p:txBody>
          <a:bodyPr wrap="square" rtlCol="0">
            <a:spAutoFit/>
          </a:bodyPr>
          <a:lstStyle/>
          <a:p>
            <a:r>
              <a:rPr lang="en-US" b="1" dirty="0">
                <a:solidFill>
                  <a:srgbClr val="FF0000"/>
                </a:solidFill>
              </a:rPr>
              <a:t>Lucas-van-Leyden.-St.-MARK</a:t>
            </a:r>
            <a:endParaRPr lang="es-ES" b="1" dirty="0">
              <a:solidFill>
                <a:srgbClr val="FF0000"/>
              </a:solidFill>
            </a:endParaRPr>
          </a:p>
        </p:txBody>
      </p:sp>
      <p:pic>
        <p:nvPicPr>
          <p:cNvPr id="8" name="Imagen 7">
            <a:extLst>
              <a:ext uri="{FF2B5EF4-FFF2-40B4-BE49-F238E27FC236}">
                <a16:creationId xmlns:a16="http://schemas.microsoft.com/office/drawing/2014/main" id="{65452E73-8F2E-426E-8E81-0F310BFF8A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58836" y="0"/>
            <a:ext cx="4544291" cy="3652095"/>
          </a:xfrm>
          <a:prstGeom prst="rect">
            <a:avLst/>
          </a:prstGeom>
        </p:spPr>
      </p:pic>
      <p:pic>
        <p:nvPicPr>
          <p:cNvPr id="10" name="Imagen 9">
            <a:extLst>
              <a:ext uri="{FF2B5EF4-FFF2-40B4-BE49-F238E27FC236}">
                <a16:creationId xmlns:a16="http://schemas.microsoft.com/office/drawing/2014/main" id="{6F8A590E-63D8-4609-BB69-4B81E192FD3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51691" y="3615577"/>
            <a:ext cx="3840308" cy="3242423"/>
          </a:xfrm>
          <a:prstGeom prst="rect">
            <a:avLst/>
          </a:prstGeom>
        </p:spPr>
      </p:pic>
      <p:sp>
        <p:nvSpPr>
          <p:cNvPr id="11" name="CuadroTexto 10">
            <a:extLst>
              <a:ext uri="{FF2B5EF4-FFF2-40B4-BE49-F238E27FC236}">
                <a16:creationId xmlns:a16="http://schemas.microsoft.com/office/drawing/2014/main" id="{22842A73-1E9A-44EB-9ECE-9555073F5DCF}"/>
              </a:ext>
            </a:extLst>
          </p:cNvPr>
          <p:cNvSpPr txBox="1"/>
          <p:nvPr/>
        </p:nvSpPr>
        <p:spPr>
          <a:xfrm>
            <a:off x="3158836" y="3768436"/>
            <a:ext cx="4544291" cy="369332"/>
          </a:xfrm>
          <a:prstGeom prst="rect">
            <a:avLst/>
          </a:prstGeom>
          <a:noFill/>
        </p:spPr>
        <p:txBody>
          <a:bodyPr wrap="square" rtlCol="0">
            <a:spAutoFit/>
          </a:bodyPr>
          <a:lstStyle/>
          <a:p>
            <a:pPr algn="ctr"/>
            <a:r>
              <a:rPr lang="es-ES" b="1" dirty="0">
                <a:solidFill>
                  <a:srgbClr val="FF0000"/>
                </a:solidFill>
              </a:rPr>
              <a:t>Marinus van </a:t>
            </a:r>
            <a:r>
              <a:rPr lang="es-ES" b="1" dirty="0" err="1">
                <a:solidFill>
                  <a:srgbClr val="FF0000"/>
                </a:solidFill>
              </a:rPr>
              <a:t>Reymerswale</a:t>
            </a:r>
            <a:endParaRPr lang="es-ES" b="1" dirty="0">
              <a:solidFill>
                <a:srgbClr val="FF0000"/>
              </a:solidFill>
            </a:endParaRPr>
          </a:p>
        </p:txBody>
      </p:sp>
      <p:sp>
        <p:nvSpPr>
          <p:cNvPr id="12" name="CuadroTexto 11">
            <a:extLst>
              <a:ext uri="{FF2B5EF4-FFF2-40B4-BE49-F238E27FC236}">
                <a16:creationId xmlns:a16="http://schemas.microsoft.com/office/drawing/2014/main" id="{1EE9E349-5803-40C1-853F-19CD7451E8E1}"/>
              </a:ext>
            </a:extLst>
          </p:cNvPr>
          <p:cNvSpPr txBox="1"/>
          <p:nvPr/>
        </p:nvSpPr>
        <p:spPr>
          <a:xfrm>
            <a:off x="8351691" y="3054927"/>
            <a:ext cx="3840308" cy="369332"/>
          </a:xfrm>
          <a:prstGeom prst="rect">
            <a:avLst/>
          </a:prstGeom>
          <a:noFill/>
        </p:spPr>
        <p:txBody>
          <a:bodyPr wrap="square" rtlCol="0">
            <a:spAutoFit/>
          </a:bodyPr>
          <a:lstStyle/>
          <a:p>
            <a:pPr algn="ctr"/>
            <a:r>
              <a:rPr lang="es-ES" b="1" dirty="0">
                <a:solidFill>
                  <a:srgbClr val="FF0000"/>
                </a:solidFill>
              </a:rPr>
              <a:t>Marinus van </a:t>
            </a:r>
            <a:r>
              <a:rPr lang="es-ES" b="1" dirty="0" err="1">
                <a:solidFill>
                  <a:srgbClr val="FF0000"/>
                </a:solidFill>
              </a:rPr>
              <a:t>Reymerswale</a:t>
            </a:r>
            <a:endParaRPr lang="es-ES" b="1" dirty="0">
              <a:solidFill>
                <a:srgbClr val="FF0000"/>
              </a:solidFill>
            </a:endParaRPr>
          </a:p>
        </p:txBody>
      </p:sp>
    </p:spTree>
    <p:extLst>
      <p:ext uri="{BB962C8B-B14F-4D97-AF65-F5344CB8AC3E}">
        <p14:creationId xmlns:p14="http://schemas.microsoft.com/office/powerpoint/2010/main" val="7829935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72E441A4-8109-46CB-B2BC-4B8D17500384}"/>
              </a:ext>
            </a:extLst>
          </p:cNvPr>
          <p:cNvSpPr>
            <a:spLocks noGrp="1"/>
          </p:cNvSpPr>
          <p:nvPr>
            <p:ph idx="1"/>
          </p:nvPr>
        </p:nvSpPr>
        <p:spPr>
          <a:xfrm>
            <a:off x="429491" y="332509"/>
            <a:ext cx="11291454" cy="5844454"/>
          </a:xfrm>
        </p:spPr>
        <p:txBody>
          <a:bodyPr>
            <a:normAutofit/>
          </a:bodyPr>
          <a:lstStyle/>
          <a:p>
            <a:r>
              <a:rPr lang="es-ES" sz="2600" dirty="0">
                <a:hlinkClick r:id="rId2"/>
              </a:rPr>
              <a:t>https://jhna.org/articles/light-sight-ter-brugghens-man-writing-by-candlelight/</a:t>
            </a:r>
            <a:endParaRPr lang="es-ES" sz="2600" dirty="0"/>
          </a:p>
          <a:p>
            <a:r>
              <a:rPr lang="es-ES" dirty="0"/>
              <a:t>Otro tema, planteado en el comentario de Wayne </a:t>
            </a:r>
            <a:r>
              <a:rPr lang="es-ES" dirty="0" err="1"/>
              <a:t>Franits</a:t>
            </a:r>
            <a:r>
              <a:rPr lang="es-ES" dirty="0"/>
              <a:t> en la monografía de ter </a:t>
            </a:r>
            <a:r>
              <a:rPr lang="es-ES" dirty="0" err="1"/>
              <a:t>Brugghen</a:t>
            </a:r>
            <a:r>
              <a:rPr lang="es-ES" dirty="0"/>
              <a:t> de 2007, es si el hombre representado en la pintura muestra cualidades arcaicas negativas como "la representación en forma de garra de las manos y la boca cerrada". Esos relacionarían el trabajo con imágenes satíricas del siglo XVI de viejos avaros y prestamistas de Marinus van </a:t>
            </a:r>
            <a:r>
              <a:rPr lang="es-ES" dirty="0" err="1"/>
              <a:t>Reymerswaele</a:t>
            </a:r>
            <a:r>
              <a:rPr lang="es-ES" dirty="0"/>
              <a:t> y otros.</a:t>
            </a:r>
          </a:p>
          <a:p>
            <a:r>
              <a:rPr lang="es-ES" sz="2200" dirty="0">
                <a:hlinkClick r:id="rId3"/>
              </a:rPr>
              <a:t>https://okv.be/nl/OKV-artikel/hendrick-ter-brugghen-de-aanbidding-van-de-koningen</a:t>
            </a:r>
            <a:endParaRPr lang="es-ES" sz="2200" dirty="0"/>
          </a:p>
          <a:p>
            <a:r>
              <a:rPr lang="es-ES" dirty="0"/>
              <a:t>En 'La vocación de Matheus', además de las influencias de Caravaggio, un factor bastante constante en el trabajo total de Ter </a:t>
            </a:r>
            <a:r>
              <a:rPr lang="es-ES" dirty="0" err="1"/>
              <a:t>Brugghen</a:t>
            </a:r>
            <a:r>
              <a:rPr lang="es-ES" dirty="0"/>
              <a:t>, los préstamos del maestro flamenco del siglo XVI Marinus van </a:t>
            </a:r>
            <a:r>
              <a:rPr lang="es-ES" dirty="0" err="1"/>
              <a:t>Reymerswaele</a:t>
            </a:r>
            <a:r>
              <a:rPr lang="es-ES" dirty="0"/>
              <a:t> también juegan un papel, particularmente en la enfática expresividad de las cabezas y las manos. </a:t>
            </a:r>
          </a:p>
        </p:txBody>
      </p:sp>
    </p:spTree>
    <p:extLst>
      <p:ext uri="{BB962C8B-B14F-4D97-AF65-F5344CB8AC3E}">
        <p14:creationId xmlns:p14="http://schemas.microsoft.com/office/powerpoint/2010/main" val="7354785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8F250FD3-5F59-4E75-9076-16A32E85EBCA}"/>
              </a:ext>
            </a:extLst>
          </p:cNvPr>
          <p:cNvPicPr>
            <a:picLocks noChangeAspect="1"/>
          </p:cNvPicPr>
          <p:nvPr/>
        </p:nvPicPr>
        <p:blipFill rotWithShape="1">
          <a:blip r:embed="rId2">
            <a:extLst>
              <a:ext uri="{28A0092B-C50C-407E-A947-70E740481C1C}">
                <a14:useLocalDpi xmlns:a14="http://schemas.microsoft.com/office/drawing/2010/main" val="0"/>
              </a:ext>
            </a:extLst>
          </a:blip>
          <a:srcRect l="57523" t="13403" r="20890" b="45875"/>
          <a:stretch/>
        </p:blipFill>
        <p:spPr>
          <a:xfrm>
            <a:off x="0" y="0"/>
            <a:ext cx="5735782" cy="6001682"/>
          </a:xfrm>
          <a:prstGeom prst="rect">
            <a:avLst/>
          </a:prstGeom>
        </p:spPr>
      </p:pic>
      <p:pic>
        <p:nvPicPr>
          <p:cNvPr id="8" name="Imagen 7">
            <a:extLst>
              <a:ext uri="{FF2B5EF4-FFF2-40B4-BE49-F238E27FC236}">
                <a16:creationId xmlns:a16="http://schemas.microsoft.com/office/drawing/2014/main" id="{65452E73-8F2E-426E-8E81-0F310BFF8AED}"/>
              </a:ext>
            </a:extLst>
          </p:cNvPr>
          <p:cNvPicPr>
            <a:picLocks noChangeAspect="1"/>
          </p:cNvPicPr>
          <p:nvPr/>
        </p:nvPicPr>
        <p:blipFill rotWithShape="1">
          <a:blip r:embed="rId3">
            <a:extLst>
              <a:ext uri="{28A0092B-C50C-407E-A947-70E740481C1C}">
                <a14:useLocalDpi xmlns:a14="http://schemas.microsoft.com/office/drawing/2010/main" val="0"/>
              </a:ext>
            </a:extLst>
          </a:blip>
          <a:srcRect l="7317" t="14036" r="40854" b="29060"/>
          <a:stretch/>
        </p:blipFill>
        <p:spPr>
          <a:xfrm>
            <a:off x="5735782" y="0"/>
            <a:ext cx="4349406" cy="3837709"/>
          </a:xfrm>
          <a:prstGeom prst="rect">
            <a:avLst/>
          </a:prstGeom>
        </p:spPr>
      </p:pic>
      <p:pic>
        <p:nvPicPr>
          <p:cNvPr id="9" name="Imagen 8">
            <a:extLst>
              <a:ext uri="{FF2B5EF4-FFF2-40B4-BE49-F238E27FC236}">
                <a16:creationId xmlns:a16="http://schemas.microsoft.com/office/drawing/2014/main" id="{A250F7F4-0992-4343-A18F-73F30025BB72}"/>
              </a:ext>
            </a:extLst>
          </p:cNvPr>
          <p:cNvPicPr>
            <a:picLocks noChangeAspect="1"/>
          </p:cNvPicPr>
          <p:nvPr/>
        </p:nvPicPr>
        <p:blipFill rotWithShape="1">
          <a:blip r:embed="rId4">
            <a:extLst>
              <a:ext uri="{28A0092B-C50C-407E-A947-70E740481C1C}">
                <a14:useLocalDpi xmlns:a14="http://schemas.microsoft.com/office/drawing/2010/main" val="0"/>
              </a:ext>
            </a:extLst>
          </a:blip>
          <a:srcRect l="8658" t="34780" r="4397" b="16936"/>
          <a:stretch/>
        </p:blipFill>
        <p:spPr>
          <a:xfrm>
            <a:off x="5750491" y="3837709"/>
            <a:ext cx="6441509" cy="3020291"/>
          </a:xfrm>
          <a:prstGeom prst="rect">
            <a:avLst/>
          </a:prstGeom>
        </p:spPr>
      </p:pic>
    </p:spTree>
    <p:extLst>
      <p:ext uri="{BB962C8B-B14F-4D97-AF65-F5344CB8AC3E}">
        <p14:creationId xmlns:p14="http://schemas.microsoft.com/office/powerpoint/2010/main" val="41935307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26CEEC8-E9E3-48B5-BC06-81A8BB5B72CC}"/>
              </a:ext>
            </a:extLst>
          </p:cNvPr>
          <p:cNvSpPr>
            <a:spLocks noGrp="1"/>
          </p:cNvSpPr>
          <p:nvPr>
            <p:ph idx="1"/>
          </p:nvPr>
        </p:nvSpPr>
        <p:spPr>
          <a:xfrm>
            <a:off x="277091" y="249382"/>
            <a:ext cx="11346873" cy="6248400"/>
          </a:xfrm>
        </p:spPr>
        <p:txBody>
          <a:bodyPr/>
          <a:lstStyle/>
          <a:p>
            <a:r>
              <a:rPr lang="es-ES" b="1" dirty="0"/>
              <a:t>Terbruggen</a:t>
            </a:r>
            <a:r>
              <a:rPr lang="es-ES" dirty="0"/>
              <a:t>, estaba en Italia en 1604. </a:t>
            </a:r>
          </a:p>
          <a:p>
            <a:r>
              <a:rPr lang="es-ES" dirty="0"/>
              <a:t>Lo que allí pinta no es precisamente </a:t>
            </a:r>
            <a:r>
              <a:rPr lang="es-ES" dirty="0" err="1"/>
              <a:t>caravaggista</a:t>
            </a:r>
            <a:r>
              <a:rPr lang="es-ES" dirty="0"/>
              <a:t> sino que toma modelos de Durero, Van Leyden y </a:t>
            </a:r>
            <a:r>
              <a:rPr lang="es-ES" dirty="0" err="1"/>
              <a:t>Metsys</a:t>
            </a:r>
            <a:r>
              <a:rPr lang="es-ES" dirty="0"/>
              <a:t>. </a:t>
            </a:r>
          </a:p>
          <a:p>
            <a:r>
              <a:rPr lang="es-ES" dirty="0"/>
              <a:t>Esto es muy visible en la composición de la “Vocación de San Mateo” (El </a:t>
            </a:r>
            <a:r>
              <a:rPr lang="es-ES" dirty="0" err="1"/>
              <a:t>Havre</a:t>
            </a:r>
            <a:r>
              <a:rPr lang="es-ES" dirty="0"/>
              <a:t>, Museo) en el que llegamos a identificar incluso figuras extraídas de Marinus van </a:t>
            </a:r>
            <a:r>
              <a:rPr lang="es-ES" dirty="0" err="1"/>
              <a:t>Reymerswale</a:t>
            </a:r>
            <a:r>
              <a:rPr lang="es-ES" dirty="0"/>
              <a:t>. </a:t>
            </a:r>
          </a:p>
          <a:p>
            <a:r>
              <a:rPr lang="es-ES" dirty="0"/>
              <a:t>Es a su vuelta a Utrech cuando aflora la lección naturalista en la nueva versión que hace de </a:t>
            </a:r>
            <a:r>
              <a:rPr lang="es-ES" b="1" dirty="0"/>
              <a:t>“La Vocación de San Mateo” </a:t>
            </a:r>
            <a:r>
              <a:rPr lang="es-ES" dirty="0"/>
              <a:t>(1621, Utrech, Central Museum) se advierte la madurez con la que asimila el caravaggismo. </a:t>
            </a:r>
          </a:p>
        </p:txBody>
      </p:sp>
    </p:spTree>
    <p:extLst>
      <p:ext uri="{BB962C8B-B14F-4D97-AF65-F5344CB8AC3E}">
        <p14:creationId xmlns:p14="http://schemas.microsoft.com/office/powerpoint/2010/main" val="20580669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3EA98B62-91C5-43E6-A7A0-A8DFFFD6FD50}"/>
              </a:ext>
            </a:extLst>
          </p:cNvPr>
          <p:cNvSpPr>
            <a:spLocks noGrp="1"/>
          </p:cNvSpPr>
          <p:nvPr>
            <p:ph type="title"/>
          </p:nvPr>
        </p:nvSpPr>
        <p:spPr>
          <a:xfrm>
            <a:off x="0" y="850820"/>
            <a:ext cx="4171210" cy="1325563"/>
          </a:xfrm>
        </p:spPr>
        <p:txBody>
          <a:bodyPr>
            <a:noAutofit/>
          </a:bodyPr>
          <a:lstStyle/>
          <a:p>
            <a:pPr algn="ctr"/>
            <a:r>
              <a:rPr lang="es-ES" sz="2400" b="1" dirty="0"/>
              <a:t>Cristo ante el Sumo Sacerdote. </a:t>
            </a:r>
            <a:br>
              <a:rPr lang="es-ES" sz="2400" b="1" dirty="0"/>
            </a:br>
            <a:r>
              <a:rPr lang="es-ES" sz="2400" b="1" dirty="0" err="1"/>
              <a:t>Gerrit</a:t>
            </a:r>
            <a:r>
              <a:rPr lang="es-ES" sz="2400" b="1" dirty="0"/>
              <a:t> van </a:t>
            </a:r>
            <a:r>
              <a:rPr lang="es-ES" sz="2400" b="1" dirty="0" err="1"/>
              <a:t>Honthorst</a:t>
            </a:r>
            <a:r>
              <a:rPr lang="es-ES" sz="2400" b="1" dirty="0"/>
              <a:t>. </a:t>
            </a:r>
            <a:br>
              <a:rPr lang="es-ES" sz="2400" b="1" dirty="0"/>
            </a:br>
            <a:r>
              <a:rPr lang="es-ES" sz="2400" b="1" dirty="0"/>
              <a:t>1617</a:t>
            </a:r>
          </a:p>
        </p:txBody>
      </p:sp>
      <p:pic>
        <p:nvPicPr>
          <p:cNvPr id="2" name="Imagen 1">
            <a:extLst>
              <a:ext uri="{FF2B5EF4-FFF2-40B4-BE49-F238E27FC236}">
                <a16:creationId xmlns:a16="http://schemas.microsoft.com/office/drawing/2014/main" id="{57BDE49B-8906-42C9-8B29-65F49BBB7D91}"/>
              </a:ext>
            </a:extLst>
          </p:cNvPr>
          <p:cNvPicPr>
            <a:picLocks noChangeAspect="1"/>
          </p:cNvPicPr>
          <p:nvPr/>
        </p:nvPicPr>
        <p:blipFill>
          <a:blip r:embed="rId2"/>
          <a:stretch>
            <a:fillRect/>
          </a:stretch>
        </p:blipFill>
        <p:spPr>
          <a:xfrm>
            <a:off x="4171210" y="0"/>
            <a:ext cx="8068235" cy="6858000"/>
          </a:xfrm>
          <a:prstGeom prst="rect">
            <a:avLst/>
          </a:prstGeom>
        </p:spPr>
      </p:pic>
    </p:spTree>
    <p:extLst>
      <p:ext uri="{BB962C8B-B14F-4D97-AF65-F5344CB8AC3E}">
        <p14:creationId xmlns:p14="http://schemas.microsoft.com/office/powerpoint/2010/main" val="394642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26CEEC8-E9E3-48B5-BC06-81A8BB5B72CC}"/>
              </a:ext>
            </a:extLst>
          </p:cNvPr>
          <p:cNvSpPr>
            <a:spLocks noGrp="1"/>
          </p:cNvSpPr>
          <p:nvPr>
            <p:ph idx="1"/>
          </p:nvPr>
        </p:nvSpPr>
        <p:spPr>
          <a:xfrm>
            <a:off x="277091" y="249382"/>
            <a:ext cx="11346873" cy="6248400"/>
          </a:xfrm>
        </p:spPr>
        <p:txBody>
          <a:bodyPr>
            <a:normAutofit/>
          </a:bodyPr>
          <a:lstStyle/>
          <a:p>
            <a:r>
              <a:rPr lang="es-ES" dirty="0"/>
              <a:t>Más coherente fue </a:t>
            </a:r>
            <a:r>
              <a:rPr lang="es-ES" b="1" dirty="0"/>
              <a:t>Gerrit van Honthorst </a:t>
            </a:r>
            <a:r>
              <a:rPr lang="es-ES" dirty="0"/>
              <a:t>también activo en Italia desde 1610-1612, concretamente en Roma. </a:t>
            </a:r>
          </a:p>
          <a:p>
            <a:r>
              <a:rPr lang="es-ES" dirty="0"/>
              <a:t>Allí goza de la protección del cardenal </a:t>
            </a:r>
            <a:r>
              <a:rPr lang="es-ES" dirty="0" err="1"/>
              <a:t>Escipion</a:t>
            </a:r>
            <a:r>
              <a:rPr lang="es-ES" dirty="0"/>
              <a:t> Borghese y vemos la especialidad de este pintor con respecto a los modelos del Caravaggio; tiene preferencia por los temas nocturnos y los juegos lumínicos artificiales producidos por las velas, lo que le permite abordar el resplandor más intenso y las sombras más absolutas. </a:t>
            </a:r>
          </a:p>
          <a:p>
            <a:r>
              <a:rPr lang="es-ES" dirty="0"/>
              <a:t>Lo mejor de su obra lo pintó en Roma con la composición </a:t>
            </a:r>
            <a:r>
              <a:rPr lang="es-ES" b="1" dirty="0"/>
              <a:t>“Cristo ante el sumo sacerdote” </a:t>
            </a:r>
            <a:r>
              <a:rPr lang="es-ES" dirty="0"/>
              <a:t>(1617, Londres, Nacional Gallery) convirtiéndose en el más famoso de los seguidores de Caravaggio abriendo, además, el camino a Georges de la Tour a quien influye directamente con sus juegos de luces artificiales. </a:t>
            </a:r>
          </a:p>
          <a:p>
            <a:endParaRPr lang="es-ES" dirty="0"/>
          </a:p>
          <a:p>
            <a:endParaRPr lang="es-ES" dirty="0"/>
          </a:p>
        </p:txBody>
      </p:sp>
    </p:spTree>
    <p:extLst>
      <p:ext uri="{BB962C8B-B14F-4D97-AF65-F5344CB8AC3E}">
        <p14:creationId xmlns:p14="http://schemas.microsoft.com/office/powerpoint/2010/main" val="28854133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F28DF7F-E392-4FDE-B1B0-ABD9AAC3236D}"/>
              </a:ext>
            </a:extLst>
          </p:cNvPr>
          <p:cNvSpPr>
            <a:spLocks noGrp="1"/>
          </p:cNvSpPr>
          <p:nvPr>
            <p:ph idx="1"/>
          </p:nvPr>
        </p:nvSpPr>
        <p:spPr/>
        <p:txBody>
          <a:bodyPr/>
          <a:lstStyle/>
          <a:p>
            <a:r>
              <a:rPr lang="es-ES" dirty="0"/>
              <a:t>Otros integrantes de la Escuela de Utrech se especializan en escenas costumbristas y populares bajo los efectos de la iluminación tenebrista. </a:t>
            </a:r>
          </a:p>
          <a:p>
            <a:r>
              <a:rPr lang="es-ES" dirty="0"/>
              <a:t>Al comienzo de los años treinta el grupo fue perdiendo vitalidad ante la llegada del artista como Rembrandt que renovaba radicalmente el uso del claroscuro y la lección de Caravaggio.</a:t>
            </a:r>
          </a:p>
          <a:p>
            <a:endParaRPr lang="es-ES" dirty="0"/>
          </a:p>
        </p:txBody>
      </p:sp>
    </p:spTree>
    <p:extLst>
      <p:ext uri="{BB962C8B-B14F-4D97-AF65-F5344CB8AC3E}">
        <p14:creationId xmlns:p14="http://schemas.microsoft.com/office/powerpoint/2010/main" val="29805520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6EA54A7E-F35A-4AF8-AAC0-1489F0AB0FD5}"/>
              </a:ext>
            </a:extLst>
          </p:cNvPr>
          <p:cNvSpPr>
            <a:spLocks noGrp="1"/>
          </p:cNvSpPr>
          <p:nvPr>
            <p:ph type="ctrTitle"/>
          </p:nvPr>
        </p:nvSpPr>
        <p:spPr/>
        <p:txBody>
          <a:bodyPr/>
          <a:lstStyle/>
          <a:p>
            <a:r>
              <a:rPr lang="es-ES" dirty="0"/>
              <a:t>Rembrandt</a:t>
            </a:r>
          </a:p>
        </p:txBody>
      </p:sp>
      <p:sp>
        <p:nvSpPr>
          <p:cNvPr id="5" name="Subtítulo 4">
            <a:extLst>
              <a:ext uri="{FF2B5EF4-FFF2-40B4-BE49-F238E27FC236}">
                <a16:creationId xmlns:a16="http://schemas.microsoft.com/office/drawing/2014/main" id="{25AF82F7-9D01-4968-AB74-52AB5851301A}"/>
              </a:ext>
            </a:extLst>
          </p:cNvPr>
          <p:cNvSpPr>
            <a:spLocks noGrp="1"/>
          </p:cNvSpPr>
          <p:nvPr>
            <p:ph type="subTitle" idx="1"/>
          </p:nvPr>
        </p:nvSpPr>
        <p:spPr/>
        <p:txBody>
          <a:bodyPr/>
          <a:lstStyle/>
          <a:p>
            <a:endParaRPr lang="es-ES"/>
          </a:p>
        </p:txBody>
      </p:sp>
    </p:spTree>
    <p:extLst>
      <p:ext uri="{BB962C8B-B14F-4D97-AF65-F5344CB8AC3E}">
        <p14:creationId xmlns:p14="http://schemas.microsoft.com/office/powerpoint/2010/main" val="672406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9520B08-C4E9-41FD-AB67-9105828A3225}"/>
              </a:ext>
            </a:extLst>
          </p:cNvPr>
          <p:cNvSpPr>
            <a:spLocks noGrp="1"/>
          </p:cNvSpPr>
          <p:nvPr>
            <p:ph idx="1"/>
          </p:nvPr>
        </p:nvSpPr>
        <p:spPr>
          <a:xfrm>
            <a:off x="838200" y="637309"/>
            <a:ext cx="10515600" cy="5539654"/>
          </a:xfrm>
        </p:spPr>
        <p:txBody>
          <a:bodyPr>
            <a:normAutofit lnSpcReduction="10000"/>
          </a:bodyPr>
          <a:lstStyle/>
          <a:p>
            <a:r>
              <a:rPr lang="es-ES" b="1" dirty="0"/>
              <a:t>Rembrandt </a:t>
            </a:r>
            <a:r>
              <a:rPr lang="es-ES" dirty="0"/>
              <a:t>(1609-1669) se considera sobre todo pintor de temas religiosos no destinados a la devoción pública, sino a la meditación pues supo dotarlos de una interpretación intima muy personal. De familia calvinista, cuando se instala definitivamente en Ámsterdam, en 1631, se integró en la secta de los menonitas que sólo aceptan la autoridad de la Biblia y seguían fielmente las enseñanzas del Sermón de la Montaña. Estos ideales religiosos que irán tomando cuerpo a lo largo de su carrera se aprecian en sus grabados con los que difundió su concepción de las historias bíblicas. En ellos Rembrandt consigue dar una lección única acerca de los pobres y mendigos pues nadie como él desplegó tanta compasión por retratar a los desahuciados de la sociedad, fueron 250 aguafuertes.</a:t>
            </a:r>
          </a:p>
          <a:p>
            <a:r>
              <a:rPr lang="es-ES" dirty="0" err="1"/>
              <a:t>Rembrant</a:t>
            </a:r>
            <a:r>
              <a:rPr lang="es-ES" dirty="0"/>
              <a:t> leyó asiduamente la Biblia, especialmente el </a:t>
            </a:r>
            <a:r>
              <a:rPr lang="es-ES" b="1" dirty="0"/>
              <a:t>Antiguo Testamento</a:t>
            </a:r>
            <a:r>
              <a:rPr lang="es-ES" dirty="0"/>
              <a:t>, haciendo de sus escenas religiosas algo muy diferente a lo que se hacía en Italia o en la España católica. </a:t>
            </a:r>
          </a:p>
          <a:p>
            <a:endParaRPr lang="es-ES" dirty="0"/>
          </a:p>
        </p:txBody>
      </p:sp>
    </p:spTree>
    <p:extLst>
      <p:ext uri="{BB962C8B-B14F-4D97-AF65-F5344CB8AC3E}">
        <p14:creationId xmlns:p14="http://schemas.microsoft.com/office/powerpoint/2010/main" val="14959527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3EA98B62-91C5-43E6-A7A0-A8DFFFD6FD50}"/>
              </a:ext>
            </a:extLst>
          </p:cNvPr>
          <p:cNvSpPr>
            <a:spLocks noGrp="1"/>
          </p:cNvSpPr>
          <p:nvPr>
            <p:ph type="title"/>
          </p:nvPr>
        </p:nvSpPr>
        <p:spPr>
          <a:xfrm>
            <a:off x="0" y="1182543"/>
            <a:ext cx="6096000" cy="1325563"/>
          </a:xfrm>
        </p:spPr>
        <p:txBody>
          <a:bodyPr>
            <a:noAutofit/>
          </a:bodyPr>
          <a:lstStyle/>
          <a:p>
            <a:pPr algn="ctr"/>
            <a:r>
              <a:rPr lang="es-ES" sz="3600" b="1" dirty="0"/>
              <a:t>Autorretrato con traje oriental. </a:t>
            </a:r>
            <a:br>
              <a:rPr lang="es-ES" sz="3600" b="1" dirty="0"/>
            </a:br>
            <a:r>
              <a:rPr lang="es-ES" sz="3600" b="1" dirty="0"/>
              <a:t>Rembrandt. </a:t>
            </a:r>
            <a:br>
              <a:rPr lang="es-ES" sz="3600" b="1" dirty="0"/>
            </a:br>
            <a:r>
              <a:rPr lang="es-ES" sz="3600" b="1" dirty="0"/>
              <a:t>1631</a:t>
            </a:r>
          </a:p>
        </p:txBody>
      </p:sp>
      <p:pic>
        <p:nvPicPr>
          <p:cNvPr id="2" name="Imagen 1">
            <a:extLst>
              <a:ext uri="{FF2B5EF4-FFF2-40B4-BE49-F238E27FC236}">
                <a16:creationId xmlns:a16="http://schemas.microsoft.com/office/drawing/2014/main" id="{CCCB9F1C-AC94-4DFF-84E6-87A9DCED375D}"/>
              </a:ext>
            </a:extLst>
          </p:cNvPr>
          <p:cNvPicPr>
            <a:picLocks noChangeAspect="1"/>
          </p:cNvPicPr>
          <p:nvPr/>
        </p:nvPicPr>
        <p:blipFill>
          <a:blip r:embed="rId2"/>
          <a:stretch>
            <a:fillRect/>
          </a:stretch>
        </p:blipFill>
        <p:spPr>
          <a:xfrm>
            <a:off x="6096000" y="-1992"/>
            <a:ext cx="5096992" cy="6859992"/>
          </a:xfrm>
          <a:prstGeom prst="rect">
            <a:avLst/>
          </a:prstGeom>
        </p:spPr>
      </p:pic>
    </p:spTree>
    <p:extLst>
      <p:ext uri="{BB962C8B-B14F-4D97-AF65-F5344CB8AC3E}">
        <p14:creationId xmlns:p14="http://schemas.microsoft.com/office/powerpoint/2010/main" val="2174552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26CEEC8-E9E3-48B5-BC06-81A8BB5B72CC}"/>
              </a:ext>
            </a:extLst>
          </p:cNvPr>
          <p:cNvSpPr>
            <a:spLocks noGrp="1"/>
          </p:cNvSpPr>
          <p:nvPr>
            <p:ph idx="1"/>
          </p:nvPr>
        </p:nvSpPr>
        <p:spPr>
          <a:xfrm>
            <a:off x="277091" y="249382"/>
            <a:ext cx="11346873" cy="6248400"/>
          </a:xfrm>
        </p:spPr>
        <p:txBody>
          <a:bodyPr/>
          <a:lstStyle/>
          <a:p>
            <a:r>
              <a:rPr lang="es-ES" dirty="0"/>
              <a:t>Rembrandt adquiere la capacidad de introspección psicológica a través de indagar en su propio retrato, una y otra vez. </a:t>
            </a:r>
          </a:p>
          <a:p>
            <a:r>
              <a:rPr lang="es-ES" dirty="0"/>
              <a:t>Hay en su catálogo unos 60 autorretratos y es el pintor que de forma más insistente se adentró en su propia alma para sacarla a flote.</a:t>
            </a:r>
          </a:p>
          <a:p>
            <a:endParaRPr lang="es-ES" dirty="0"/>
          </a:p>
        </p:txBody>
      </p:sp>
    </p:spTree>
    <p:extLst>
      <p:ext uri="{BB962C8B-B14F-4D97-AF65-F5344CB8AC3E}">
        <p14:creationId xmlns:p14="http://schemas.microsoft.com/office/powerpoint/2010/main" val="38239270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3FE808-D252-444A-A554-7C5807D5CAE6}"/>
              </a:ext>
            </a:extLst>
          </p:cNvPr>
          <p:cNvSpPr>
            <a:spLocks noGrp="1"/>
          </p:cNvSpPr>
          <p:nvPr>
            <p:ph type="title"/>
          </p:nvPr>
        </p:nvSpPr>
        <p:spPr>
          <a:xfrm>
            <a:off x="0" y="434398"/>
            <a:ext cx="4502727" cy="1325563"/>
          </a:xfrm>
        </p:spPr>
        <p:txBody>
          <a:bodyPr/>
          <a:lstStyle/>
          <a:p>
            <a:pPr algn="ctr"/>
            <a:r>
              <a:rPr lang="es-ES" b="1" dirty="0">
                <a:solidFill>
                  <a:srgbClr val="FF0000"/>
                </a:solidFill>
              </a:rPr>
              <a:t>La fiesta de Esther</a:t>
            </a:r>
            <a:endParaRPr lang="es-ES" dirty="0">
              <a:solidFill>
                <a:srgbClr val="FF0000"/>
              </a:solidFill>
            </a:endParaRPr>
          </a:p>
        </p:txBody>
      </p:sp>
      <p:pic>
        <p:nvPicPr>
          <p:cNvPr id="3" name="image79.jpeg">
            <a:extLst>
              <a:ext uri="{FF2B5EF4-FFF2-40B4-BE49-F238E27FC236}">
                <a16:creationId xmlns:a16="http://schemas.microsoft.com/office/drawing/2014/main" id="{F780BF3A-8E91-4971-A29B-615D8FE28C2D}"/>
              </a:ext>
            </a:extLst>
          </p:cNvPr>
          <p:cNvPicPr/>
          <p:nvPr/>
        </p:nvPicPr>
        <p:blipFill>
          <a:blip r:embed="rId2" cstate="print"/>
          <a:stretch>
            <a:fillRect/>
          </a:stretch>
        </p:blipFill>
        <p:spPr>
          <a:xfrm>
            <a:off x="4502727" y="0"/>
            <a:ext cx="7689273" cy="6858000"/>
          </a:xfrm>
          <a:prstGeom prst="rect">
            <a:avLst/>
          </a:prstGeom>
        </p:spPr>
      </p:pic>
    </p:spTree>
    <p:extLst>
      <p:ext uri="{BB962C8B-B14F-4D97-AF65-F5344CB8AC3E}">
        <p14:creationId xmlns:p14="http://schemas.microsoft.com/office/powerpoint/2010/main" val="2064284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D834EB-E9C8-4CC3-8A4B-D8ABF14030E8}"/>
              </a:ext>
            </a:extLst>
          </p:cNvPr>
          <p:cNvSpPr>
            <a:spLocks noGrp="1"/>
          </p:cNvSpPr>
          <p:nvPr>
            <p:ph type="title"/>
          </p:nvPr>
        </p:nvSpPr>
        <p:spPr>
          <a:xfrm>
            <a:off x="0" y="1113270"/>
            <a:ext cx="4128656" cy="1325563"/>
          </a:xfrm>
        </p:spPr>
        <p:txBody>
          <a:bodyPr>
            <a:normAutofit/>
          </a:bodyPr>
          <a:lstStyle/>
          <a:p>
            <a:pPr algn="ctr"/>
            <a:r>
              <a:rPr lang="es-ES" b="1" dirty="0">
                <a:solidFill>
                  <a:srgbClr val="FF0000"/>
                </a:solidFill>
              </a:rPr>
              <a:t>La lapidación de San Esteban</a:t>
            </a:r>
            <a:endParaRPr lang="es-ES" dirty="0">
              <a:solidFill>
                <a:srgbClr val="FF0000"/>
              </a:solidFill>
            </a:endParaRPr>
          </a:p>
        </p:txBody>
      </p:sp>
      <p:pic>
        <p:nvPicPr>
          <p:cNvPr id="3" name="image80.jpeg">
            <a:extLst>
              <a:ext uri="{FF2B5EF4-FFF2-40B4-BE49-F238E27FC236}">
                <a16:creationId xmlns:a16="http://schemas.microsoft.com/office/drawing/2014/main" id="{827F3614-FCCC-4559-912E-F68A96018C75}"/>
              </a:ext>
            </a:extLst>
          </p:cNvPr>
          <p:cNvPicPr/>
          <p:nvPr/>
        </p:nvPicPr>
        <p:blipFill>
          <a:blip r:embed="rId2" cstate="print"/>
          <a:stretch>
            <a:fillRect/>
          </a:stretch>
        </p:blipFill>
        <p:spPr>
          <a:xfrm>
            <a:off x="4128656" y="0"/>
            <a:ext cx="8063344" cy="6857999"/>
          </a:xfrm>
          <a:prstGeom prst="rect">
            <a:avLst/>
          </a:prstGeom>
        </p:spPr>
      </p:pic>
    </p:spTree>
    <p:extLst>
      <p:ext uri="{BB962C8B-B14F-4D97-AF65-F5344CB8AC3E}">
        <p14:creationId xmlns:p14="http://schemas.microsoft.com/office/powerpoint/2010/main" val="37509366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FA07BDB-1A5E-44CF-8C5D-8DFA9B92843D}"/>
              </a:ext>
            </a:extLst>
          </p:cNvPr>
          <p:cNvSpPr>
            <a:spLocks noGrp="1"/>
          </p:cNvSpPr>
          <p:nvPr>
            <p:ph type="title"/>
          </p:nvPr>
        </p:nvSpPr>
        <p:spPr>
          <a:xfrm>
            <a:off x="0" y="1293380"/>
            <a:ext cx="4285614" cy="1325563"/>
          </a:xfrm>
        </p:spPr>
        <p:txBody>
          <a:bodyPr>
            <a:normAutofit fontScale="90000"/>
          </a:bodyPr>
          <a:lstStyle/>
          <a:p>
            <a:pPr algn="ctr"/>
            <a:r>
              <a:rPr lang="es-ES" b="1" dirty="0">
                <a:solidFill>
                  <a:srgbClr val="FF0000"/>
                </a:solidFill>
              </a:rPr>
              <a:t>Judas devolviendo las treinta monedas</a:t>
            </a:r>
            <a:endParaRPr lang="es-ES" dirty="0">
              <a:solidFill>
                <a:srgbClr val="FF0000"/>
              </a:solidFill>
            </a:endParaRPr>
          </a:p>
        </p:txBody>
      </p:sp>
      <p:pic>
        <p:nvPicPr>
          <p:cNvPr id="3" name="Imagen 2">
            <a:extLst>
              <a:ext uri="{FF2B5EF4-FFF2-40B4-BE49-F238E27FC236}">
                <a16:creationId xmlns:a16="http://schemas.microsoft.com/office/drawing/2014/main" id="{AFEBE394-FEE1-48BA-ACC2-F11F81D889D3}"/>
              </a:ext>
            </a:extLst>
          </p:cNvPr>
          <p:cNvPicPr/>
          <p:nvPr/>
        </p:nvPicPr>
        <p:blipFill>
          <a:blip r:embed="rId2">
            <a:extLst>
              <a:ext uri="{28A0092B-C50C-407E-A947-70E740481C1C}">
                <a14:useLocalDpi xmlns:a14="http://schemas.microsoft.com/office/drawing/2010/main" val="0"/>
              </a:ext>
            </a:extLst>
          </a:blip>
          <a:stretch>
            <a:fillRect/>
          </a:stretch>
        </p:blipFill>
        <p:spPr>
          <a:xfrm>
            <a:off x="4285614" y="0"/>
            <a:ext cx="7906385" cy="6858000"/>
          </a:xfrm>
          <a:prstGeom prst="rect">
            <a:avLst/>
          </a:prstGeom>
        </p:spPr>
      </p:pic>
    </p:spTree>
    <p:extLst>
      <p:ext uri="{BB962C8B-B14F-4D97-AF65-F5344CB8AC3E}">
        <p14:creationId xmlns:p14="http://schemas.microsoft.com/office/powerpoint/2010/main" val="10675427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BA621655-C226-4023-A981-9058D18F4EC5}"/>
              </a:ext>
            </a:extLst>
          </p:cNvPr>
          <p:cNvSpPr>
            <a:spLocks noGrp="1"/>
          </p:cNvSpPr>
          <p:nvPr>
            <p:ph idx="1"/>
          </p:nvPr>
        </p:nvSpPr>
        <p:spPr>
          <a:xfrm>
            <a:off x="838200" y="318655"/>
            <a:ext cx="10515600" cy="5858308"/>
          </a:xfrm>
        </p:spPr>
        <p:txBody>
          <a:bodyPr>
            <a:normAutofit lnSpcReduction="10000"/>
          </a:bodyPr>
          <a:lstStyle/>
          <a:p>
            <a:r>
              <a:rPr lang="es-ES" dirty="0"/>
              <a:t>En sus obras de juventud, desde 1625 hasta 1631, su obra se mueve al margen de las modas extranjeras, pero si imbuido de las corrientes de erudición y humanismo imperante en la ciudad, centro universitario relevante. </a:t>
            </a:r>
          </a:p>
          <a:p>
            <a:r>
              <a:rPr lang="es-ES" dirty="0"/>
              <a:t>Al margen de los autorretratos y de los grabados, desde el principio abordó la temática religiosa en piezas como </a:t>
            </a:r>
            <a:r>
              <a:rPr lang="es-ES" b="1" dirty="0"/>
              <a:t>“La fiesta de Esther” </a:t>
            </a:r>
            <a:r>
              <a:rPr lang="es-ES" dirty="0"/>
              <a:t>(</a:t>
            </a:r>
            <a:r>
              <a:rPr lang="es-ES" dirty="0" err="1"/>
              <a:t>Raleig</a:t>
            </a:r>
            <a:r>
              <a:rPr lang="es-ES" dirty="0"/>
              <a:t>, Nord Carolina, Museum of Art) y </a:t>
            </a:r>
            <a:r>
              <a:rPr lang="es-ES" b="1" dirty="0"/>
              <a:t>“La lapidación de San Esteban” </a:t>
            </a:r>
            <a:r>
              <a:rPr lang="es-ES" dirty="0"/>
              <a:t>(Lyon, Museo de Bellas Artes) pintadas en 1626. </a:t>
            </a:r>
          </a:p>
          <a:p>
            <a:r>
              <a:rPr lang="es-ES" dirty="0"/>
              <a:t>En ellas se aprecian algunos de los rasgos que luego van a ser una constante como es el gusto por el exotismo y el lujo en las vestimentas y accesorios que no solo se cuelan en los personajes de la “Fiesta de Esther” sino que en los protagonistas de la composición titulada </a:t>
            </a:r>
            <a:r>
              <a:rPr lang="es-ES" b="1" dirty="0"/>
              <a:t>“Judas devolviendo las treinta monedas”</a:t>
            </a:r>
            <a:r>
              <a:rPr lang="es-ES" dirty="0"/>
              <a:t> (colección particular) pintada en 1629 y en la que volvemos a encontrar atavíos orientales. </a:t>
            </a:r>
          </a:p>
          <a:p>
            <a:endParaRPr lang="es-ES" dirty="0"/>
          </a:p>
        </p:txBody>
      </p:sp>
    </p:spTree>
    <p:extLst>
      <p:ext uri="{BB962C8B-B14F-4D97-AF65-F5344CB8AC3E}">
        <p14:creationId xmlns:p14="http://schemas.microsoft.com/office/powerpoint/2010/main" val="16567526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5204864-16E5-4E12-96FC-76A2C14A6DC0}"/>
              </a:ext>
            </a:extLst>
          </p:cNvPr>
          <p:cNvSpPr>
            <a:spLocks noGrp="1"/>
          </p:cNvSpPr>
          <p:nvPr>
            <p:ph type="title"/>
          </p:nvPr>
        </p:nvSpPr>
        <p:spPr>
          <a:xfrm>
            <a:off x="0" y="365125"/>
            <a:ext cx="4762816" cy="1325563"/>
          </a:xfrm>
        </p:spPr>
        <p:txBody>
          <a:bodyPr/>
          <a:lstStyle/>
          <a:p>
            <a:pPr algn="ctr"/>
            <a:r>
              <a:rPr lang="es-ES" b="1" dirty="0" err="1">
                <a:solidFill>
                  <a:srgbClr val="FF0000"/>
                </a:solidFill>
              </a:rPr>
              <a:t>Tobias</a:t>
            </a:r>
            <a:r>
              <a:rPr lang="es-ES" b="1" dirty="0">
                <a:solidFill>
                  <a:srgbClr val="FF0000"/>
                </a:solidFill>
              </a:rPr>
              <a:t> y Ana</a:t>
            </a:r>
            <a:endParaRPr lang="es-ES" dirty="0">
              <a:solidFill>
                <a:srgbClr val="FF0000"/>
              </a:solidFill>
            </a:endParaRPr>
          </a:p>
        </p:txBody>
      </p:sp>
      <p:pic>
        <p:nvPicPr>
          <p:cNvPr id="3" name="image82.jpeg">
            <a:extLst>
              <a:ext uri="{FF2B5EF4-FFF2-40B4-BE49-F238E27FC236}">
                <a16:creationId xmlns:a16="http://schemas.microsoft.com/office/drawing/2014/main" id="{EEBF876E-F8BD-46AB-8882-5A1FF6DC0872}"/>
              </a:ext>
            </a:extLst>
          </p:cNvPr>
          <p:cNvPicPr/>
          <p:nvPr/>
        </p:nvPicPr>
        <p:blipFill>
          <a:blip r:embed="rId2" cstate="print"/>
          <a:stretch>
            <a:fillRect/>
          </a:stretch>
        </p:blipFill>
        <p:spPr>
          <a:xfrm>
            <a:off x="4762816" y="0"/>
            <a:ext cx="5406419" cy="6858000"/>
          </a:xfrm>
          <a:prstGeom prst="rect">
            <a:avLst/>
          </a:prstGeom>
        </p:spPr>
      </p:pic>
    </p:spTree>
    <p:extLst>
      <p:ext uri="{BB962C8B-B14F-4D97-AF65-F5344CB8AC3E}">
        <p14:creationId xmlns:p14="http://schemas.microsoft.com/office/powerpoint/2010/main" val="33753701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79F135-42F5-4F4B-A82C-1E24818D8FC0}"/>
              </a:ext>
            </a:extLst>
          </p:cNvPr>
          <p:cNvSpPr>
            <a:spLocks noGrp="1"/>
          </p:cNvSpPr>
          <p:nvPr>
            <p:ph type="title"/>
          </p:nvPr>
        </p:nvSpPr>
        <p:spPr>
          <a:xfrm>
            <a:off x="0" y="365125"/>
            <a:ext cx="4229417" cy="1325563"/>
          </a:xfrm>
        </p:spPr>
        <p:txBody>
          <a:bodyPr/>
          <a:lstStyle/>
          <a:p>
            <a:pPr algn="ctr"/>
            <a:r>
              <a:rPr lang="es-ES" b="1" dirty="0">
                <a:solidFill>
                  <a:srgbClr val="FF0000"/>
                </a:solidFill>
              </a:rPr>
              <a:t>Huida a Egipto</a:t>
            </a:r>
            <a:endParaRPr lang="es-ES" dirty="0">
              <a:solidFill>
                <a:srgbClr val="FF0000"/>
              </a:solidFill>
            </a:endParaRPr>
          </a:p>
        </p:txBody>
      </p:sp>
      <p:pic>
        <p:nvPicPr>
          <p:cNvPr id="3" name="image83.jpeg">
            <a:extLst>
              <a:ext uri="{FF2B5EF4-FFF2-40B4-BE49-F238E27FC236}">
                <a16:creationId xmlns:a16="http://schemas.microsoft.com/office/drawing/2014/main" id="{EBD05BD7-3870-4FF0-A6D3-9C9982A2134C}"/>
              </a:ext>
            </a:extLst>
          </p:cNvPr>
          <p:cNvPicPr/>
          <p:nvPr/>
        </p:nvPicPr>
        <p:blipFill>
          <a:blip r:embed="rId2" cstate="print"/>
          <a:stretch>
            <a:fillRect/>
          </a:stretch>
        </p:blipFill>
        <p:spPr>
          <a:xfrm>
            <a:off x="4229417" y="0"/>
            <a:ext cx="7962583" cy="6858000"/>
          </a:xfrm>
          <a:prstGeom prst="rect">
            <a:avLst/>
          </a:prstGeom>
        </p:spPr>
      </p:pic>
    </p:spTree>
    <p:extLst>
      <p:ext uri="{BB962C8B-B14F-4D97-AF65-F5344CB8AC3E}">
        <p14:creationId xmlns:p14="http://schemas.microsoft.com/office/powerpoint/2010/main" val="15130150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E9D18482-8B88-46D4-9EE7-00DAA9586E23}"/>
              </a:ext>
            </a:extLst>
          </p:cNvPr>
          <p:cNvSpPr>
            <a:spLocks noGrp="1"/>
          </p:cNvSpPr>
          <p:nvPr>
            <p:ph idx="1"/>
          </p:nvPr>
        </p:nvSpPr>
        <p:spPr>
          <a:xfrm>
            <a:off x="838200" y="415636"/>
            <a:ext cx="10515600" cy="5761327"/>
          </a:xfrm>
        </p:spPr>
        <p:txBody>
          <a:bodyPr/>
          <a:lstStyle/>
          <a:p>
            <a:r>
              <a:rPr lang="es-ES" dirty="0"/>
              <a:t>Además, en estas obras de juventud, Rembrandt maneja un </a:t>
            </a:r>
            <a:r>
              <a:rPr lang="es-ES" b="1" dirty="0"/>
              <a:t>fuerte claroscuro </a:t>
            </a:r>
            <a:r>
              <a:rPr lang="es-ES" dirty="0"/>
              <a:t>y una </a:t>
            </a:r>
            <a:r>
              <a:rPr lang="es-ES" b="1" dirty="0"/>
              <a:t>gestualidad muy pronunciada</a:t>
            </a:r>
            <a:r>
              <a:rPr lang="es-ES" dirty="0"/>
              <a:t>, en la línea de los artistas de la Escuela de Utrech y del propio Pieter </a:t>
            </a:r>
            <a:r>
              <a:rPr lang="es-ES" dirty="0" err="1"/>
              <a:t>Lastman</a:t>
            </a:r>
            <a:r>
              <a:rPr lang="es-ES" dirty="0"/>
              <a:t>, su maestro. </a:t>
            </a:r>
          </a:p>
          <a:p>
            <a:r>
              <a:rPr lang="es-ES" dirty="0"/>
              <a:t>Suelen ser composiciones con </a:t>
            </a:r>
            <a:r>
              <a:rPr lang="es-ES" b="1" dirty="0"/>
              <a:t>gran profusión de elementos</a:t>
            </a:r>
            <a:r>
              <a:rPr lang="es-ES" dirty="0"/>
              <a:t> y </a:t>
            </a:r>
            <a:r>
              <a:rPr lang="es-ES" b="1" dirty="0"/>
              <a:t>tendentes al dramatismo</a:t>
            </a:r>
            <a:r>
              <a:rPr lang="es-ES" dirty="0"/>
              <a:t>. </a:t>
            </a:r>
          </a:p>
          <a:p>
            <a:r>
              <a:rPr lang="es-ES" dirty="0"/>
              <a:t>Usa </a:t>
            </a:r>
            <a:r>
              <a:rPr lang="es-ES" b="1" dirty="0"/>
              <a:t>perfiles bien delineados</a:t>
            </a:r>
            <a:r>
              <a:rPr lang="es-ES" dirty="0"/>
              <a:t> y z</a:t>
            </a:r>
            <a:r>
              <a:rPr lang="es-ES" b="1" dirty="0"/>
              <a:t>onas muy definidas entre la luz y la sombra</a:t>
            </a:r>
            <a:r>
              <a:rPr lang="es-ES" dirty="0"/>
              <a:t> que igualmente apreciamos en sus composiciones de pequeño formato como </a:t>
            </a:r>
            <a:r>
              <a:rPr lang="es-ES" b="1" dirty="0"/>
              <a:t>“</a:t>
            </a:r>
            <a:r>
              <a:rPr lang="es-ES" b="1" dirty="0" err="1"/>
              <a:t>Tobias</a:t>
            </a:r>
            <a:r>
              <a:rPr lang="es-ES" b="1" dirty="0"/>
              <a:t> y Ana” </a:t>
            </a:r>
            <a:r>
              <a:rPr lang="es-ES" dirty="0"/>
              <a:t>(Ámsterdam, Rijksmuseum) y la </a:t>
            </a:r>
            <a:r>
              <a:rPr lang="es-ES" b="1" dirty="0"/>
              <a:t>“Huida a Egipto” </a:t>
            </a:r>
            <a:r>
              <a:rPr lang="es-ES" dirty="0"/>
              <a:t>(Tours, Museo de Bellas Artes) en</a:t>
            </a:r>
            <a:r>
              <a:rPr lang="es-ES" b="1" dirty="0"/>
              <a:t> </a:t>
            </a:r>
            <a:r>
              <a:rPr lang="es-ES" dirty="0"/>
              <a:t>las que insiste en la humanidad de los protagonistas y en el poder de la percepción. </a:t>
            </a:r>
          </a:p>
          <a:p>
            <a:r>
              <a:rPr lang="es-ES" dirty="0"/>
              <a:t>En estas obras se aprecia el interés del pintor en la vejez.</a:t>
            </a:r>
          </a:p>
          <a:p>
            <a:endParaRPr lang="es-ES" dirty="0"/>
          </a:p>
        </p:txBody>
      </p:sp>
    </p:spTree>
    <p:extLst>
      <p:ext uri="{BB962C8B-B14F-4D97-AF65-F5344CB8AC3E}">
        <p14:creationId xmlns:p14="http://schemas.microsoft.com/office/powerpoint/2010/main" val="29128157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8A77FC2-9479-4AAC-ACC5-B53A9F483F2B}"/>
              </a:ext>
            </a:extLst>
          </p:cNvPr>
          <p:cNvSpPr>
            <a:spLocks noGrp="1"/>
          </p:cNvSpPr>
          <p:nvPr>
            <p:ph type="title"/>
          </p:nvPr>
        </p:nvSpPr>
        <p:spPr>
          <a:xfrm>
            <a:off x="0" y="365125"/>
            <a:ext cx="6934200" cy="1325563"/>
          </a:xfrm>
        </p:spPr>
        <p:txBody>
          <a:bodyPr/>
          <a:lstStyle/>
          <a:p>
            <a:pPr algn="ctr"/>
            <a:r>
              <a:rPr lang="es-ES" b="1" dirty="0">
                <a:solidFill>
                  <a:srgbClr val="FF0000"/>
                </a:solidFill>
              </a:rPr>
              <a:t>San Pablo en meditación</a:t>
            </a:r>
            <a:endParaRPr lang="es-ES" dirty="0">
              <a:solidFill>
                <a:srgbClr val="FF0000"/>
              </a:solidFill>
            </a:endParaRPr>
          </a:p>
        </p:txBody>
      </p:sp>
      <p:pic>
        <p:nvPicPr>
          <p:cNvPr id="3" name="image84.jpeg">
            <a:extLst>
              <a:ext uri="{FF2B5EF4-FFF2-40B4-BE49-F238E27FC236}">
                <a16:creationId xmlns:a16="http://schemas.microsoft.com/office/drawing/2014/main" id="{89A2DC94-FFC5-45E7-8F37-DC2D7F57A394}"/>
              </a:ext>
            </a:extLst>
          </p:cNvPr>
          <p:cNvPicPr/>
          <p:nvPr/>
        </p:nvPicPr>
        <p:blipFill>
          <a:blip r:embed="rId2" cstate="print"/>
          <a:stretch>
            <a:fillRect/>
          </a:stretch>
        </p:blipFill>
        <p:spPr>
          <a:xfrm>
            <a:off x="6934200" y="0"/>
            <a:ext cx="5257800" cy="6858000"/>
          </a:xfrm>
          <a:prstGeom prst="rect">
            <a:avLst/>
          </a:prstGeom>
        </p:spPr>
      </p:pic>
    </p:spTree>
    <p:extLst>
      <p:ext uri="{BB962C8B-B14F-4D97-AF65-F5344CB8AC3E}">
        <p14:creationId xmlns:p14="http://schemas.microsoft.com/office/powerpoint/2010/main" val="8194808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3EA98B62-91C5-43E6-A7A0-A8DFFFD6FD50}"/>
              </a:ext>
            </a:extLst>
          </p:cNvPr>
          <p:cNvSpPr>
            <a:spLocks noGrp="1"/>
          </p:cNvSpPr>
          <p:nvPr>
            <p:ph type="title"/>
          </p:nvPr>
        </p:nvSpPr>
        <p:spPr>
          <a:xfrm>
            <a:off x="0" y="1833707"/>
            <a:ext cx="5972954" cy="1325563"/>
          </a:xfrm>
        </p:spPr>
        <p:txBody>
          <a:bodyPr>
            <a:normAutofit fontScale="90000"/>
          </a:bodyPr>
          <a:lstStyle/>
          <a:p>
            <a:pPr algn="ctr"/>
            <a:r>
              <a:rPr lang="es-ES" b="1" dirty="0"/>
              <a:t>Presentación en el templo. </a:t>
            </a:r>
            <a:br>
              <a:rPr lang="es-ES" b="1" dirty="0"/>
            </a:br>
            <a:r>
              <a:rPr lang="es-ES" b="1" dirty="0"/>
              <a:t>Rembrandt. </a:t>
            </a:r>
            <a:br>
              <a:rPr lang="es-ES" b="1" dirty="0"/>
            </a:br>
            <a:r>
              <a:rPr lang="es-ES" b="1" dirty="0"/>
              <a:t>1631</a:t>
            </a:r>
          </a:p>
        </p:txBody>
      </p:sp>
      <p:pic>
        <p:nvPicPr>
          <p:cNvPr id="4" name="Imagen 3">
            <a:extLst>
              <a:ext uri="{FF2B5EF4-FFF2-40B4-BE49-F238E27FC236}">
                <a16:creationId xmlns:a16="http://schemas.microsoft.com/office/drawing/2014/main" id="{6689D93F-B30A-4FA1-8D5F-6BACE0FC6B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72954" y="21408"/>
            <a:ext cx="5281267" cy="6836592"/>
          </a:xfrm>
          <a:prstGeom prst="rect">
            <a:avLst/>
          </a:prstGeom>
        </p:spPr>
      </p:pic>
    </p:spTree>
    <p:extLst>
      <p:ext uri="{BB962C8B-B14F-4D97-AF65-F5344CB8AC3E}">
        <p14:creationId xmlns:p14="http://schemas.microsoft.com/office/powerpoint/2010/main" val="3784379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26CEEC8-E9E3-48B5-BC06-81A8BB5B72CC}"/>
              </a:ext>
            </a:extLst>
          </p:cNvPr>
          <p:cNvSpPr>
            <a:spLocks noGrp="1"/>
          </p:cNvSpPr>
          <p:nvPr>
            <p:ph idx="1"/>
          </p:nvPr>
        </p:nvSpPr>
        <p:spPr>
          <a:xfrm>
            <a:off x="277091" y="249382"/>
            <a:ext cx="11346873" cy="6248400"/>
          </a:xfrm>
        </p:spPr>
        <p:txBody>
          <a:bodyPr>
            <a:normAutofit fontScale="92500" lnSpcReduction="20000"/>
          </a:bodyPr>
          <a:lstStyle/>
          <a:p>
            <a:r>
              <a:rPr lang="es-ES" dirty="0"/>
              <a:t>Es algo que seguimos viendo en creaciones magníficas como él </a:t>
            </a:r>
            <a:r>
              <a:rPr lang="es-ES" b="1" dirty="0"/>
              <a:t>“San Pablo en meditación” </a:t>
            </a:r>
            <a:r>
              <a:rPr lang="es-ES" dirty="0"/>
              <a:t>(Nuremberg, </a:t>
            </a:r>
            <a:r>
              <a:rPr lang="es-ES" dirty="0" err="1"/>
              <a:t>Germanisches</a:t>
            </a:r>
            <a:r>
              <a:rPr lang="es-ES" dirty="0"/>
              <a:t> Nacional Museum) y la preciosa </a:t>
            </a:r>
            <a:r>
              <a:rPr lang="es-ES" b="1" dirty="0"/>
              <a:t>“Presentación en el templo” </a:t>
            </a:r>
            <a:r>
              <a:rPr lang="es-ES" dirty="0"/>
              <a:t>(1631, La Haya. Mauritshuis), especialmente en la primera, la vejez le brinda la oportunidad de mostrar la riqueza de la vida interior, la experiencia y el sufrimiento que se adquiere con la edad. </a:t>
            </a:r>
          </a:p>
          <a:p>
            <a:r>
              <a:rPr lang="es-ES" dirty="0"/>
              <a:t>Esto es un matiz radicalmente opuesto a Caravaggio que también prefería los modelos ancianos, pero se trataba más de una opción estética ya que era la atracción por las arrugas, por la sequedad de la piel, por los surcos del rostro lo que le atraía. </a:t>
            </a:r>
          </a:p>
          <a:p>
            <a:r>
              <a:rPr lang="es-ES" dirty="0"/>
              <a:t>Otra diferencia que se va acentuando entre los dos maestros es el uso del claroscuro. </a:t>
            </a:r>
          </a:p>
          <a:p>
            <a:r>
              <a:rPr lang="es-ES" dirty="0"/>
              <a:t>En Caravaggio apenas hay transición entre la luz y la sombra. </a:t>
            </a:r>
          </a:p>
          <a:p>
            <a:r>
              <a:rPr lang="es-ES" b="1" dirty="0"/>
              <a:t>En Rembrandt, desde el principio hay una tendencia a unificar luz y sombra creando una sensación atmosférica mágica y envolvente</a:t>
            </a:r>
            <a:r>
              <a:rPr lang="es-ES" dirty="0"/>
              <a:t>. </a:t>
            </a:r>
          </a:p>
          <a:p>
            <a:r>
              <a:rPr lang="es-ES" dirty="0"/>
              <a:t>Esto está muy patente en la </a:t>
            </a:r>
            <a:r>
              <a:rPr lang="es-ES" b="1" dirty="0"/>
              <a:t>“Presentación en el templo” </a:t>
            </a:r>
            <a:r>
              <a:rPr lang="es-ES" dirty="0"/>
              <a:t>en donde el espacio, luz y figuras se funden armoniosamente hasta crear un escenario vibrante. </a:t>
            </a:r>
          </a:p>
          <a:p>
            <a:r>
              <a:rPr lang="es-ES" dirty="0"/>
              <a:t>Los puntos de luz parecen flotar sugiriendo una sensación tanto física como espiritual.</a:t>
            </a:r>
          </a:p>
          <a:p>
            <a:endParaRPr lang="es-ES" dirty="0"/>
          </a:p>
        </p:txBody>
      </p:sp>
    </p:spTree>
    <p:extLst>
      <p:ext uri="{BB962C8B-B14F-4D97-AF65-F5344CB8AC3E}">
        <p14:creationId xmlns:p14="http://schemas.microsoft.com/office/powerpoint/2010/main" val="17667438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FBCE6D-0702-4D60-A393-BE974CDCDD23}"/>
              </a:ext>
            </a:extLst>
          </p:cNvPr>
          <p:cNvSpPr>
            <a:spLocks noGrp="1"/>
          </p:cNvSpPr>
          <p:nvPr>
            <p:ph type="title"/>
          </p:nvPr>
        </p:nvSpPr>
        <p:spPr>
          <a:xfrm>
            <a:off x="0" y="1016289"/>
            <a:ext cx="4225636" cy="1325563"/>
          </a:xfrm>
        </p:spPr>
        <p:txBody>
          <a:bodyPr>
            <a:normAutofit/>
          </a:bodyPr>
          <a:lstStyle/>
          <a:p>
            <a:pPr algn="ctr"/>
            <a:r>
              <a:rPr lang="es-ES" b="1" dirty="0">
                <a:solidFill>
                  <a:srgbClr val="FF0000"/>
                </a:solidFill>
              </a:rPr>
              <a:t>La anatomía del doctor </a:t>
            </a:r>
            <a:r>
              <a:rPr lang="es-ES" b="1" dirty="0" err="1">
                <a:solidFill>
                  <a:srgbClr val="FF0000"/>
                </a:solidFill>
              </a:rPr>
              <a:t>Tulp</a:t>
            </a:r>
            <a:endParaRPr lang="es-ES" dirty="0">
              <a:solidFill>
                <a:srgbClr val="FF0000"/>
              </a:solidFill>
            </a:endParaRPr>
          </a:p>
        </p:txBody>
      </p:sp>
      <p:pic>
        <p:nvPicPr>
          <p:cNvPr id="3" name="image86.jpeg">
            <a:extLst>
              <a:ext uri="{FF2B5EF4-FFF2-40B4-BE49-F238E27FC236}">
                <a16:creationId xmlns:a16="http://schemas.microsoft.com/office/drawing/2014/main" id="{2552230F-AE76-41D2-BE52-170448DAE0F3}"/>
              </a:ext>
            </a:extLst>
          </p:cNvPr>
          <p:cNvPicPr/>
          <p:nvPr/>
        </p:nvPicPr>
        <p:blipFill>
          <a:blip r:embed="rId2" cstate="print"/>
          <a:stretch>
            <a:fillRect/>
          </a:stretch>
        </p:blipFill>
        <p:spPr>
          <a:xfrm>
            <a:off x="4225636" y="0"/>
            <a:ext cx="7966363" cy="6858000"/>
          </a:xfrm>
          <a:prstGeom prst="rect">
            <a:avLst/>
          </a:prstGeom>
        </p:spPr>
      </p:pic>
    </p:spTree>
    <p:extLst>
      <p:ext uri="{BB962C8B-B14F-4D97-AF65-F5344CB8AC3E}">
        <p14:creationId xmlns:p14="http://schemas.microsoft.com/office/powerpoint/2010/main" val="890668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A206519-B3EB-47FD-9BA6-A5B191A89596}"/>
              </a:ext>
            </a:extLst>
          </p:cNvPr>
          <p:cNvSpPr>
            <a:spLocks noGrp="1"/>
          </p:cNvSpPr>
          <p:nvPr>
            <p:ph idx="1"/>
          </p:nvPr>
        </p:nvSpPr>
        <p:spPr/>
        <p:txBody>
          <a:bodyPr/>
          <a:lstStyle/>
          <a:p>
            <a:r>
              <a:rPr lang="es-ES" dirty="0"/>
              <a:t>En paralelo, Rembrandt pinta retratos y ha creado ya una de las que será su obra más famosa </a:t>
            </a:r>
            <a:r>
              <a:rPr lang="es-ES" b="1" dirty="0"/>
              <a:t>“La anatomía del doctor </a:t>
            </a:r>
            <a:r>
              <a:rPr lang="es-ES" b="1" dirty="0" err="1"/>
              <a:t>Tulp</a:t>
            </a:r>
            <a:r>
              <a:rPr lang="es-ES" b="1" dirty="0"/>
              <a:t>” </a:t>
            </a:r>
            <a:r>
              <a:rPr lang="es-ES" dirty="0"/>
              <a:t>(La Haya, Mauritshuis). </a:t>
            </a:r>
          </a:p>
          <a:p>
            <a:endParaRPr lang="es-ES" dirty="0"/>
          </a:p>
        </p:txBody>
      </p:sp>
    </p:spTree>
    <p:extLst>
      <p:ext uri="{BB962C8B-B14F-4D97-AF65-F5344CB8AC3E}">
        <p14:creationId xmlns:p14="http://schemas.microsoft.com/office/powerpoint/2010/main" val="30176790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3EA98B62-91C5-43E6-A7A0-A8DFFFD6FD50}"/>
              </a:ext>
            </a:extLst>
          </p:cNvPr>
          <p:cNvSpPr>
            <a:spLocks noGrp="1"/>
          </p:cNvSpPr>
          <p:nvPr>
            <p:ph type="title"/>
          </p:nvPr>
        </p:nvSpPr>
        <p:spPr>
          <a:xfrm>
            <a:off x="-1" y="2235489"/>
            <a:ext cx="6296137" cy="1325563"/>
          </a:xfrm>
        </p:spPr>
        <p:txBody>
          <a:bodyPr>
            <a:normAutofit fontScale="90000"/>
          </a:bodyPr>
          <a:lstStyle/>
          <a:p>
            <a:pPr algn="ctr"/>
            <a:r>
              <a:rPr lang="es-ES" b="1" dirty="0"/>
              <a:t>Descendimiento de la cruz. </a:t>
            </a:r>
            <a:br>
              <a:rPr lang="es-ES" b="1" dirty="0"/>
            </a:br>
            <a:r>
              <a:rPr lang="es-ES" b="1" dirty="0"/>
              <a:t>Rembrandt. </a:t>
            </a:r>
            <a:br>
              <a:rPr lang="es-ES" b="1" dirty="0"/>
            </a:br>
            <a:r>
              <a:rPr lang="es-ES" b="1" dirty="0"/>
              <a:t>1633 </a:t>
            </a:r>
          </a:p>
        </p:txBody>
      </p:sp>
      <p:pic>
        <p:nvPicPr>
          <p:cNvPr id="2" name="Imagen 1">
            <a:extLst>
              <a:ext uri="{FF2B5EF4-FFF2-40B4-BE49-F238E27FC236}">
                <a16:creationId xmlns:a16="http://schemas.microsoft.com/office/drawing/2014/main" id="{6422B4DB-4AFE-4DBD-94B5-4F60AE0FD880}"/>
              </a:ext>
            </a:extLst>
          </p:cNvPr>
          <p:cNvPicPr>
            <a:picLocks noChangeAspect="1"/>
          </p:cNvPicPr>
          <p:nvPr/>
        </p:nvPicPr>
        <p:blipFill>
          <a:blip r:embed="rId2"/>
          <a:stretch>
            <a:fillRect/>
          </a:stretch>
        </p:blipFill>
        <p:spPr>
          <a:xfrm>
            <a:off x="6296137" y="0"/>
            <a:ext cx="5258555" cy="6836122"/>
          </a:xfrm>
          <a:prstGeom prst="rect">
            <a:avLst/>
          </a:prstGeom>
        </p:spPr>
      </p:pic>
    </p:spTree>
    <p:extLst>
      <p:ext uri="{BB962C8B-B14F-4D97-AF65-F5344CB8AC3E}">
        <p14:creationId xmlns:p14="http://schemas.microsoft.com/office/powerpoint/2010/main" val="2694665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26CEEC8-E9E3-48B5-BC06-81A8BB5B72CC}"/>
              </a:ext>
            </a:extLst>
          </p:cNvPr>
          <p:cNvSpPr>
            <a:spLocks noGrp="1"/>
          </p:cNvSpPr>
          <p:nvPr>
            <p:ph idx="1"/>
          </p:nvPr>
        </p:nvSpPr>
        <p:spPr>
          <a:xfrm>
            <a:off x="277091" y="249382"/>
            <a:ext cx="11346873" cy="6248400"/>
          </a:xfrm>
        </p:spPr>
        <p:txBody>
          <a:bodyPr>
            <a:normAutofit fontScale="85000" lnSpcReduction="10000"/>
          </a:bodyPr>
          <a:lstStyle/>
          <a:p>
            <a:r>
              <a:rPr lang="es-ES" dirty="0"/>
              <a:t>En 1633 se traslada a Ámsterdam. El ambiente cosmopolita de la ciudad aportó el contacto con las grandes corrientes del barroco europeo, especialmente con el arte de Rubens. Da paso así a una época en la que se atreve con el formato monumental y aunque mantiene el interés por las historias religiosas, aborda también la mitología. </a:t>
            </a:r>
          </a:p>
          <a:p>
            <a:r>
              <a:rPr lang="es-ES" dirty="0"/>
              <a:t> </a:t>
            </a:r>
          </a:p>
          <a:p>
            <a:r>
              <a:rPr lang="es-ES" dirty="0"/>
              <a:t>Bajo la influencia de Rubens pinta la serie de cinco lienzos sobre la Pasión de Cristo encargada por el Príncipe de Orange en los años treinta. </a:t>
            </a:r>
            <a:r>
              <a:rPr lang="es-ES" b="1" dirty="0"/>
              <a:t>“El descendimiento de la Cristo” </a:t>
            </a:r>
            <a:r>
              <a:rPr lang="es-ES" dirty="0"/>
              <a:t>(1633, </a:t>
            </a:r>
            <a:r>
              <a:rPr lang="es-ES" dirty="0" err="1"/>
              <a:t>Munich</a:t>
            </a:r>
            <a:r>
              <a:rPr lang="es-ES" dirty="0"/>
              <a:t>, Alte Pinakothek) pertenece a dicha serie y está inspirado en el cuadro homónimo de Rubens alojado en la catedral de Amberes. A juzgar por los críticos el cuadro de Rembrandt está más cerca del espíritu de Caravaggio que del de Rubens. La clave está en el uso de la diagonal que describe la luz, acariciando el cuerpo inerte de Cristo en torno al que se despliegan personales, movimientos, sentimientos y emociones con gestos tan contenidos como dolorosos. No aparece la retórica de Rubens ni la teatralidad en cascada con la que éste despliega la acción; al contrario, aquí lo que advertimos en la concentración más íntima del sentimiento del dolor y de respeto. No le hace falta tampoco acudir al dramatismo de las sombras ya que la luz y la sombra se funden envolviendo toda la escena en una penumbra delicada y misteriosa. Otro aspecto no menos importante es la cuidada caracterización que da a cada una de las figuras y como antes hicieron otros pintores, el mismo se incluye en la escena; es el hombre que desde la escalera sostiene el brazo de Cristo.</a:t>
            </a:r>
          </a:p>
        </p:txBody>
      </p:sp>
    </p:spTree>
    <p:extLst>
      <p:ext uri="{BB962C8B-B14F-4D97-AF65-F5344CB8AC3E}">
        <p14:creationId xmlns:p14="http://schemas.microsoft.com/office/powerpoint/2010/main" val="21839768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B0176A-F0DD-436E-AAAB-54AC61AD0EB4}"/>
              </a:ext>
            </a:extLst>
          </p:cNvPr>
          <p:cNvSpPr>
            <a:spLocks noGrp="1"/>
          </p:cNvSpPr>
          <p:nvPr>
            <p:ph type="title"/>
          </p:nvPr>
        </p:nvSpPr>
        <p:spPr>
          <a:xfrm>
            <a:off x="0" y="365125"/>
            <a:ext cx="5330969" cy="1325563"/>
          </a:xfrm>
        </p:spPr>
        <p:txBody>
          <a:bodyPr>
            <a:normAutofit/>
          </a:bodyPr>
          <a:lstStyle/>
          <a:p>
            <a:pPr algn="ctr"/>
            <a:r>
              <a:rPr lang="es-ES" b="1" dirty="0">
                <a:solidFill>
                  <a:srgbClr val="FF0000"/>
                </a:solidFill>
              </a:rPr>
              <a:t>Sansón amenazando a su suegro</a:t>
            </a:r>
            <a:endParaRPr lang="es-ES" dirty="0">
              <a:solidFill>
                <a:srgbClr val="FF0000"/>
              </a:solidFill>
            </a:endParaRPr>
          </a:p>
        </p:txBody>
      </p:sp>
      <p:pic>
        <p:nvPicPr>
          <p:cNvPr id="3" name="Imagen 2">
            <a:extLst>
              <a:ext uri="{FF2B5EF4-FFF2-40B4-BE49-F238E27FC236}">
                <a16:creationId xmlns:a16="http://schemas.microsoft.com/office/drawing/2014/main" id="{1491F7FE-999A-4443-9C23-7CAD8E313F6A}"/>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5330969" y="0"/>
            <a:ext cx="6861031" cy="6858000"/>
          </a:xfrm>
          <a:prstGeom prst="rect">
            <a:avLst/>
          </a:prstGeom>
        </p:spPr>
      </p:pic>
    </p:spTree>
    <p:extLst>
      <p:ext uri="{BB962C8B-B14F-4D97-AF65-F5344CB8AC3E}">
        <p14:creationId xmlns:p14="http://schemas.microsoft.com/office/powerpoint/2010/main" val="38807070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3C99E4-85C9-4602-A794-99118F238CAC}"/>
              </a:ext>
            </a:extLst>
          </p:cNvPr>
          <p:cNvSpPr>
            <a:spLocks noGrp="1"/>
          </p:cNvSpPr>
          <p:nvPr>
            <p:ph type="title"/>
          </p:nvPr>
        </p:nvSpPr>
        <p:spPr>
          <a:xfrm>
            <a:off x="0" y="365125"/>
            <a:ext cx="3186545" cy="1325563"/>
          </a:xfrm>
        </p:spPr>
        <p:txBody>
          <a:bodyPr/>
          <a:lstStyle/>
          <a:p>
            <a:pPr algn="ctr"/>
            <a:r>
              <a:rPr lang="es-ES" b="1" dirty="0">
                <a:solidFill>
                  <a:srgbClr val="FF0000"/>
                </a:solidFill>
              </a:rPr>
              <a:t>Las bodas de Sansón</a:t>
            </a:r>
            <a:endParaRPr lang="es-ES" dirty="0">
              <a:solidFill>
                <a:srgbClr val="FF0000"/>
              </a:solidFill>
            </a:endParaRPr>
          </a:p>
        </p:txBody>
      </p:sp>
      <p:pic>
        <p:nvPicPr>
          <p:cNvPr id="3" name="Imagen 2">
            <a:extLst>
              <a:ext uri="{FF2B5EF4-FFF2-40B4-BE49-F238E27FC236}">
                <a16:creationId xmlns:a16="http://schemas.microsoft.com/office/drawing/2014/main" id="{81B557BD-CCC4-48B6-977A-199277B8EE8B}"/>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3186545" y="0"/>
            <a:ext cx="9005455" cy="6858000"/>
          </a:xfrm>
          <a:prstGeom prst="rect">
            <a:avLst/>
          </a:prstGeom>
        </p:spPr>
      </p:pic>
    </p:spTree>
    <p:extLst>
      <p:ext uri="{BB962C8B-B14F-4D97-AF65-F5344CB8AC3E}">
        <p14:creationId xmlns:p14="http://schemas.microsoft.com/office/powerpoint/2010/main" val="13470280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3EA98B62-91C5-43E6-A7A0-A8DFFFD6FD50}"/>
              </a:ext>
            </a:extLst>
          </p:cNvPr>
          <p:cNvSpPr>
            <a:spLocks noGrp="1"/>
          </p:cNvSpPr>
          <p:nvPr>
            <p:ph type="title"/>
          </p:nvPr>
        </p:nvSpPr>
        <p:spPr>
          <a:xfrm>
            <a:off x="0" y="1790323"/>
            <a:ext cx="3911879" cy="1325563"/>
          </a:xfrm>
        </p:spPr>
        <p:txBody>
          <a:bodyPr>
            <a:normAutofit fontScale="90000"/>
          </a:bodyPr>
          <a:lstStyle/>
          <a:p>
            <a:pPr algn="ctr"/>
            <a:r>
              <a:rPr lang="es-ES" b="1" dirty="0"/>
              <a:t>Sansón cegado por los filisteos. </a:t>
            </a:r>
            <a:br>
              <a:rPr lang="es-ES" b="1" dirty="0"/>
            </a:br>
            <a:r>
              <a:rPr lang="es-ES" b="1" dirty="0"/>
              <a:t>Rembrandt. </a:t>
            </a:r>
            <a:br>
              <a:rPr lang="es-ES" b="1" dirty="0"/>
            </a:br>
            <a:r>
              <a:rPr lang="es-ES" b="1" dirty="0"/>
              <a:t>1636</a:t>
            </a:r>
          </a:p>
        </p:txBody>
      </p:sp>
      <p:pic>
        <p:nvPicPr>
          <p:cNvPr id="5" name="Imagen 4">
            <a:extLst>
              <a:ext uri="{FF2B5EF4-FFF2-40B4-BE49-F238E27FC236}">
                <a16:creationId xmlns:a16="http://schemas.microsoft.com/office/drawing/2014/main" id="{65F3CF5F-DE24-4818-A0E4-1FD8F02E51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02181" y="270163"/>
            <a:ext cx="8589819" cy="6317673"/>
          </a:xfrm>
          <a:prstGeom prst="rect">
            <a:avLst/>
          </a:prstGeom>
        </p:spPr>
      </p:pic>
    </p:spTree>
    <p:extLst>
      <p:ext uri="{BB962C8B-B14F-4D97-AF65-F5344CB8AC3E}">
        <p14:creationId xmlns:p14="http://schemas.microsoft.com/office/powerpoint/2010/main" val="2859478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26CEEC8-E9E3-48B5-BC06-81A8BB5B72CC}"/>
              </a:ext>
            </a:extLst>
          </p:cNvPr>
          <p:cNvSpPr>
            <a:spLocks noGrp="1"/>
          </p:cNvSpPr>
          <p:nvPr>
            <p:ph idx="1"/>
          </p:nvPr>
        </p:nvSpPr>
        <p:spPr>
          <a:xfrm>
            <a:off x="277091" y="249382"/>
            <a:ext cx="11346873" cy="6248400"/>
          </a:xfrm>
        </p:spPr>
        <p:txBody>
          <a:bodyPr/>
          <a:lstStyle/>
          <a:p>
            <a:r>
              <a:rPr lang="es-ES" dirty="0"/>
              <a:t>Otro tema importante en relación con los sentimientos y las emociones es la serie que dedica a la historia de Sansón, pintada en los años 30 y dispersa en distintas sedes. </a:t>
            </a:r>
          </a:p>
          <a:p>
            <a:r>
              <a:rPr lang="es-ES" dirty="0"/>
              <a:t>Se compone de títulos como “</a:t>
            </a:r>
            <a:r>
              <a:rPr lang="es-ES" b="1" dirty="0"/>
              <a:t>Sansón amenazando a su suegro</a:t>
            </a:r>
            <a:r>
              <a:rPr lang="es-ES" dirty="0"/>
              <a:t>” (</a:t>
            </a:r>
            <a:r>
              <a:rPr lang="es-ES" dirty="0" err="1"/>
              <a:t>Berlin</a:t>
            </a:r>
            <a:r>
              <a:rPr lang="es-ES" dirty="0"/>
              <a:t>, </a:t>
            </a:r>
            <a:r>
              <a:rPr lang="es-ES" dirty="0" err="1"/>
              <a:t>Dahlen</a:t>
            </a:r>
            <a:r>
              <a:rPr lang="es-ES" dirty="0"/>
              <a:t> </a:t>
            </a:r>
            <a:r>
              <a:rPr lang="es-ES" dirty="0" err="1"/>
              <a:t>Staatliche</a:t>
            </a:r>
            <a:r>
              <a:rPr lang="es-ES" dirty="0"/>
              <a:t> </a:t>
            </a:r>
            <a:r>
              <a:rPr lang="es-ES" dirty="0" err="1"/>
              <a:t>Museun</a:t>
            </a:r>
            <a:r>
              <a:rPr lang="es-ES" dirty="0"/>
              <a:t>), “</a:t>
            </a:r>
            <a:r>
              <a:rPr lang="es-ES" b="1" dirty="0"/>
              <a:t>Las bodas de Sansón</a:t>
            </a:r>
            <a:r>
              <a:rPr lang="es-ES" dirty="0"/>
              <a:t>” (Dresde, Gemäldegalerie) y “</a:t>
            </a:r>
            <a:r>
              <a:rPr lang="es-ES" b="1" dirty="0"/>
              <a:t>Sansón cegado por los filisteos</a:t>
            </a:r>
            <a:r>
              <a:rPr lang="es-ES" dirty="0"/>
              <a:t>” (1636, Frankfurt, </a:t>
            </a:r>
            <a:r>
              <a:rPr lang="es-ES" dirty="0" err="1"/>
              <a:t>Städelscheskunstinstiut</a:t>
            </a:r>
            <a:r>
              <a:rPr lang="es-ES" dirty="0"/>
              <a:t>). </a:t>
            </a:r>
          </a:p>
          <a:p>
            <a:r>
              <a:rPr lang="es-ES" dirty="0"/>
              <a:t>En general son historias que sirven para satisfacer los gustos de una clientela. </a:t>
            </a:r>
          </a:p>
          <a:p>
            <a:r>
              <a:rPr lang="es-ES" dirty="0"/>
              <a:t>De hecho, son narraciones con una carga muy alta de violencia, terror y muerte acentuada por misterio y tensión tanto pictórica como espiritual. </a:t>
            </a:r>
          </a:p>
          <a:p>
            <a:r>
              <a:rPr lang="es-ES" dirty="0"/>
              <a:t>En todo caso, no seguirá explorando esta vía que abandona enseguida y de hecho cuando pinta “Las bodas de Sansón” lo hace incidiendo en los aspectos más alegres. </a:t>
            </a:r>
          </a:p>
          <a:p>
            <a:endParaRPr lang="es-ES" dirty="0"/>
          </a:p>
        </p:txBody>
      </p:sp>
    </p:spTree>
    <p:extLst>
      <p:ext uri="{BB962C8B-B14F-4D97-AF65-F5344CB8AC3E}">
        <p14:creationId xmlns:p14="http://schemas.microsoft.com/office/powerpoint/2010/main" val="11531717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2718E3-446E-4E3B-BB4D-3D82C26C6B36}"/>
              </a:ext>
            </a:extLst>
          </p:cNvPr>
          <p:cNvSpPr>
            <a:spLocks noGrp="1"/>
          </p:cNvSpPr>
          <p:nvPr>
            <p:ph type="title"/>
          </p:nvPr>
        </p:nvSpPr>
        <p:spPr>
          <a:xfrm>
            <a:off x="0" y="365125"/>
            <a:ext cx="5341792" cy="1325563"/>
          </a:xfrm>
        </p:spPr>
        <p:txBody>
          <a:bodyPr/>
          <a:lstStyle/>
          <a:p>
            <a:pPr algn="ctr"/>
            <a:r>
              <a:rPr lang="es-ES" b="1" dirty="0">
                <a:solidFill>
                  <a:srgbClr val="FF0000"/>
                </a:solidFill>
              </a:rPr>
              <a:t>La Sagrada familia</a:t>
            </a:r>
            <a:endParaRPr lang="es-ES" dirty="0">
              <a:solidFill>
                <a:srgbClr val="FF0000"/>
              </a:solidFill>
            </a:endParaRPr>
          </a:p>
        </p:txBody>
      </p:sp>
      <p:pic>
        <p:nvPicPr>
          <p:cNvPr id="3" name="Imagen 2">
            <a:extLst>
              <a:ext uri="{FF2B5EF4-FFF2-40B4-BE49-F238E27FC236}">
                <a16:creationId xmlns:a16="http://schemas.microsoft.com/office/drawing/2014/main" id="{95FDE1AF-84B3-45ED-81CB-8E89F4CF3F9C}"/>
              </a:ext>
            </a:extLst>
          </p:cNvPr>
          <p:cNvPicPr/>
          <p:nvPr/>
        </p:nvPicPr>
        <p:blipFill>
          <a:blip r:embed="rId2">
            <a:extLst>
              <a:ext uri="{28A0092B-C50C-407E-A947-70E740481C1C}">
                <a14:useLocalDpi xmlns:a14="http://schemas.microsoft.com/office/drawing/2010/main" val="0"/>
              </a:ext>
            </a:extLst>
          </a:blip>
          <a:stretch>
            <a:fillRect/>
          </a:stretch>
        </p:blipFill>
        <p:spPr>
          <a:xfrm>
            <a:off x="5341792" y="0"/>
            <a:ext cx="4965990" cy="6858000"/>
          </a:xfrm>
          <a:prstGeom prst="rect">
            <a:avLst/>
          </a:prstGeom>
        </p:spPr>
      </p:pic>
    </p:spTree>
    <p:extLst>
      <p:ext uri="{BB962C8B-B14F-4D97-AF65-F5344CB8AC3E}">
        <p14:creationId xmlns:p14="http://schemas.microsoft.com/office/powerpoint/2010/main" val="6080303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32F2958-5843-4213-A76D-B2B10125CA01}"/>
              </a:ext>
            </a:extLst>
          </p:cNvPr>
          <p:cNvSpPr>
            <a:spLocks noGrp="1"/>
          </p:cNvSpPr>
          <p:nvPr>
            <p:ph idx="1"/>
          </p:nvPr>
        </p:nvSpPr>
        <p:spPr/>
        <p:txBody>
          <a:bodyPr/>
          <a:lstStyle/>
          <a:p>
            <a:r>
              <a:rPr lang="es-ES" dirty="0"/>
              <a:t>Desde Luego en el terreno de lo personal Rembrandt vive una etapa dulce que se manifiestas en una de las creaciones más amables “</a:t>
            </a:r>
            <a:r>
              <a:rPr lang="es-ES" b="1" dirty="0"/>
              <a:t>La Sagrada familia</a:t>
            </a:r>
            <a:r>
              <a:rPr lang="es-ES" dirty="0"/>
              <a:t>” (</a:t>
            </a:r>
            <a:r>
              <a:rPr lang="es-ES" dirty="0" err="1"/>
              <a:t>Munich</a:t>
            </a:r>
            <a:r>
              <a:rPr lang="es-ES" dirty="0"/>
              <a:t>, Alte Pinakothek) reflejo de la vida doméstica y familiar del pintor si bien se trata de una historia que seguirá abordando en otros momentos de su vida.</a:t>
            </a:r>
          </a:p>
          <a:p>
            <a:endParaRPr lang="es-ES" dirty="0"/>
          </a:p>
        </p:txBody>
      </p:sp>
    </p:spTree>
    <p:extLst>
      <p:ext uri="{BB962C8B-B14F-4D97-AF65-F5344CB8AC3E}">
        <p14:creationId xmlns:p14="http://schemas.microsoft.com/office/powerpoint/2010/main" val="18089954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C8B453CA-6CEB-4918-BEE1-63600873C5B9}"/>
              </a:ext>
            </a:extLst>
          </p:cNvPr>
          <p:cNvSpPr>
            <a:spLocks noGrp="1"/>
          </p:cNvSpPr>
          <p:nvPr>
            <p:ph idx="1"/>
          </p:nvPr>
        </p:nvSpPr>
        <p:spPr>
          <a:xfrm>
            <a:off x="838200" y="415636"/>
            <a:ext cx="10515600" cy="5761327"/>
          </a:xfrm>
        </p:spPr>
        <p:txBody>
          <a:bodyPr>
            <a:normAutofit fontScale="92500" lnSpcReduction="10000"/>
          </a:bodyPr>
          <a:lstStyle/>
          <a:p>
            <a:r>
              <a:rPr lang="es-ES" dirty="0"/>
              <a:t>A comienzos de los años cuarenta del siglo XVII su estilo da un giro en consonancia con la propia evolución que el Barroco europeo está viviendo. </a:t>
            </a:r>
          </a:p>
          <a:p>
            <a:r>
              <a:rPr lang="es-ES" dirty="0"/>
              <a:t>Así, de la agitación gestual y dramática de las primeras obras vamos pasando a un arte más “clasicista” en la órbita de Poussin si bien nunca abandona el uso del claroscuro. </a:t>
            </a:r>
          </a:p>
          <a:p>
            <a:r>
              <a:rPr lang="es-ES" dirty="0"/>
              <a:t>Del mismo modo cambia el favor del público que no llega a darle la espalda, pero si prefiere un arte más “elegante” en la línea de Van Dyck, cuya influencia está empezando a llegar a Holanda con el consiguiente cambio de gusto. </a:t>
            </a:r>
          </a:p>
          <a:p>
            <a:r>
              <a:rPr lang="es-ES" dirty="0"/>
              <a:t>La respuesta de Rembrandt ante esas nuevas circunstancias fue una interiorización cada vez más evidente en los temas religiosos que se llenan de calma y de quietud. </a:t>
            </a:r>
          </a:p>
          <a:p>
            <a:r>
              <a:rPr lang="es-ES" dirty="0"/>
              <a:t>Los estudios que hace del paisaje y los propios retratos le ayudan a matizar el claroscuro y la calidad atmosférica que gana en transparencia y complejidades tonales. </a:t>
            </a:r>
          </a:p>
          <a:p>
            <a:endParaRPr lang="es-ES" dirty="0"/>
          </a:p>
        </p:txBody>
      </p:sp>
    </p:spTree>
    <p:extLst>
      <p:ext uri="{BB962C8B-B14F-4D97-AF65-F5344CB8AC3E}">
        <p14:creationId xmlns:p14="http://schemas.microsoft.com/office/powerpoint/2010/main" val="26766602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CF594C7-6C63-4B27-9991-717E1E2CC7FD}"/>
              </a:ext>
            </a:extLst>
          </p:cNvPr>
          <p:cNvSpPr>
            <a:spLocks noGrp="1"/>
          </p:cNvSpPr>
          <p:nvPr>
            <p:ph type="title"/>
          </p:nvPr>
        </p:nvSpPr>
        <p:spPr>
          <a:xfrm>
            <a:off x="0" y="365125"/>
            <a:ext cx="4477674" cy="1325563"/>
          </a:xfrm>
        </p:spPr>
        <p:txBody>
          <a:bodyPr/>
          <a:lstStyle/>
          <a:p>
            <a:pPr algn="ctr"/>
            <a:r>
              <a:rPr lang="es-ES" b="1" dirty="0">
                <a:solidFill>
                  <a:srgbClr val="FF0000"/>
                </a:solidFill>
              </a:rPr>
              <a:t>La ronda nocturna</a:t>
            </a:r>
            <a:endParaRPr lang="es-ES" dirty="0">
              <a:solidFill>
                <a:srgbClr val="FF0000"/>
              </a:solidFill>
            </a:endParaRPr>
          </a:p>
        </p:txBody>
      </p:sp>
      <p:pic>
        <p:nvPicPr>
          <p:cNvPr id="3" name="image89.jpeg">
            <a:extLst>
              <a:ext uri="{FF2B5EF4-FFF2-40B4-BE49-F238E27FC236}">
                <a16:creationId xmlns:a16="http://schemas.microsoft.com/office/drawing/2014/main" id="{A20754EC-9812-4F6D-98B3-BBADD7820D1E}"/>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4477674" y="0"/>
            <a:ext cx="7714326" cy="6858000"/>
          </a:xfrm>
          <a:prstGeom prst="rect">
            <a:avLst/>
          </a:prstGeom>
        </p:spPr>
      </p:pic>
    </p:spTree>
    <p:extLst>
      <p:ext uri="{BB962C8B-B14F-4D97-AF65-F5344CB8AC3E}">
        <p14:creationId xmlns:p14="http://schemas.microsoft.com/office/powerpoint/2010/main" val="42043731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90AD967E-8E15-4CF3-BA74-5606E64AEDBF}"/>
              </a:ext>
            </a:extLst>
          </p:cNvPr>
          <p:cNvSpPr>
            <a:spLocks noGrp="1"/>
          </p:cNvSpPr>
          <p:nvPr>
            <p:ph idx="1"/>
          </p:nvPr>
        </p:nvSpPr>
        <p:spPr>
          <a:xfrm>
            <a:off x="838200" y="457200"/>
            <a:ext cx="10515600" cy="5719763"/>
          </a:xfrm>
        </p:spPr>
        <p:txBody>
          <a:bodyPr/>
          <a:lstStyle/>
          <a:p>
            <a:r>
              <a:rPr lang="es-ES" dirty="0"/>
              <a:t>De esta época es </a:t>
            </a:r>
            <a:r>
              <a:rPr lang="es-ES" b="1" dirty="0"/>
              <a:t>“La ronda nocturna” </a:t>
            </a:r>
            <a:r>
              <a:rPr lang="es-ES" dirty="0"/>
              <a:t>(1642, Ámsterdam, Rijksmuseum) con la que Rembrandt cambia el concepto de retrato de grupo imperante hasta ese momento.</a:t>
            </a:r>
          </a:p>
          <a:p>
            <a:r>
              <a:rPr lang="es-ES" dirty="0"/>
              <a:t>Se trata de un verdadero espectáculo histórico arropado en un esplendor pictórico sin precedentes. </a:t>
            </a:r>
          </a:p>
          <a:p>
            <a:r>
              <a:rPr lang="es-ES" dirty="0"/>
              <a:t>Amarillo limón, rojos anaranjados intensos y cálidos, negros satinados entre otros, forman el acorde principal sobre el que se van añadiendo más notas cromáticas. </a:t>
            </a:r>
          </a:p>
          <a:p>
            <a:r>
              <a:rPr lang="es-ES" dirty="0"/>
              <a:t>Si a ello le añadimos el uso matizado de las luces y las sombras para crear una atmósfera trepidante y vigorosa, tenemos como resultado una obra sin precedentes. </a:t>
            </a:r>
          </a:p>
          <a:p>
            <a:endParaRPr lang="es-ES" dirty="0"/>
          </a:p>
          <a:p>
            <a:endParaRPr lang="es-ES" dirty="0"/>
          </a:p>
        </p:txBody>
      </p:sp>
    </p:spTree>
    <p:extLst>
      <p:ext uri="{BB962C8B-B14F-4D97-AF65-F5344CB8AC3E}">
        <p14:creationId xmlns:p14="http://schemas.microsoft.com/office/powerpoint/2010/main" val="29645635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3EA98B62-91C5-43E6-A7A0-A8DFFFD6FD50}"/>
              </a:ext>
            </a:extLst>
          </p:cNvPr>
          <p:cNvSpPr>
            <a:spLocks noGrp="1"/>
          </p:cNvSpPr>
          <p:nvPr>
            <p:ph type="title"/>
          </p:nvPr>
        </p:nvSpPr>
        <p:spPr>
          <a:xfrm>
            <a:off x="0" y="1348797"/>
            <a:ext cx="4576550" cy="1325563"/>
          </a:xfrm>
        </p:spPr>
        <p:txBody>
          <a:bodyPr>
            <a:noAutofit/>
          </a:bodyPr>
          <a:lstStyle/>
          <a:p>
            <a:pPr algn="ctr"/>
            <a:r>
              <a:rPr lang="es-ES" sz="3600" b="1" dirty="0"/>
              <a:t>El sacrificio de </a:t>
            </a:r>
            <a:r>
              <a:rPr lang="es-ES" sz="3600" b="1" dirty="0" err="1"/>
              <a:t>Manoah</a:t>
            </a:r>
            <a:r>
              <a:rPr lang="es-ES" sz="3600" b="1" dirty="0"/>
              <a:t>. </a:t>
            </a:r>
            <a:br>
              <a:rPr lang="es-ES" sz="3600" b="1" dirty="0"/>
            </a:br>
            <a:r>
              <a:rPr lang="es-ES" sz="3600" b="1" dirty="0"/>
              <a:t>Rembrandt. </a:t>
            </a:r>
            <a:br>
              <a:rPr lang="es-ES" sz="3600" b="1" dirty="0"/>
            </a:br>
            <a:r>
              <a:rPr lang="es-ES" sz="3600" b="1" dirty="0"/>
              <a:t>1642 </a:t>
            </a:r>
          </a:p>
        </p:txBody>
      </p:sp>
      <p:pic>
        <p:nvPicPr>
          <p:cNvPr id="2" name="Imagen 1">
            <a:extLst>
              <a:ext uri="{FF2B5EF4-FFF2-40B4-BE49-F238E27FC236}">
                <a16:creationId xmlns:a16="http://schemas.microsoft.com/office/drawing/2014/main" id="{1EA6C889-2D71-4AA8-B4D9-EAC8BFAD4113}"/>
              </a:ext>
            </a:extLst>
          </p:cNvPr>
          <p:cNvPicPr>
            <a:picLocks noChangeAspect="1"/>
          </p:cNvPicPr>
          <p:nvPr/>
        </p:nvPicPr>
        <p:blipFill>
          <a:blip r:embed="rId2"/>
          <a:stretch>
            <a:fillRect/>
          </a:stretch>
        </p:blipFill>
        <p:spPr>
          <a:xfrm>
            <a:off x="4576550" y="0"/>
            <a:ext cx="7615450" cy="6858000"/>
          </a:xfrm>
          <a:prstGeom prst="rect">
            <a:avLst/>
          </a:prstGeom>
        </p:spPr>
      </p:pic>
    </p:spTree>
    <p:extLst>
      <p:ext uri="{BB962C8B-B14F-4D97-AF65-F5344CB8AC3E}">
        <p14:creationId xmlns:p14="http://schemas.microsoft.com/office/powerpoint/2010/main" val="2042399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26CEEC8-E9E3-48B5-BC06-81A8BB5B72CC}"/>
              </a:ext>
            </a:extLst>
          </p:cNvPr>
          <p:cNvSpPr>
            <a:spLocks noGrp="1"/>
          </p:cNvSpPr>
          <p:nvPr>
            <p:ph idx="1"/>
          </p:nvPr>
        </p:nvSpPr>
        <p:spPr>
          <a:xfrm>
            <a:off x="277091" y="249382"/>
            <a:ext cx="11346873" cy="6248400"/>
          </a:xfrm>
        </p:spPr>
        <p:txBody>
          <a:bodyPr/>
          <a:lstStyle/>
          <a:p>
            <a:r>
              <a:rPr lang="es-ES" dirty="0"/>
              <a:t>En los mismos meses pinta </a:t>
            </a:r>
            <a:r>
              <a:rPr lang="es-ES" b="1" dirty="0"/>
              <a:t>“El sacrificio de </a:t>
            </a:r>
            <a:r>
              <a:rPr lang="es-ES" b="1" dirty="0" err="1"/>
              <a:t>Manoah</a:t>
            </a:r>
            <a:r>
              <a:rPr lang="es-ES" b="1" dirty="0"/>
              <a:t>” </a:t>
            </a:r>
            <a:r>
              <a:rPr lang="es-ES" dirty="0"/>
              <a:t>(Dresde, Gemäldegalerie), el primer ejemplo del giro hacia una nueva simplicidad clásica que preside el acto de Rembrandt. </a:t>
            </a:r>
          </a:p>
          <a:p>
            <a:r>
              <a:rPr lang="es-ES" dirty="0"/>
              <a:t>Aquí han desaparecido los gestos retóricos y grandilocuentes, como si quisiera llamar la atención, más que sobre las acciones externas, sobre la vida interna de las figuras que es lo que de ahora en adelante le interesa de verdad. </a:t>
            </a:r>
          </a:p>
          <a:p>
            <a:r>
              <a:rPr lang="es-ES" dirty="0"/>
              <a:t>Por ello conecta de forma espiritual a los dos personajes a través de la atmósfera de profunda devoción creada otra vez a partir de la sintonía del amarillo limón, el rojo intenso, los fondos tostados bajo una luz que se deshace en partículas bañando toda la escena delicadamente. </a:t>
            </a:r>
          </a:p>
          <a:p>
            <a:r>
              <a:rPr lang="es-ES" dirty="0"/>
              <a:t>Y estos son los rasgos que advertimos en todas las composiciones religiosas de Rembrandt, ya sean sagradas familias, infancias de Cristo o pasajes del Antiguo Testamento, en todos respiramos tranquilidad, intimidad y ternura.</a:t>
            </a:r>
          </a:p>
          <a:p>
            <a:endParaRPr lang="es-ES" dirty="0"/>
          </a:p>
        </p:txBody>
      </p:sp>
    </p:spTree>
    <p:extLst>
      <p:ext uri="{BB962C8B-B14F-4D97-AF65-F5344CB8AC3E}">
        <p14:creationId xmlns:p14="http://schemas.microsoft.com/office/powerpoint/2010/main" val="4452532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3EA98B62-91C5-43E6-A7A0-A8DFFFD6FD50}"/>
              </a:ext>
            </a:extLst>
          </p:cNvPr>
          <p:cNvSpPr>
            <a:spLocks noGrp="1"/>
          </p:cNvSpPr>
          <p:nvPr>
            <p:ph type="title"/>
          </p:nvPr>
        </p:nvSpPr>
        <p:spPr>
          <a:xfrm>
            <a:off x="0" y="2103437"/>
            <a:ext cx="5927413" cy="1325563"/>
          </a:xfrm>
        </p:spPr>
        <p:txBody>
          <a:bodyPr>
            <a:noAutofit/>
          </a:bodyPr>
          <a:lstStyle/>
          <a:p>
            <a:pPr algn="ctr"/>
            <a:r>
              <a:rPr lang="es-ES" sz="3200" b="1" dirty="0"/>
              <a:t>David despidiéndose de Jonatán. </a:t>
            </a:r>
            <a:br>
              <a:rPr lang="es-ES" sz="3200" b="1" dirty="0"/>
            </a:br>
            <a:r>
              <a:rPr lang="es-ES" sz="3200" b="1" dirty="0"/>
              <a:t>Rembrandt. </a:t>
            </a:r>
            <a:br>
              <a:rPr lang="es-ES" sz="3200" b="1" dirty="0"/>
            </a:br>
            <a:r>
              <a:rPr lang="es-ES" sz="3200" b="1" dirty="0"/>
              <a:t>1642.</a:t>
            </a:r>
          </a:p>
        </p:txBody>
      </p:sp>
      <p:pic>
        <p:nvPicPr>
          <p:cNvPr id="2" name="Imagen 1">
            <a:extLst>
              <a:ext uri="{FF2B5EF4-FFF2-40B4-BE49-F238E27FC236}">
                <a16:creationId xmlns:a16="http://schemas.microsoft.com/office/drawing/2014/main" id="{5705076C-D1AB-4C7D-A877-CC92897DD1E2}"/>
              </a:ext>
            </a:extLst>
          </p:cNvPr>
          <p:cNvPicPr>
            <a:picLocks noChangeAspect="1"/>
          </p:cNvPicPr>
          <p:nvPr/>
        </p:nvPicPr>
        <p:blipFill>
          <a:blip r:embed="rId2"/>
          <a:stretch>
            <a:fillRect/>
          </a:stretch>
        </p:blipFill>
        <p:spPr>
          <a:xfrm>
            <a:off x="5927413" y="0"/>
            <a:ext cx="5666056" cy="6858000"/>
          </a:xfrm>
          <a:prstGeom prst="rect">
            <a:avLst/>
          </a:prstGeom>
        </p:spPr>
      </p:pic>
    </p:spTree>
    <p:extLst>
      <p:ext uri="{BB962C8B-B14F-4D97-AF65-F5344CB8AC3E}">
        <p14:creationId xmlns:p14="http://schemas.microsoft.com/office/powerpoint/2010/main" val="3180002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26CEEC8-E9E3-48B5-BC06-81A8BB5B72CC}"/>
              </a:ext>
            </a:extLst>
          </p:cNvPr>
          <p:cNvSpPr>
            <a:spLocks noGrp="1"/>
          </p:cNvSpPr>
          <p:nvPr>
            <p:ph idx="1"/>
          </p:nvPr>
        </p:nvSpPr>
        <p:spPr>
          <a:xfrm>
            <a:off x="277091" y="249382"/>
            <a:ext cx="11346873" cy="6248400"/>
          </a:xfrm>
        </p:spPr>
        <p:txBody>
          <a:bodyPr/>
          <a:lstStyle/>
          <a:p>
            <a:r>
              <a:rPr lang="es-ES" dirty="0"/>
              <a:t>Uno de los mejores ejemplos de este cambio es </a:t>
            </a:r>
            <a:r>
              <a:rPr lang="es-ES" b="1" dirty="0"/>
              <a:t>“David despidiéndose de Jonatán”</a:t>
            </a:r>
            <a:r>
              <a:rPr lang="es-ES" dirty="0"/>
              <a:t> (San Petersburgo, Museo del Hermitage) donde capta el momento en el que David acoge al hijo rebelde. </a:t>
            </a:r>
          </a:p>
          <a:p>
            <a:r>
              <a:rPr lang="es-ES" dirty="0"/>
              <a:t>“Este llora en el pecho de su padre, que no pierde la dignidad de su hijo en admirable gesto paternal. Los dos se abandonan a la profunda emoción del momento. El color contribuye a la ternura de la escena. El hermoso cabello rubio del príncipe y los rosas y malvas claros de su vestido están rodeados por los transparentes tonos castaños y oliváceos que son características de esta etapa” (AA.VV, 1981:111). </a:t>
            </a:r>
          </a:p>
          <a:p>
            <a:r>
              <a:rPr lang="es-ES" dirty="0"/>
              <a:t>Esta, como las innumerables versiones que está haciendo en la Sagrada Familia, le sirve para bucear en la esfera del alma, en el complejo mundo de los sentimientos.</a:t>
            </a:r>
          </a:p>
          <a:p>
            <a:endParaRPr lang="es-ES" dirty="0"/>
          </a:p>
        </p:txBody>
      </p:sp>
    </p:spTree>
    <p:extLst>
      <p:ext uri="{BB962C8B-B14F-4D97-AF65-F5344CB8AC3E}">
        <p14:creationId xmlns:p14="http://schemas.microsoft.com/office/powerpoint/2010/main" val="11693525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9619C1-2642-4F6A-94C8-9A39395A5698}"/>
              </a:ext>
            </a:extLst>
          </p:cNvPr>
          <p:cNvSpPr>
            <a:spLocks noGrp="1"/>
          </p:cNvSpPr>
          <p:nvPr>
            <p:ph type="title"/>
          </p:nvPr>
        </p:nvSpPr>
        <p:spPr>
          <a:xfrm>
            <a:off x="0" y="1140979"/>
            <a:ext cx="4488873" cy="1325563"/>
          </a:xfrm>
        </p:spPr>
        <p:txBody>
          <a:bodyPr/>
          <a:lstStyle/>
          <a:p>
            <a:pPr algn="ctr"/>
            <a:r>
              <a:rPr lang="es-ES" b="1" dirty="0">
                <a:solidFill>
                  <a:srgbClr val="FF0000"/>
                </a:solidFill>
              </a:rPr>
              <a:t>Banquete de Baltasar</a:t>
            </a:r>
            <a:endParaRPr lang="es-ES" dirty="0">
              <a:solidFill>
                <a:srgbClr val="FF0000"/>
              </a:solidFill>
            </a:endParaRPr>
          </a:p>
        </p:txBody>
      </p:sp>
      <p:pic>
        <p:nvPicPr>
          <p:cNvPr id="3" name="image92.jpeg">
            <a:extLst>
              <a:ext uri="{FF2B5EF4-FFF2-40B4-BE49-F238E27FC236}">
                <a16:creationId xmlns:a16="http://schemas.microsoft.com/office/drawing/2014/main" id="{494E94A0-44B2-4638-A7A5-FA3D07FCB831}"/>
              </a:ext>
            </a:extLst>
          </p:cNvPr>
          <p:cNvPicPr/>
          <p:nvPr/>
        </p:nvPicPr>
        <p:blipFill>
          <a:blip r:embed="rId2" cstate="print"/>
          <a:stretch>
            <a:fillRect/>
          </a:stretch>
        </p:blipFill>
        <p:spPr>
          <a:xfrm>
            <a:off x="4488873" y="0"/>
            <a:ext cx="7703127" cy="6858000"/>
          </a:xfrm>
          <a:prstGeom prst="rect">
            <a:avLst/>
          </a:prstGeom>
        </p:spPr>
      </p:pic>
    </p:spTree>
    <p:extLst>
      <p:ext uri="{BB962C8B-B14F-4D97-AF65-F5344CB8AC3E}">
        <p14:creationId xmlns:p14="http://schemas.microsoft.com/office/powerpoint/2010/main" val="23670566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778B754B-B85D-4BE8-9579-305272E23971}"/>
              </a:ext>
            </a:extLst>
          </p:cNvPr>
          <p:cNvSpPr>
            <a:spLocks noGrp="1"/>
          </p:cNvSpPr>
          <p:nvPr>
            <p:ph idx="1"/>
          </p:nvPr>
        </p:nvSpPr>
        <p:spPr>
          <a:xfrm>
            <a:off x="457199" y="235527"/>
            <a:ext cx="11263745" cy="5941436"/>
          </a:xfrm>
        </p:spPr>
        <p:txBody>
          <a:bodyPr>
            <a:normAutofit fontScale="92500" lnSpcReduction="10000"/>
          </a:bodyPr>
          <a:lstStyle/>
          <a:p>
            <a:r>
              <a:rPr lang="es-ES" dirty="0"/>
              <a:t>El componente espiritual se va acentuando y marca los últimos veinte años de su carrera. Por otra parte, sigue siendo un fan acérrimo del claroscuro en la línea de </a:t>
            </a:r>
            <a:r>
              <a:rPr lang="es-ES" dirty="0" err="1"/>
              <a:t>caravaggistas</a:t>
            </a:r>
            <a:r>
              <a:rPr lang="es-ES" dirty="0"/>
              <a:t> holandeses, pero ha matizado las fuertes sombras a base del uso del color al que confiere una riqueza cromática preciosista y, desde luego, desconocida en el caravaggismo puro. Es algo en lo que coincide Velásquez cuando abandonando los pardos y oscuros, daba entrada a los plata, los violetas, los grises nacarados, los azules malvas. Lo mismo advertimos en Rembrandt, ese gusto por el lujo de los dorados, olivas, azules, escarlatas, negros y blancos intensos y a la vez profundamente delicados. Los aplica con una pincelada a veces muy empastada y otras, en cambio, con sutiles veladuras y así gana en relieve, en sensación de movimiento. </a:t>
            </a:r>
          </a:p>
          <a:p>
            <a:r>
              <a:rPr lang="es-ES" dirty="0"/>
              <a:t>Como consecuencia, se ve obligado a una subasta pública de todos sus bienes por lo que se redacta un inventario. Fechado en 1656 muestra un gusto por el coleccionista culto, refinado y exótico. No hay apenas libros, pero sí los utensilios propios de la pintura. Es la colección de toda una vida dedicada a lo pintoresco, a lo curioso y a lo artístico y que sin duda le ha inspirado en la creación de grandes composiciones como el </a:t>
            </a:r>
            <a:r>
              <a:rPr lang="es-ES" b="1" dirty="0"/>
              <a:t>“Autorretrato con traje oriental” </a:t>
            </a:r>
            <a:r>
              <a:rPr lang="es-ES" dirty="0"/>
              <a:t>o el célebre </a:t>
            </a:r>
            <a:r>
              <a:rPr lang="es-ES" b="1" dirty="0"/>
              <a:t>“Banquete de Baltasar” </a:t>
            </a:r>
            <a:r>
              <a:rPr lang="es-ES" dirty="0"/>
              <a:t>(Londres, Nacional Gallery).</a:t>
            </a:r>
          </a:p>
          <a:p>
            <a:endParaRPr lang="es-ES" dirty="0"/>
          </a:p>
        </p:txBody>
      </p:sp>
    </p:spTree>
    <p:extLst>
      <p:ext uri="{BB962C8B-B14F-4D97-AF65-F5344CB8AC3E}">
        <p14:creationId xmlns:p14="http://schemas.microsoft.com/office/powerpoint/2010/main" val="30385606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3EA98B62-91C5-43E6-A7A0-A8DFFFD6FD50}"/>
              </a:ext>
            </a:extLst>
          </p:cNvPr>
          <p:cNvSpPr>
            <a:spLocks noGrp="1"/>
          </p:cNvSpPr>
          <p:nvPr>
            <p:ph type="title"/>
          </p:nvPr>
        </p:nvSpPr>
        <p:spPr>
          <a:xfrm>
            <a:off x="96983" y="1189037"/>
            <a:ext cx="3782870" cy="1325563"/>
          </a:xfrm>
        </p:spPr>
        <p:txBody>
          <a:bodyPr>
            <a:normAutofit fontScale="90000"/>
          </a:bodyPr>
          <a:lstStyle/>
          <a:p>
            <a:pPr algn="ctr"/>
            <a:r>
              <a:rPr lang="es-ES" b="1" dirty="0"/>
              <a:t>San Pablo. </a:t>
            </a:r>
            <a:br>
              <a:rPr lang="es-ES" b="1" dirty="0"/>
            </a:br>
            <a:r>
              <a:rPr lang="es-ES" b="1" dirty="0"/>
              <a:t>Rembrandt. </a:t>
            </a:r>
            <a:br>
              <a:rPr lang="es-ES" b="1" dirty="0"/>
            </a:br>
            <a:r>
              <a:rPr lang="es-ES" b="1" dirty="0"/>
              <a:t>1657.</a:t>
            </a:r>
          </a:p>
        </p:txBody>
      </p:sp>
      <p:pic>
        <p:nvPicPr>
          <p:cNvPr id="5" name="Imagen 4">
            <a:extLst>
              <a:ext uri="{FF2B5EF4-FFF2-40B4-BE49-F238E27FC236}">
                <a16:creationId xmlns:a16="http://schemas.microsoft.com/office/drawing/2014/main" id="{BA04EB63-6D4D-4517-ACCA-BEFF1D9458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79852" y="0"/>
            <a:ext cx="5429822" cy="6858000"/>
          </a:xfrm>
          <a:prstGeom prst="rect">
            <a:avLst/>
          </a:prstGeom>
        </p:spPr>
      </p:pic>
    </p:spTree>
    <p:extLst>
      <p:ext uri="{BB962C8B-B14F-4D97-AF65-F5344CB8AC3E}">
        <p14:creationId xmlns:p14="http://schemas.microsoft.com/office/powerpoint/2010/main" val="1615872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26CEEC8-E9E3-48B5-BC06-81A8BB5B72CC}"/>
              </a:ext>
            </a:extLst>
          </p:cNvPr>
          <p:cNvSpPr>
            <a:spLocks noGrp="1"/>
          </p:cNvSpPr>
          <p:nvPr>
            <p:ph idx="1"/>
          </p:nvPr>
        </p:nvSpPr>
        <p:spPr>
          <a:xfrm>
            <a:off x="277091" y="249382"/>
            <a:ext cx="11346873" cy="6248400"/>
          </a:xfrm>
        </p:spPr>
        <p:txBody>
          <a:bodyPr/>
          <a:lstStyle/>
          <a:p>
            <a:r>
              <a:rPr lang="es-ES" dirty="0"/>
              <a:t>La melancolía que le invade en sus últimos años solo es perceptible en la producción religiosa que sigue siendo muy numerosa. Debemos recordar el </a:t>
            </a:r>
            <a:r>
              <a:rPr lang="es-ES" b="1" dirty="0"/>
              <a:t>“San Pablo”</a:t>
            </a:r>
            <a:r>
              <a:rPr lang="es-ES" dirty="0"/>
              <a:t> (1657, Washington, Nacional Gallery) en el que transmite una sensación de búsqueda tanto intelectual como espiritual que engrandece la soledad del santo. La presencia de objetos como libros o la pluma y el propio gesto reflexivo invita a pensar que más que el apóstol pueda tratarse de un filósofo o sabio de la antigüedad puesto que la espada erguida de pie pudiera ser un añadido posterior. (Vergara, 2008:202). </a:t>
            </a:r>
          </a:p>
          <a:p>
            <a:endParaRPr lang="es-ES" dirty="0"/>
          </a:p>
        </p:txBody>
      </p:sp>
    </p:spTree>
    <p:extLst>
      <p:ext uri="{BB962C8B-B14F-4D97-AF65-F5344CB8AC3E}">
        <p14:creationId xmlns:p14="http://schemas.microsoft.com/office/powerpoint/2010/main" val="14240348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3EA98B62-91C5-43E6-A7A0-A8DFFFD6FD50}"/>
              </a:ext>
            </a:extLst>
          </p:cNvPr>
          <p:cNvSpPr>
            <a:spLocks noGrp="1"/>
          </p:cNvSpPr>
          <p:nvPr>
            <p:ph type="title"/>
          </p:nvPr>
        </p:nvSpPr>
        <p:spPr>
          <a:xfrm>
            <a:off x="0" y="1349350"/>
            <a:ext cx="3885027" cy="1325563"/>
          </a:xfrm>
        </p:spPr>
        <p:txBody>
          <a:bodyPr>
            <a:normAutofit fontScale="90000"/>
          </a:bodyPr>
          <a:lstStyle/>
          <a:p>
            <a:pPr algn="ctr"/>
            <a:r>
              <a:rPr lang="es-ES" b="1" dirty="0"/>
              <a:t>Cristo predicando o Estampa de los cien florines. </a:t>
            </a:r>
            <a:br>
              <a:rPr lang="es-ES" b="1" dirty="0"/>
            </a:br>
            <a:r>
              <a:rPr lang="es-ES" b="1" dirty="0"/>
              <a:t>Rembrandt. </a:t>
            </a:r>
            <a:br>
              <a:rPr lang="es-ES" b="1" dirty="0"/>
            </a:br>
            <a:r>
              <a:rPr lang="es-ES" b="1" dirty="0"/>
              <a:t>1648</a:t>
            </a:r>
          </a:p>
        </p:txBody>
      </p:sp>
      <p:pic>
        <p:nvPicPr>
          <p:cNvPr id="2" name="Imagen 1">
            <a:extLst>
              <a:ext uri="{FF2B5EF4-FFF2-40B4-BE49-F238E27FC236}">
                <a16:creationId xmlns:a16="http://schemas.microsoft.com/office/drawing/2014/main" id="{86A5A8C6-4E60-494C-8F5E-EAF20AFEDDE8}"/>
              </a:ext>
            </a:extLst>
          </p:cNvPr>
          <p:cNvPicPr>
            <a:picLocks noChangeAspect="1"/>
          </p:cNvPicPr>
          <p:nvPr/>
        </p:nvPicPr>
        <p:blipFill>
          <a:blip r:embed="rId2"/>
          <a:stretch>
            <a:fillRect/>
          </a:stretch>
        </p:blipFill>
        <p:spPr>
          <a:xfrm>
            <a:off x="3885027" y="674675"/>
            <a:ext cx="8306973" cy="5508650"/>
          </a:xfrm>
          <a:prstGeom prst="rect">
            <a:avLst/>
          </a:prstGeom>
        </p:spPr>
      </p:pic>
    </p:spTree>
    <p:extLst>
      <p:ext uri="{BB962C8B-B14F-4D97-AF65-F5344CB8AC3E}">
        <p14:creationId xmlns:p14="http://schemas.microsoft.com/office/powerpoint/2010/main" val="1973158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26CEEC8-E9E3-48B5-BC06-81A8BB5B72CC}"/>
              </a:ext>
            </a:extLst>
          </p:cNvPr>
          <p:cNvSpPr>
            <a:spLocks noGrp="1"/>
          </p:cNvSpPr>
          <p:nvPr>
            <p:ph idx="1"/>
          </p:nvPr>
        </p:nvSpPr>
        <p:spPr>
          <a:xfrm>
            <a:off x="277091" y="249382"/>
            <a:ext cx="11346873" cy="6248400"/>
          </a:xfrm>
        </p:spPr>
        <p:txBody>
          <a:bodyPr/>
          <a:lstStyle/>
          <a:p>
            <a:r>
              <a:rPr lang="es-ES" dirty="0"/>
              <a:t>En cuanto al grabado, casi todos los especialistas destacan </a:t>
            </a:r>
            <a:r>
              <a:rPr lang="es-ES" b="1" dirty="0"/>
              <a:t>“La estampa de los cien florines o Cristo predicando” </a:t>
            </a:r>
            <a:r>
              <a:rPr lang="es-ES" dirty="0"/>
              <a:t>(1648. Ámsterdam, Rijksmuseum) aguafuerte en el que representa a Cristo ante una multitud absorta y sanando a los enfermos. Está rodeado de los que pacientemente esperan su turno y a la vez le escuchan ensimismados en consonancia con el Evangelio de San Mateo. La importancia de ambas creaciones, lienzo y estampa radica en que muestra el alcance de las enseñanzas de la secta menonita con la que Rembrandt estrecho lazos por estos años. Tenían un credo profundamente pacifista pues, apoyándose en la libertad de conciencia, no reconocían más autoridad que la Biblia.</a:t>
            </a:r>
          </a:p>
          <a:p>
            <a:endParaRPr lang="es-ES" dirty="0"/>
          </a:p>
        </p:txBody>
      </p:sp>
    </p:spTree>
    <p:extLst>
      <p:ext uri="{BB962C8B-B14F-4D97-AF65-F5344CB8AC3E}">
        <p14:creationId xmlns:p14="http://schemas.microsoft.com/office/powerpoint/2010/main" val="427155732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3EA98B62-91C5-43E6-A7A0-A8DFFFD6FD50}"/>
              </a:ext>
            </a:extLst>
          </p:cNvPr>
          <p:cNvSpPr>
            <a:spLocks noGrp="1"/>
          </p:cNvSpPr>
          <p:nvPr>
            <p:ph type="title"/>
          </p:nvPr>
        </p:nvSpPr>
        <p:spPr>
          <a:xfrm>
            <a:off x="0" y="1321089"/>
            <a:ext cx="4447309" cy="1325563"/>
          </a:xfrm>
        </p:spPr>
        <p:txBody>
          <a:bodyPr>
            <a:normAutofit fontScale="90000"/>
          </a:bodyPr>
          <a:lstStyle/>
          <a:p>
            <a:pPr algn="ctr"/>
            <a:r>
              <a:rPr lang="es-ES" b="1" dirty="0"/>
              <a:t>Betsabé. </a:t>
            </a:r>
            <a:br>
              <a:rPr lang="es-ES" b="1" dirty="0"/>
            </a:br>
            <a:r>
              <a:rPr lang="es-ES" b="1" dirty="0"/>
              <a:t>Rembrandt. </a:t>
            </a:r>
            <a:br>
              <a:rPr lang="es-ES" b="1" dirty="0"/>
            </a:br>
            <a:r>
              <a:rPr lang="es-ES" b="1" dirty="0"/>
              <a:t>1654.</a:t>
            </a:r>
            <a:br>
              <a:rPr lang="es-ES" b="1" dirty="0"/>
            </a:br>
            <a:r>
              <a:rPr lang="es-ES" b="1" dirty="0"/>
              <a:t>Museo del Louvre.</a:t>
            </a:r>
          </a:p>
        </p:txBody>
      </p:sp>
      <p:pic>
        <p:nvPicPr>
          <p:cNvPr id="2" name="Imagen 1">
            <a:extLst>
              <a:ext uri="{FF2B5EF4-FFF2-40B4-BE49-F238E27FC236}">
                <a16:creationId xmlns:a16="http://schemas.microsoft.com/office/drawing/2014/main" id="{3541582E-426A-400A-8833-49265E086604}"/>
              </a:ext>
            </a:extLst>
          </p:cNvPr>
          <p:cNvPicPr>
            <a:picLocks noChangeAspect="1"/>
          </p:cNvPicPr>
          <p:nvPr/>
        </p:nvPicPr>
        <p:blipFill>
          <a:blip r:embed="rId2"/>
          <a:stretch>
            <a:fillRect/>
          </a:stretch>
        </p:blipFill>
        <p:spPr>
          <a:xfrm>
            <a:off x="4447309" y="0"/>
            <a:ext cx="6844145" cy="6862155"/>
          </a:xfrm>
          <a:prstGeom prst="rect">
            <a:avLst/>
          </a:prstGeom>
        </p:spPr>
      </p:pic>
    </p:spTree>
    <p:extLst>
      <p:ext uri="{BB962C8B-B14F-4D97-AF65-F5344CB8AC3E}">
        <p14:creationId xmlns:p14="http://schemas.microsoft.com/office/powerpoint/2010/main" val="1412325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26CEEC8-E9E3-48B5-BC06-81A8BB5B72CC}"/>
              </a:ext>
            </a:extLst>
          </p:cNvPr>
          <p:cNvSpPr>
            <a:spLocks noGrp="1"/>
          </p:cNvSpPr>
          <p:nvPr>
            <p:ph idx="1"/>
          </p:nvPr>
        </p:nvSpPr>
        <p:spPr>
          <a:xfrm>
            <a:off x="277091" y="249382"/>
            <a:ext cx="11346873" cy="6248400"/>
          </a:xfrm>
        </p:spPr>
        <p:txBody>
          <a:bodyPr>
            <a:normAutofit fontScale="85000" lnSpcReduction="20000"/>
          </a:bodyPr>
          <a:lstStyle/>
          <a:p>
            <a:r>
              <a:rPr lang="es-ES" dirty="0"/>
              <a:t>A partir de ahora, tanto los grabados como las pinturas revelan la nueva orientación espiritual y ahora más que nunca Rembrandt se siente legitimado para aplicar el realismo no ya a las cosas visibles, sino a la realidad que no se ve, a las profundidades de la vida interior, especialmente en los cuadros que versan sobre el Antiguo Testamento. Obras como “Betsabé” (1654, París, Museo del Louvre), “Jacob bendiciendo a los hijos de José”, “Saúl y David” (La Haya, Mauritshuis) y “El regreso del hijo pródigo” (San Petersburgo, Museo el Hermitage) pintadas entre 1654 y 1669 son capaces de transmitirnos la profundidad espiritual y cada vez más melancólica de sus protagonistas. A través de sus acciones ponemos cara a la duda de </a:t>
            </a:r>
            <a:r>
              <a:rPr lang="es-ES" b="1" dirty="0"/>
              <a:t>Betsabé</a:t>
            </a:r>
            <a:r>
              <a:rPr lang="es-ES" dirty="0"/>
              <a:t>, a la fuerza resolutiva de Jacob, la fiereza en Saulo la infinita bondad del padre que recibe en su regazo al hijo pródigo. Especialmente poderosa es la composición de Betsabé sumida en la intimidad de sus pensamientos ante la carta que apenas sostiene en sus manos y que le obliga a obedecer a su rey David y cometer el pecado del adulterio por el que será castigada. La figura de Betsabé era recurrente en las llamadas biblias moralizadas en las que el pasaje bíblico, igual que el de la casta Susana, servía para aleccionar acerca del poder de seducción que las mujeres ejercen sobre los hombres, torciendo la nobleza de sus pensamientos. Pero a Rembrandt no le interesa esta interpretación. Ha tomado como modelo a su compañera </a:t>
            </a:r>
            <a:r>
              <a:rPr lang="es-ES" dirty="0" err="1"/>
              <a:t>Hendrikje</a:t>
            </a:r>
            <a:r>
              <a:rPr lang="es-ES" dirty="0"/>
              <a:t>, con la que comparte vida después de quedarse viudo. Está ensimismada, pero a la vez atenta a su higiene; es una escena de una intimidad sin igual acentuada por el desarrollo sincero e indefenso que subraya el desamparo que le rodea. Además, con la soltura técnica con la que distribuye luz y color en pequeñas partículas creando un efecto óptico de enorme realismo, hace de esta escena algo único, sin antecedentes y que prácticamente hasta el siglo XIV no será comprendida en su totalidad.</a:t>
            </a:r>
          </a:p>
          <a:p>
            <a:endParaRPr lang="es-ES" dirty="0"/>
          </a:p>
        </p:txBody>
      </p:sp>
    </p:spTree>
    <p:extLst>
      <p:ext uri="{BB962C8B-B14F-4D97-AF65-F5344CB8AC3E}">
        <p14:creationId xmlns:p14="http://schemas.microsoft.com/office/powerpoint/2010/main" val="28389161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3CAC28-493F-45ED-ACEE-B5E6DDBDBF58}"/>
              </a:ext>
            </a:extLst>
          </p:cNvPr>
          <p:cNvSpPr>
            <a:spLocks noGrp="1"/>
          </p:cNvSpPr>
          <p:nvPr>
            <p:ph type="title"/>
          </p:nvPr>
        </p:nvSpPr>
        <p:spPr>
          <a:xfrm>
            <a:off x="838200" y="365125"/>
            <a:ext cx="10515600" cy="604693"/>
          </a:xfrm>
        </p:spPr>
        <p:txBody>
          <a:bodyPr>
            <a:normAutofit fontScale="90000"/>
          </a:bodyPr>
          <a:lstStyle/>
          <a:p>
            <a:pPr algn="ctr"/>
            <a:r>
              <a:rPr lang="es-ES" b="1" dirty="0">
                <a:solidFill>
                  <a:srgbClr val="FF0000"/>
                </a:solidFill>
              </a:rPr>
              <a:t>Jacob bendiciendo a los hijos de José</a:t>
            </a:r>
          </a:p>
        </p:txBody>
      </p:sp>
      <p:pic>
        <p:nvPicPr>
          <p:cNvPr id="4" name="Imagen 3">
            <a:extLst>
              <a:ext uri="{FF2B5EF4-FFF2-40B4-BE49-F238E27FC236}">
                <a16:creationId xmlns:a16="http://schemas.microsoft.com/office/drawing/2014/main" id="{F579EED6-34D2-44E9-A461-40FFDC195F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29569" y="969818"/>
            <a:ext cx="7132861" cy="5907472"/>
          </a:xfrm>
          <a:prstGeom prst="rect">
            <a:avLst/>
          </a:prstGeom>
        </p:spPr>
      </p:pic>
    </p:spTree>
    <p:extLst>
      <p:ext uri="{BB962C8B-B14F-4D97-AF65-F5344CB8AC3E}">
        <p14:creationId xmlns:p14="http://schemas.microsoft.com/office/powerpoint/2010/main" val="63955006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0280866-6334-4D1A-8577-6AE32442E73B}"/>
              </a:ext>
            </a:extLst>
          </p:cNvPr>
          <p:cNvSpPr>
            <a:spLocks noGrp="1"/>
          </p:cNvSpPr>
          <p:nvPr>
            <p:ph type="title"/>
          </p:nvPr>
        </p:nvSpPr>
        <p:spPr>
          <a:xfrm>
            <a:off x="0" y="365125"/>
            <a:ext cx="3608772" cy="1325563"/>
          </a:xfrm>
        </p:spPr>
        <p:txBody>
          <a:bodyPr/>
          <a:lstStyle/>
          <a:p>
            <a:pPr algn="ctr"/>
            <a:r>
              <a:rPr lang="es-ES" b="1" dirty="0">
                <a:solidFill>
                  <a:srgbClr val="FF0000"/>
                </a:solidFill>
              </a:rPr>
              <a:t>Saúl y David</a:t>
            </a:r>
          </a:p>
        </p:txBody>
      </p:sp>
      <p:pic>
        <p:nvPicPr>
          <p:cNvPr id="4" name="Imagen 3">
            <a:extLst>
              <a:ext uri="{FF2B5EF4-FFF2-40B4-BE49-F238E27FC236}">
                <a16:creationId xmlns:a16="http://schemas.microsoft.com/office/drawing/2014/main" id="{1AA6E161-6BA3-4BC0-9148-3692C47979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08772" y="0"/>
            <a:ext cx="8583228" cy="6857999"/>
          </a:xfrm>
          <a:prstGeom prst="rect">
            <a:avLst/>
          </a:prstGeom>
        </p:spPr>
      </p:pic>
    </p:spTree>
    <p:extLst>
      <p:ext uri="{BB962C8B-B14F-4D97-AF65-F5344CB8AC3E}">
        <p14:creationId xmlns:p14="http://schemas.microsoft.com/office/powerpoint/2010/main" val="414229361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3EA98B62-91C5-43E6-A7A0-A8DFFFD6FD50}"/>
              </a:ext>
            </a:extLst>
          </p:cNvPr>
          <p:cNvSpPr>
            <a:spLocks noGrp="1"/>
          </p:cNvSpPr>
          <p:nvPr>
            <p:ph type="title"/>
          </p:nvPr>
        </p:nvSpPr>
        <p:spPr>
          <a:xfrm>
            <a:off x="0" y="1686208"/>
            <a:ext cx="5694933" cy="1325563"/>
          </a:xfrm>
        </p:spPr>
        <p:txBody>
          <a:bodyPr>
            <a:normAutofit fontScale="90000"/>
          </a:bodyPr>
          <a:lstStyle/>
          <a:p>
            <a:pPr algn="ctr"/>
            <a:r>
              <a:rPr lang="es-ES" b="1" dirty="0"/>
              <a:t>Regreso del hijo pródigo. </a:t>
            </a:r>
            <a:br>
              <a:rPr lang="es-ES" b="1" dirty="0"/>
            </a:br>
            <a:r>
              <a:rPr lang="es-ES" b="1" dirty="0"/>
              <a:t>Rembrandt. </a:t>
            </a:r>
            <a:br>
              <a:rPr lang="es-ES" b="1" dirty="0"/>
            </a:br>
            <a:r>
              <a:rPr lang="es-ES" b="1" dirty="0"/>
              <a:t>1662.</a:t>
            </a:r>
          </a:p>
        </p:txBody>
      </p:sp>
      <p:pic>
        <p:nvPicPr>
          <p:cNvPr id="2" name="Imagen 1">
            <a:extLst>
              <a:ext uri="{FF2B5EF4-FFF2-40B4-BE49-F238E27FC236}">
                <a16:creationId xmlns:a16="http://schemas.microsoft.com/office/drawing/2014/main" id="{14FBEA25-C3A5-4B8B-8116-AC406AB09AE6}"/>
              </a:ext>
            </a:extLst>
          </p:cNvPr>
          <p:cNvPicPr>
            <a:picLocks noChangeAspect="1"/>
          </p:cNvPicPr>
          <p:nvPr/>
        </p:nvPicPr>
        <p:blipFill>
          <a:blip r:embed="rId2"/>
          <a:stretch>
            <a:fillRect/>
          </a:stretch>
        </p:blipFill>
        <p:spPr>
          <a:xfrm>
            <a:off x="5694933" y="0"/>
            <a:ext cx="5359730" cy="6878320"/>
          </a:xfrm>
          <a:prstGeom prst="rect">
            <a:avLst/>
          </a:prstGeom>
        </p:spPr>
      </p:pic>
    </p:spTree>
    <p:extLst>
      <p:ext uri="{BB962C8B-B14F-4D97-AF65-F5344CB8AC3E}">
        <p14:creationId xmlns:p14="http://schemas.microsoft.com/office/powerpoint/2010/main" val="1645862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D8D2DB3-89D7-41AB-B2E9-F139B69D18B4}"/>
              </a:ext>
            </a:extLst>
          </p:cNvPr>
          <p:cNvSpPr>
            <a:spLocks noGrp="1"/>
          </p:cNvSpPr>
          <p:nvPr>
            <p:ph type="title"/>
          </p:nvPr>
        </p:nvSpPr>
        <p:spPr>
          <a:xfrm>
            <a:off x="0" y="365125"/>
            <a:ext cx="4642166" cy="1325563"/>
          </a:xfrm>
        </p:spPr>
        <p:txBody>
          <a:bodyPr/>
          <a:lstStyle/>
          <a:p>
            <a:pPr algn="ctr"/>
            <a:r>
              <a:rPr lang="es-ES" b="1" dirty="0">
                <a:solidFill>
                  <a:srgbClr val="FF0000"/>
                </a:solidFill>
              </a:rPr>
              <a:t>La negación de San Pedro</a:t>
            </a:r>
            <a:endParaRPr lang="es-ES" dirty="0">
              <a:solidFill>
                <a:srgbClr val="FF0000"/>
              </a:solidFill>
            </a:endParaRPr>
          </a:p>
        </p:txBody>
      </p:sp>
      <p:pic>
        <p:nvPicPr>
          <p:cNvPr id="3" name="Imagen 2">
            <a:extLst>
              <a:ext uri="{FF2B5EF4-FFF2-40B4-BE49-F238E27FC236}">
                <a16:creationId xmlns:a16="http://schemas.microsoft.com/office/drawing/2014/main" id="{3E58FE13-FE6D-4BCA-A762-16DC615687D1}"/>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4642166" y="0"/>
            <a:ext cx="7549833" cy="6858000"/>
          </a:xfrm>
          <a:prstGeom prst="rect">
            <a:avLst/>
          </a:prstGeom>
        </p:spPr>
      </p:pic>
    </p:spTree>
    <p:extLst>
      <p:ext uri="{BB962C8B-B14F-4D97-AF65-F5344CB8AC3E}">
        <p14:creationId xmlns:p14="http://schemas.microsoft.com/office/powerpoint/2010/main" val="31227625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1CD27B-70B1-493A-A1FD-4B6AF0266263}"/>
              </a:ext>
            </a:extLst>
          </p:cNvPr>
          <p:cNvSpPr>
            <a:spLocks noGrp="1"/>
          </p:cNvSpPr>
          <p:nvPr>
            <p:ph type="title"/>
          </p:nvPr>
        </p:nvSpPr>
        <p:spPr>
          <a:xfrm>
            <a:off x="0" y="365125"/>
            <a:ext cx="7148945" cy="1325563"/>
          </a:xfrm>
        </p:spPr>
        <p:txBody>
          <a:bodyPr/>
          <a:lstStyle/>
          <a:p>
            <a:pPr algn="ctr"/>
            <a:r>
              <a:rPr lang="es-ES" b="1" dirty="0">
                <a:solidFill>
                  <a:srgbClr val="FF0000"/>
                </a:solidFill>
              </a:rPr>
              <a:t>Cristo atado a la columna.</a:t>
            </a:r>
          </a:p>
        </p:txBody>
      </p:sp>
      <p:pic>
        <p:nvPicPr>
          <p:cNvPr id="4" name="Imagen 3">
            <a:extLst>
              <a:ext uri="{FF2B5EF4-FFF2-40B4-BE49-F238E27FC236}">
                <a16:creationId xmlns:a16="http://schemas.microsoft.com/office/drawing/2014/main" id="{B588E977-08C3-400D-9D5D-610FC3CE88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48945" y="0"/>
            <a:ext cx="5043055" cy="6861299"/>
          </a:xfrm>
          <a:prstGeom prst="rect">
            <a:avLst/>
          </a:prstGeom>
        </p:spPr>
      </p:pic>
    </p:spTree>
    <p:extLst>
      <p:ext uri="{BB962C8B-B14F-4D97-AF65-F5344CB8AC3E}">
        <p14:creationId xmlns:p14="http://schemas.microsoft.com/office/powerpoint/2010/main" val="8004289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26CEEC8-E9E3-48B5-BC06-81A8BB5B72CC}"/>
              </a:ext>
            </a:extLst>
          </p:cNvPr>
          <p:cNvSpPr>
            <a:spLocks noGrp="1"/>
          </p:cNvSpPr>
          <p:nvPr>
            <p:ph idx="1"/>
          </p:nvPr>
        </p:nvSpPr>
        <p:spPr>
          <a:xfrm>
            <a:off x="277091" y="249382"/>
            <a:ext cx="11346873" cy="6248400"/>
          </a:xfrm>
        </p:spPr>
        <p:txBody>
          <a:bodyPr/>
          <a:lstStyle/>
          <a:p>
            <a:r>
              <a:rPr lang="es-ES" dirty="0"/>
              <a:t>La misma quietud y el mismo silencio se advierte en las obras “La negación de	San Pedro” (Ámsterdam, Rijksmuseum) o en “Cristo atado a la columna” (Darmstadt, </a:t>
            </a:r>
            <a:r>
              <a:rPr lang="es-ES" dirty="0" err="1"/>
              <a:t>Hesisches</a:t>
            </a:r>
            <a:r>
              <a:rPr lang="es-ES" dirty="0"/>
              <a:t> </a:t>
            </a:r>
            <a:r>
              <a:rPr lang="es-ES" dirty="0" err="1"/>
              <a:t>Landesmuseum</a:t>
            </a:r>
            <a:r>
              <a:rPr lang="es-ES" dirty="0"/>
              <a:t>) y especialmente en </a:t>
            </a:r>
            <a:r>
              <a:rPr lang="es-ES" b="1" dirty="0"/>
              <a:t>“El Regreso del hijo pródigo” </a:t>
            </a:r>
            <a:r>
              <a:rPr lang="es-ES" dirty="0"/>
              <a:t>una especie de testamento final del pintor. Aquí lo que contemplamos es la idea del perdón sin reparos y con extraordinaria solemnidad. La penetración psicológica de cada uno de los personajes y la prodigiosa luz distribuida en puntos muy concretos, invitan al recogimiento y a la calma casi estatuaria.</a:t>
            </a:r>
          </a:p>
          <a:p>
            <a:endParaRPr lang="es-ES" dirty="0"/>
          </a:p>
        </p:txBody>
      </p:sp>
    </p:spTree>
    <p:extLst>
      <p:ext uri="{BB962C8B-B14F-4D97-AF65-F5344CB8AC3E}">
        <p14:creationId xmlns:p14="http://schemas.microsoft.com/office/powerpoint/2010/main" val="246172283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A5B1BC-F07D-40EE-949F-5DBD3CF0081D}"/>
              </a:ext>
            </a:extLst>
          </p:cNvPr>
          <p:cNvSpPr>
            <a:spLocks noGrp="1"/>
          </p:cNvSpPr>
          <p:nvPr>
            <p:ph type="title"/>
          </p:nvPr>
        </p:nvSpPr>
        <p:spPr>
          <a:xfrm>
            <a:off x="0" y="1016289"/>
            <a:ext cx="6580909" cy="1325563"/>
          </a:xfrm>
        </p:spPr>
        <p:txBody>
          <a:bodyPr/>
          <a:lstStyle/>
          <a:p>
            <a:pPr algn="ctr"/>
            <a:r>
              <a:rPr lang="en-US" b="1" dirty="0">
                <a:solidFill>
                  <a:srgbClr val="FF0000"/>
                </a:solidFill>
              </a:rPr>
              <a:t>Studies of the head of St. Matthew</a:t>
            </a:r>
            <a:endParaRPr lang="es-ES" b="1" dirty="0">
              <a:solidFill>
                <a:srgbClr val="FF0000"/>
              </a:solidFill>
            </a:endParaRPr>
          </a:p>
        </p:txBody>
      </p:sp>
      <p:pic>
        <p:nvPicPr>
          <p:cNvPr id="4" name="Imagen 3">
            <a:extLst>
              <a:ext uri="{FF2B5EF4-FFF2-40B4-BE49-F238E27FC236}">
                <a16:creationId xmlns:a16="http://schemas.microsoft.com/office/drawing/2014/main" id="{E05A3475-DF0C-4475-BF38-EE87D747CD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80909" y="0"/>
            <a:ext cx="5611091" cy="6888616"/>
          </a:xfrm>
          <a:prstGeom prst="rect">
            <a:avLst/>
          </a:prstGeom>
        </p:spPr>
      </p:pic>
    </p:spTree>
    <p:extLst>
      <p:ext uri="{BB962C8B-B14F-4D97-AF65-F5344CB8AC3E}">
        <p14:creationId xmlns:p14="http://schemas.microsoft.com/office/powerpoint/2010/main" val="132555304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7EB562-B770-4503-93A2-41596439A5FC}"/>
              </a:ext>
            </a:extLst>
          </p:cNvPr>
          <p:cNvSpPr>
            <a:spLocks noGrp="1"/>
          </p:cNvSpPr>
          <p:nvPr>
            <p:ph type="title"/>
          </p:nvPr>
        </p:nvSpPr>
        <p:spPr>
          <a:xfrm>
            <a:off x="0" y="365125"/>
            <a:ext cx="6320618" cy="1325563"/>
          </a:xfrm>
        </p:spPr>
        <p:txBody>
          <a:bodyPr/>
          <a:lstStyle/>
          <a:p>
            <a:pPr algn="ctr"/>
            <a:r>
              <a:rPr lang="es-ES" b="1" dirty="0">
                <a:solidFill>
                  <a:srgbClr val="FF0000"/>
                </a:solidFill>
              </a:rPr>
              <a:t>Cabeza de Cristo.</a:t>
            </a:r>
          </a:p>
        </p:txBody>
      </p:sp>
      <p:pic>
        <p:nvPicPr>
          <p:cNvPr id="4" name="Imagen 3">
            <a:extLst>
              <a:ext uri="{FF2B5EF4-FFF2-40B4-BE49-F238E27FC236}">
                <a16:creationId xmlns:a16="http://schemas.microsoft.com/office/drawing/2014/main" id="{0904AF4D-7F8F-4A55-B692-B484179F6E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20618" y="0"/>
            <a:ext cx="5871382" cy="6893993"/>
          </a:xfrm>
          <a:prstGeom prst="rect">
            <a:avLst/>
          </a:prstGeom>
        </p:spPr>
      </p:pic>
    </p:spTree>
    <p:extLst>
      <p:ext uri="{BB962C8B-B14F-4D97-AF65-F5344CB8AC3E}">
        <p14:creationId xmlns:p14="http://schemas.microsoft.com/office/powerpoint/2010/main" val="148525303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76EF917-CFE0-4771-9C53-9D930596CB70}"/>
              </a:ext>
            </a:extLst>
          </p:cNvPr>
          <p:cNvSpPr>
            <a:spLocks noGrp="1"/>
          </p:cNvSpPr>
          <p:nvPr>
            <p:ph idx="1"/>
          </p:nvPr>
        </p:nvSpPr>
        <p:spPr>
          <a:xfrm>
            <a:off x="568036" y="235526"/>
            <a:ext cx="11166764" cy="6317673"/>
          </a:xfrm>
        </p:spPr>
        <p:txBody>
          <a:bodyPr>
            <a:normAutofit lnSpcReduction="10000"/>
          </a:bodyPr>
          <a:lstStyle/>
          <a:p>
            <a:r>
              <a:rPr lang="es-ES" dirty="0"/>
              <a:t>Gran parte de la variedad psicológica y fisonómica que Rembrandt despliega es debido a los estudios que de forma incesante está haciendo sobre judíos. Al haber una numerosa población en Ámsterdam tiene la oportunidad de observarlos realizando rápidos apuntes en los que capta rasgos, miradas, caracteres. Los conocimientos adquiridos los transcribe en las cabezas para santos como “</a:t>
            </a:r>
            <a:r>
              <a:rPr lang="es-ES" b="1" dirty="0"/>
              <a:t>Estudio para San Mateo</a:t>
            </a:r>
            <a:r>
              <a:rPr lang="es-ES" dirty="0"/>
              <a:t>” (Musée </a:t>
            </a:r>
            <a:r>
              <a:rPr lang="es-ES" dirty="0" err="1"/>
              <a:t>Bonnat</a:t>
            </a:r>
            <a:r>
              <a:rPr lang="es-ES" dirty="0"/>
              <a:t>, Bayona) o “</a:t>
            </a:r>
            <a:r>
              <a:rPr lang="es-ES" b="1" dirty="0"/>
              <a:t>La cabeza de Cristo</a:t>
            </a:r>
            <a:r>
              <a:rPr lang="es-ES" dirty="0"/>
              <a:t>” (Berlín, </a:t>
            </a:r>
            <a:r>
              <a:rPr lang="es-ES" dirty="0" err="1"/>
              <a:t>Dahlem</a:t>
            </a:r>
            <a:r>
              <a:rPr lang="es-ES" dirty="0"/>
              <a:t> </a:t>
            </a:r>
            <a:r>
              <a:rPr lang="es-ES" dirty="0" err="1"/>
              <a:t>Staahiche</a:t>
            </a:r>
            <a:r>
              <a:rPr lang="es-ES" dirty="0"/>
              <a:t> Museum) que tanto nos recuerda a las que hacía Caravaggio o el propio Ribera.</a:t>
            </a:r>
          </a:p>
          <a:p>
            <a:r>
              <a:rPr lang="es-ES" dirty="0"/>
              <a:t> </a:t>
            </a:r>
          </a:p>
          <a:p>
            <a:r>
              <a:rPr lang="es-ES" dirty="0"/>
              <a:t>Su muerte en 1699 cierra la trayectoria de un artista genial que supo interpretar la naturaleza humana en todos los géneros que abordó, sin abandonar nunca los efectos del claroscuro ni el empaste vigoroso. Fue capaz de crear una concepción de la pintura religiosa en el contexto de la Holanda protestante, que no era precisamente proclive a esas imágenes; sin duda produjo un gran impacto entre sus contemporáneos e influyó en artistas posteriores que no pudieron sustraerse a su realismo óptico.</a:t>
            </a:r>
          </a:p>
          <a:p>
            <a:endParaRPr lang="es-ES" dirty="0"/>
          </a:p>
        </p:txBody>
      </p:sp>
    </p:spTree>
    <p:extLst>
      <p:ext uri="{BB962C8B-B14F-4D97-AF65-F5344CB8AC3E}">
        <p14:creationId xmlns:p14="http://schemas.microsoft.com/office/powerpoint/2010/main" val="362433492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A7A9A320-63F3-4CBE-9264-B76F9B1C45FF}"/>
              </a:ext>
            </a:extLst>
          </p:cNvPr>
          <p:cNvSpPr>
            <a:spLocks noGrp="1"/>
          </p:cNvSpPr>
          <p:nvPr>
            <p:ph type="ctrTitle"/>
          </p:nvPr>
        </p:nvSpPr>
        <p:spPr/>
        <p:txBody>
          <a:bodyPr>
            <a:normAutofit/>
          </a:bodyPr>
          <a:lstStyle/>
          <a:p>
            <a:r>
              <a:rPr lang="es-ES" b="1" dirty="0"/>
              <a:t>3. VERMEER Y EL INTERIOR HOLANDÉS.</a:t>
            </a:r>
            <a:endParaRPr lang="es-ES" dirty="0"/>
          </a:p>
        </p:txBody>
      </p:sp>
    </p:spTree>
    <p:extLst>
      <p:ext uri="{BB962C8B-B14F-4D97-AF65-F5344CB8AC3E}">
        <p14:creationId xmlns:p14="http://schemas.microsoft.com/office/powerpoint/2010/main" val="311937104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EC5658E-FC70-47EE-9B18-50721B65E13B}"/>
              </a:ext>
            </a:extLst>
          </p:cNvPr>
          <p:cNvSpPr>
            <a:spLocks noGrp="1"/>
          </p:cNvSpPr>
          <p:nvPr>
            <p:ph idx="1"/>
          </p:nvPr>
        </p:nvSpPr>
        <p:spPr>
          <a:xfrm>
            <a:off x="415636" y="290945"/>
            <a:ext cx="11360728" cy="6192982"/>
          </a:xfrm>
        </p:spPr>
        <p:txBody>
          <a:bodyPr>
            <a:normAutofit fontScale="92500" lnSpcReduction="20000"/>
          </a:bodyPr>
          <a:lstStyle/>
          <a:p>
            <a:r>
              <a:rPr lang="es-ES" dirty="0"/>
              <a:t>La versatilidad de Rembrandt no tuvo continuadores. En la pintura este es el gran momento del paisaje, del retrato y especialmente de las escenas de interiores que han adquirido una connotación típicamente holandesa. Todos los artistas que se dedicaron al género costumbrista con el hogar como protagonista reflejan, a su modo el bienestar de la burguesía y el optimismo social que le envuelve, de ahí la contraposición entre las dos figuras del arte holandés. Mientras Rembrandt encarna el individualismo creando una pintura ajena a su entorno, Vermeer se identifica plenamente con este espíritu nacional. Vermeer ha perdido el “gracejo” en palabras de Gombrich, es decir ha perdido la ironía propia del Bosco, de </a:t>
            </a:r>
            <a:r>
              <a:rPr lang="es-ES" dirty="0" err="1"/>
              <a:t>Metsys</a:t>
            </a:r>
            <a:r>
              <a:rPr lang="es-ES" dirty="0"/>
              <a:t>, de Campin o de otros colegas del siglo XV capaces de retratar su sociedad bajo el prisma de la sátira y el humor. Mantiene con ellos el pequeño formato y el amor por el realismo más fiel, como si lo que contempláramos fuera un espejo “el espejo de la naturaleza” (Gombrich, 1997:430).</a:t>
            </a:r>
          </a:p>
          <a:p>
            <a:r>
              <a:rPr lang="es-ES" dirty="0"/>
              <a:t> </a:t>
            </a:r>
          </a:p>
          <a:p>
            <a:r>
              <a:rPr lang="es-ES" dirty="0"/>
              <a:t>Igualmente fue sensible a un nuevo tipo de mujer. Frente a las alcahuetas, celestinas y prostitutas habituales en esta temática, Vermeer da entrada a una mujer virtuosa, al menos en apariencia, más culta y desde luego mucho más refinada. Suele envolverla en bellísimos acordes de azules y amarillos con los que construye la manera “net” (delicada y amable) asociada a temas más elegantes, los que exigía la poderosa burguesía local (Westermann,2003:86).</a:t>
            </a:r>
          </a:p>
          <a:p>
            <a:endParaRPr lang="es-ES" dirty="0"/>
          </a:p>
        </p:txBody>
      </p:sp>
    </p:spTree>
    <p:extLst>
      <p:ext uri="{BB962C8B-B14F-4D97-AF65-F5344CB8AC3E}">
        <p14:creationId xmlns:p14="http://schemas.microsoft.com/office/powerpoint/2010/main" val="159679455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FF7D846-1E30-41C1-B81F-A5EDD456428C}"/>
              </a:ext>
            </a:extLst>
          </p:cNvPr>
          <p:cNvSpPr>
            <a:spLocks noGrp="1"/>
          </p:cNvSpPr>
          <p:nvPr>
            <p:ph idx="1"/>
          </p:nvPr>
        </p:nvSpPr>
        <p:spPr>
          <a:xfrm>
            <a:off x="443345" y="304800"/>
            <a:ext cx="11263746" cy="6289964"/>
          </a:xfrm>
        </p:spPr>
        <p:txBody>
          <a:bodyPr>
            <a:normAutofit/>
          </a:bodyPr>
          <a:lstStyle/>
          <a:p>
            <a:r>
              <a:rPr lang="es-ES" dirty="0"/>
              <a:t>Vermeer (1632-1635) nace en Delft ciudad de la que no sale en toda su vida. Contrae matrimonio en 1653 con una joven católica, por la que cambia de religión, haciéndose católico. Ese mismo año ingresa en el gremio de San Lucas como pintor dando comienzo su actividad profesional. Fue un hombre lento, pintó poco y firmó sólo tres de sus cuarenta cuadros y lo hacía muy despacio debido a la técnica y método tan meticuloso que elaboró para sus obras. Frente a la capacidad de introspección que Rembrandt lleva a cabo en sus autorretratos, de Vermeer desconocemos casi todo.</a:t>
            </a:r>
          </a:p>
          <a:p>
            <a:r>
              <a:rPr lang="es-ES" dirty="0"/>
              <a:t>En gran medida, el responsable de esta parsimonia fue su mecenas Pieter </a:t>
            </a:r>
            <a:r>
              <a:rPr lang="es-ES" dirty="0" err="1"/>
              <a:t>Claesz</a:t>
            </a:r>
            <a:r>
              <a:rPr lang="es-ES" dirty="0"/>
              <a:t> van </a:t>
            </a:r>
            <a:r>
              <a:rPr lang="es-ES" dirty="0" err="1"/>
              <a:t>Ruijven</a:t>
            </a:r>
            <a:r>
              <a:rPr lang="es-ES" dirty="0"/>
              <a:t>.</a:t>
            </a:r>
          </a:p>
          <a:p>
            <a:r>
              <a:rPr lang="es-ES" dirty="0"/>
              <a:t>La </a:t>
            </a:r>
            <a:r>
              <a:rPr lang="es-ES" u="sng" dirty="0"/>
              <a:t>primera etapa</a:t>
            </a:r>
            <a:r>
              <a:rPr lang="es-ES" dirty="0"/>
              <a:t> de Vermeer ocupa desde 1655 a 1660, es un periodo marcado básicamente por dos influencias. La primera la del caravaggismo a través de la Escuela de Utrech, la otra es la de Carel </a:t>
            </a:r>
            <a:r>
              <a:rPr lang="es-ES" dirty="0" err="1"/>
              <a:t>Frabitius</a:t>
            </a:r>
            <a:r>
              <a:rPr lang="es-ES" dirty="0"/>
              <a:t>, uno de los discípulos más interesantes de Rembrandt.</a:t>
            </a:r>
          </a:p>
          <a:p>
            <a:endParaRPr lang="es-ES" dirty="0"/>
          </a:p>
        </p:txBody>
      </p:sp>
    </p:spTree>
    <p:extLst>
      <p:ext uri="{BB962C8B-B14F-4D97-AF65-F5344CB8AC3E}">
        <p14:creationId xmlns:p14="http://schemas.microsoft.com/office/powerpoint/2010/main" val="87041995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93CF23-70AE-4BC8-B166-DB1B35614C2B}"/>
              </a:ext>
            </a:extLst>
          </p:cNvPr>
          <p:cNvSpPr>
            <a:spLocks noGrp="1"/>
          </p:cNvSpPr>
          <p:nvPr>
            <p:ph type="title"/>
          </p:nvPr>
        </p:nvSpPr>
        <p:spPr/>
        <p:txBody>
          <a:bodyPr/>
          <a:lstStyle/>
          <a:p>
            <a:r>
              <a:rPr lang="es-ES" b="1" dirty="0">
                <a:solidFill>
                  <a:srgbClr val="FF0000"/>
                </a:solidFill>
              </a:rPr>
              <a:t>La alcahueta</a:t>
            </a:r>
          </a:p>
        </p:txBody>
      </p:sp>
      <p:pic>
        <p:nvPicPr>
          <p:cNvPr id="4" name="Imagen 3">
            <a:extLst>
              <a:ext uri="{FF2B5EF4-FFF2-40B4-BE49-F238E27FC236}">
                <a16:creationId xmlns:a16="http://schemas.microsoft.com/office/drawing/2014/main" id="{9E7F7573-FBFE-45A2-9A39-1B1A4EFBBE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52971" y="0"/>
            <a:ext cx="6158204" cy="6858000"/>
          </a:xfrm>
          <a:prstGeom prst="rect">
            <a:avLst/>
          </a:prstGeom>
        </p:spPr>
      </p:pic>
    </p:spTree>
    <p:extLst>
      <p:ext uri="{BB962C8B-B14F-4D97-AF65-F5344CB8AC3E}">
        <p14:creationId xmlns:p14="http://schemas.microsoft.com/office/powerpoint/2010/main" val="131783993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2AFD0B2-028B-472F-B5C5-FC96BF9BFE42}"/>
              </a:ext>
            </a:extLst>
          </p:cNvPr>
          <p:cNvSpPr>
            <a:spLocks noGrp="1"/>
          </p:cNvSpPr>
          <p:nvPr>
            <p:ph type="title"/>
          </p:nvPr>
        </p:nvSpPr>
        <p:spPr>
          <a:xfrm>
            <a:off x="0" y="365125"/>
            <a:ext cx="4447309" cy="1325563"/>
          </a:xfrm>
        </p:spPr>
        <p:txBody>
          <a:bodyPr/>
          <a:lstStyle/>
          <a:p>
            <a:pPr algn="ctr"/>
            <a:r>
              <a:rPr lang="es-ES" b="1" dirty="0">
                <a:solidFill>
                  <a:srgbClr val="FF0000"/>
                </a:solidFill>
              </a:rPr>
              <a:t>Cristo en casa de Marta y María</a:t>
            </a:r>
          </a:p>
        </p:txBody>
      </p:sp>
      <p:pic>
        <p:nvPicPr>
          <p:cNvPr id="4" name="Imagen 3">
            <a:extLst>
              <a:ext uri="{FF2B5EF4-FFF2-40B4-BE49-F238E27FC236}">
                <a16:creationId xmlns:a16="http://schemas.microsoft.com/office/drawing/2014/main" id="{CA432DB3-A3A3-4518-A40D-31900CDBBE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80204" y="0"/>
            <a:ext cx="5928973" cy="6858000"/>
          </a:xfrm>
          <a:prstGeom prst="rect">
            <a:avLst/>
          </a:prstGeom>
        </p:spPr>
      </p:pic>
    </p:spTree>
    <p:extLst>
      <p:ext uri="{BB962C8B-B14F-4D97-AF65-F5344CB8AC3E}">
        <p14:creationId xmlns:p14="http://schemas.microsoft.com/office/powerpoint/2010/main" val="259238326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26CEEC8-E9E3-48B5-BC06-81A8BB5B72CC}"/>
              </a:ext>
            </a:extLst>
          </p:cNvPr>
          <p:cNvSpPr>
            <a:spLocks noGrp="1"/>
          </p:cNvSpPr>
          <p:nvPr>
            <p:ph idx="1"/>
          </p:nvPr>
        </p:nvSpPr>
        <p:spPr>
          <a:xfrm>
            <a:off x="277091" y="249382"/>
            <a:ext cx="11346873" cy="6248400"/>
          </a:xfrm>
        </p:spPr>
        <p:txBody>
          <a:bodyPr/>
          <a:lstStyle/>
          <a:p>
            <a:r>
              <a:rPr lang="es-ES" dirty="0"/>
              <a:t>En consonancia con el caravaggismo se sitúan obras como “La alcahueta” una de las pocas firmadas y fechada,1656 (Dresde, </a:t>
            </a:r>
            <a:r>
              <a:rPr lang="es-ES" dirty="0" err="1"/>
              <a:t>Staatliche</a:t>
            </a:r>
            <a:r>
              <a:rPr lang="es-ES" dirty="0"/>
              <a:t> Gemäldegalerie), “Cristo en casa de Marta y María” (Edimburgo, Nacional Gallery of Scotland) y “Joven dormida” (Nueva York, </a:t>
            </a:r>
            <a:r>
              <a:rPr lang="es-ES" dirty="0" err="1"/>
              <a:t>Metropolitan</a:t>
            </a:r>
            <a:r>
              <a:rPr lang="es-ES" dirty="0"/>
              <a:t>, Museum). Son cuadros donde alterna el género religioso con el costumbrista y de tamaño algo mayor con respecto a lo que va a hacer después. En este periodo suele representar figuras grandes, muy cercanas al espectador y que no guardan una buena relación con el espacio, por lo que resultan claustrofóbicas. Son composiciones abigarradas, con colores cálidos y pincelada fluida y perceptible.</a:t>
            </a:r>
          </a:p>
          <a:p>
            <a:endParaRPr lang="es-ES" dirty="0"/>
          </a:p>
        </p:txBody>
      </p:sp>
    </p:spTree>
    <p:extLst>
      <p:ext uri="{BB962C8B-B14F-4D97-AF65-F5344CB8AC3E}">
        <p14:creationId xmlns:p14="http://schemas.microsoft.com/office/powerpoint/2010/main" val="356583032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3EA98B62-91C5-43E6-A7A0-A8DFFFD6FD50}"/>
              </a:ext>
            </a:extLst>
          </p:cNvPr>
          <p:cNvSpPr>
            <a:spLocks noGrp="1"/>
          </p:cNvSpPr>
          <p:nvPr>
            <p:ph type="title"/>
          </p:nvPr>
        </p:nvSpPr>
        <p:spPr>
          <a:xfrm>
            <a:off x="0" y="1279525"/>
            <a:ext cx="6234380" cy="1325563"/>
          </a:xfrm>
        </p:spPr>
        <p:txBody>
          <a:bodyPr>
            <a:normAutofit fontScale="90000"/>
          </a:bodyPr>
          <a:lstStyle/>
          <a:p>
            <a:pPr algn="ctr"/>
            <a:r>
              <a:rPr lang="es-ES" b="1" dirty="0"/>
              <a:t>Joven dormida. </a:t>
            </a:r>
            <a:br>
              <a:rPr lang="es-ES" b="1" dirty="0"/>
            </a:br>
            <a:r>
              <a:rPr lang="es-ES" b="1" dirty="0"/>
              <a:t>Vermeer. </a:t>
            </a:r>
            <a:br>
              <a:rPr lang="es-ES" b="1" dirty="0"/>
            </a:br>
            <a:r>
              <a:rPr lang="es-ES" b="1" dirty="0"/>
              <a:t>ha. 1657</a:t>
            </a:r>
          </a:p>
        </p:txBody>
      </p:sp>
      <p:pic>
        <p:nvPicPr>
          <p:cNvPr id="2" name="Imagen 1">
            <a:extLst>
              <a:ext uri="{FF2B5EF4-FFF2-40B4-BE49-F238E27FC236}">
                <a16:creationId xmlns:a16="http://schemas.microsoft.com/office/drawing/2014/main" id="{0D9C1A7D-ABAB-485A-8F45-2DBB7E6F4D6E}"/>
              </a:ext>
            </a:extLst>
          </p:cNvPr>
          <p:cNvPicPr>
            <a:picLocks noChangeAspect="1"/>
          </p:cNvPicPr>
          <p:nvPr/>
        </p:nvPicPr>
        <p:blipFill>
          <a:blip r:embed="rId2"/>
          <a:stretch>
            <a:fillRect/>
          </a:stretch>
        </p:blipFill>
        <p:spPr>
          <a:xfrm>
            <a:off x="6234380" y="0"/>
            <a:ext cx="5957620" cy="6857810"/>
          </a:xfrm>
          <a:prstGeom prst="rect">
            <a:avLst/>
          </a:prstGeom>
        </p:spPr>
      </p:pic>
    </p:spTree>
    <p:extLst>
      <p:ext uri="{BB962C8B-B14F-4D97-AF65-F5344CB8AC3E}">
        <p14:creationId xmlns:p14="http://schemas.microsoft.com/office/powerpoint/2010/main" val="603680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D60056DA-FE06-452A-AC17-A638AD2659FB}"/>
              </a:ext>
            </a:extLst>
          </p:cNvPr>
          <p:cNvSpPr>
            <a:spLocks noGrp="1"/>
          </p:cNvSpPr>
          <p:nvPr>
            <p:ph idx="1"/>
          </p:nvPr>
        </p:nvSpPr>
        <p:spPr>
          <a:xfrm>
            <a:off x="290945" y="374073"/>
            <a:ext cx="11062855" cy="5802890"/>
          </a:xfrm>
        </p:spPr>
        <p:txBody>
          <a:bodyPr/>
          <a:lstStyle/>
          <a:p>
            <a:r>
              <a:rPr lang="es-ES" b="1" dirty="0"/>
              <a:t>“La joven dormida” </a:t>
            </a:r>
            <a:r>
              <a:rPr lang="es-ES" dirty="0"/>
              <a:t>(ha. 1657, Nueva York, </a:t>
            </a:r>
            <a:r>
              <a:rPr lang="es-ES" dirty="0" err="1"/>
              <a:t>Metropolitan</a:t>
            </a:r>
            <a:r>
              <a:rPr lang="es-ES" dirty="0"/>
              <a:t> Museum) anuncia levemente el Vermeer que hoy admiramos. Se centra en una sola figura como luego hará habitualmente, y “limpia” así el escenario pictórico; por otra parte, hay quienes sostienen que el tema encierra una enseñanza moral para aleccionar sobre los males de la bebida. </a:t>
            </a:r>
          </a:p>
          <a:p>
            <a:r>
              <a:rPr lang="es-ES" dirty="0"/>
              <a:t>Vencida por el sueño tiene el escote abierto y delante de sí un cierto desorden donde apreciamos restos de bebida y comida seguramente compartida; ha eliminado la figura masculina, que intuimos, y desde este modo gana en claridad y austeridad geométrica. </a:t>
            </a:r>
          </a:p>
          <a:p>
            <a:endParaRPr lang="es-ES" dirty="0"/>
          </a:p>
        </p:txBody>
      </p:sp>
    </p:spTree>
    <p:extLst>
      <p:ext uri="{BB962C8B-B14F-4D97-AF65-F5344CB8AC3E}">
        <p14:creationId xmlns:p14="http://schemas.microsoft.com/office/powerpoint/2010/main" val="363515653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3EA98B62-91C5-43E6-A7A0-A8DFFFD6FD50}"/>
              </a:ext>
            </a:extLst>
          </p:cNvPr>
          <p:cNvSpPr>
            <a:spLocks noGrp="1"/>
          </p:cNvSpPr>
          <p:nvPr>
            <p:ph type="title"/>
          </p:nvPr>
        </p:nvSpPr>
        <p:spPr>
          <a:xfrm>
            <a:off x="1" y="1348798"/>
            <a:ext cx="6967610" cy="1325563"/>
          </a:xfrm>
        </p:spPr>
        <p:txBody>
          <a:bodyPr>
            <a:normAutofit fontScale="90000"/>
          </a:bodyPr>
          <a:lstStyle/>
          <a:p>
            <a:pPr algn="ctr"/>
            <a:r>
              <a:rPr lang="es-ES" b="1" dirty="0"/>
              <a:t>Lectora en la ventana o Muchacha leyendo una carta. </a:t>
            </a:r>
            <a:br>
              <a:rPr lang="es-ES" b="1" dirty="0"/>
            </a:br>
            <a:r>
              <a:rPr lang="es-ES" b="1" dirty="0"/>
              <a:t>Vermeer. </a:t>
            </a:r>
            <a:br>
              <a:rPr lang="es-ES" b="1" dirty="0"/>
            </a:br>
            <a:r>
              <a:rPr lang="es-ES" b="1" dirty="0"/>
              <a:t>1657.</a:t>
            </a:r>
          </a:p>
        </p:txBody>
      </p:sp>
      <p:pic>
        <p:nvPicPr>
          <p:cNvPr id="2" name="Imagen 1">
            <a:extLst>
              <a:ext uri="{FF2B5EF4-FFF2-40B4-BE49-F238E27FC236}">
                <a16:creationId xmlns:a16="http://schemas.microsoft.com/office/drawing/2014/main" id="{D2A91DDF-2D56-44CC-B168-EE0B68D6A9D5}"/>
              </a:ext>
            </a:extLst>
          </p:cNvPr>
          <p:cNvPicPr>
            <a:picLocks noChangeAspect="1"/>
          </p:cNvPicPr>
          <p:nvPr/>
        </p:nvPicPr>
        <p:blipFill>
          <a:blip r:embed="rId2"/>
          <a:stretch>
            <a:fillRect/>
          </a:stretch>
        </p:blipFill>
        <p:spPr>
          <a:xfrm>
            <a:off x="6967610" y="0"/>
            <a:ext cx="5244352" cy="6858000"/>
          </a:xfrm>
          <a:prstGeom prst="rect">
            <a:avLst/>
          </a:prstGeom>
        </p:spPr>
      </p:pic>
    </p:spTree>
    <p:extLst>
      <p:ext uri="{BB962C8B-B14F-4D97-AF65-F5344CB8AC3E}">
        <p14:creationId xmlns:p14="http://schemas.microsoft.com/office/powerpoint/2010/main" val="46598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26CEEC8-E9E3-48B5-BC06-81A8BB5B72CC}"/>
              </a:ext>
            </a:extLst>
          </p:cNvPr>
          <p:cNvSpPr>
            <a:spLocks noGrp="1"/>
          </p:cNvSpPr>
          <p:nvPr>
            <p:ph idx="1"/>
          </p:nvPr>
        </p:nvSpPr>
        <p:spPr>
          <a:xfrm>
            <a:off x="277091" y="249382"/>
            <a:ext cx="11346873" cy="6248400"/>
          </a:xfrm>
        </p:spPr>
        <p:txBody>
          <a:bodyPr/>
          <a:lstStyle/>
          <a:p>
            <a:r>
              <a:rPr lang="es-ES" dirty="0"/>
              <a:t>De esta época es </a:t>
            </a:r>
            <a:r>
              <a:rPr lang="es-ES" b="1" dirty="0"/>
              <a:t>“Lectora en la ventana” </a:t>
            </a:r>
            <a:r>
              <a:rPr lang="es-ES" dirty="0"/>
              <a:t>(1657. Dresde </a:t>
            </a:r>
            <a:r>
              <a:rPr lang="es-ES" dirty="0" err="1"/>
              <a:t>Gemätdegalerie</a:t>
            </a:r>
            <a:r>
              <a:rPr lang="es-ES" dirty="0"/>
              <a:t>) en la que, cambiando la entonación de la luz, dando paso a una atmósfera más luminosa. La fuente de luz la sitúa siempre a la izquierda, donde está la ventana que ilumina toda la sala. Es un recurso compositivo que ha aprendido de </a:t>
            </a:r>
            <a:r>
              <a:rPr lang="es-ES" dirty="0" err="1"/>
              <a:t>Pierter</a:t>
            </a:r>
            <a:r>
              <a:rPr lang="es-ES" dirty="0"/>
              <a:t> de </a:t>
            </a:r>
            <a:r>
              <a:rPr lang="es-ES" dirty="0" err="1"/>
              <a:t>Hooch</a:t>
            </a:r>
            <a:r>
              <a:rPr lang="es-ES" dirty="0"/>
              <a:t> aunque con diferencias notables.</a:t>
            </a:r>
          </a:p>
          <a:p>
            <a:endParaRPr lang="es-ES" dirty="0"/>
          </a:p>
        </p:txBody>
      </p:sp>
    </p:spTree>
    <p:extLst>
      <p:ext uri="{BB962C8B-B14F-4D97-AF65-F5344CB8AC3E}">
        <p14:creationId xmlns:p14="http://schemas.microsoft.com/office/powerpoint/2010/main" val="403203070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E97501C-E5EF-407C-8979-2DE9134CE856}"/>
              </a:ext>
            </a:extLst>
          </p:cNvPr>
          <p:cNvSpPr>
            <a:spLocks noGrp="1"/>
          </p:cNvSpPr>
          <p:nvPr>
            <p:ph idx="1"/>
          </p:nvPr>
        </p:nvSpPr>
        <p:spPr>
          <a:xfrm>
            <a:off x="838200" y="221673"/>
            <a:ext cx="10515600" cy="5955290"/>
          </a:xfrm>
        </p:spPr>
        <p:txBody>
          <a:bodyPr/>
          <a:lstStyle/>
          <a:p>
            <a:r>
              <a:rPr lang="es-ES" dirty="0"/>
              <a:t>A partir de ese momento reduce el tamaño de las figuras, su técnica es más minuciosa y presta más atención a la manera como la luz incide en los objetos. </a:t>
            </a:r>
          </a:p>
          <a:p>
            <a:r>
              <a:rPr lang="es-ES" dirty="0"/>
              <a:t>Otro rasgo habitual de ahora en adelante, es el ensimismamiento de las protagonistas. </a:t>
            </a:r>
          </a:p>
          <a:p>
            <a:r>
              <a:rPr lang="es-ES" dirty="0"/>
              <a:t>La idea de incluir la cortina, que va a ser otro objeto recurrente, es común al ilusionismo de la pintura barroca. </a:t>
            </a:r>
          </a:p>
          <a:p>
            <a:r>
              <a:rPr lang="es-ES" dirty="0"/>
              <a:t>Con ella aumentamos la ficción entre el espacio real y el pictórico, añadimos la ficción entre el espacio real y el pictórico, añadimos un efecto de misterio y sorpresa a una escena y, finalmente, refleja una práctica real ya que sabemos que los cuadros especialmente importantes o de desnudos se cubrían con telas (Vergara,2003:166).</a:t>
            </a:r>
          </a:p>
          <a:p>
            <a:endParaRPr lang="es-ES" dirty="0"/>
          </a:p>
        </p:txBody>
      </p:sp>
    </p:spTree>
    <p:extLst>
      <p:ext uri="{BB962C8B-B14F-4D97-AF65-F5344CB8AC3E}">
        <p14:creationId xmlns:p14="http://schemas.microsoft.com/office/powerpoint/2010/main" val="248792533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3EA98B62-91C5-43E6-A7A0-A8DFFFD6FD50}"/>
              </a:ext>
            </a:extLst>
          </p:cNvPr>
          <p:cNvSpPr>
            <a:spLocks noGrp="1"/>
          </p:cNvSpPr>
          <p:nvPr>
            <p:ph type="title"/>
          </p:nvPr>
        </p:nvSpPr>
        <p:spPr>
          <a:xfrm>
            <a:off x="0" y="1057852"/>
            <a:ext cx="4516582" cy="1325563"/>
          </a:xfrm>
        </p:spPr>
        <p:txBody>
          <a:bodyPr>
            <a:normAutofit fontScale="90000"/>
          </a:bodyPr>
          <a:lstStyle/>
          <a:p>
            <a:pPr algn="ctr"/>
            <a:r>
              <a:rPr lang="es-ES" b="1" dirty="0"/>
              <a:t>La callejuela. </a:t>
            </a:r>
            <a:br>
              <a:rPr lang="es-ES" b="1" dirty="0"/>
            </a:br>
            <a:r>
              <a:rPr lang="es-ES" b="1" dirty="0"/>
              <a:t>Vermeer. </a:t>
            </a:r>
            <a:br>
              <a:rPr lang="es-ES" b="1" dirty="0"/>
            </a:br>
            <a:r>
              <a:rPr lang="es-ES" b="1" dirty="0"/>
              <a:t>1657-1658.</a:t>
            </a:r>
          </a:p>
        </p:txBody>
      </p:sp>
      <p:pic>
        <p:nvPicPr>
          <p:cNvPr id="2" name="Imagen 1">
            <a:extLst>
              <a:ext uri="{FF2B5EF4-FFF2-40B4-BE49-F238E27FC236}">
                <a16:creationId xmlns:a16="http://schemas.microsoft.com/office/drawing/2014/main" id="{ADE3662D-B93A-4099-B3C1-653163AF2774}"/>
              </a:ext>
            </a:extLst>
          </p:cNvPr>
          <p:cNvPicPr>
            <a:picLocks noChangeAspect="1"/>
          </p:cNvPicPr>
          <p:nvPr/>
        </p:nvPicPr>
        <p:blipFill>
          <a:blip r:embed="rId2"/>
          <a:stretch>
            <a:fillRect/>
          </a:stretch>
        </p:blipFill>
        <p:spPr>
          <a:xfrm>
            <a:off x="5290763" y="-6148"/>
            <a:ext cx="5543492" cy="6864148"/>
          </a:xfrm>
          <a:prstGeom prst="rect">
            <a:avLst/>
          </a:prstGeom>
        </p:spPr>
      </p:pic>
    </p:spTree>
    <p:extLst>
      <p:ext uri="{BB962C8B-B14F-4D97-AF65-F5344CB8AC3E}">
        <p14:creationId xmlns:p14="http://schemas.microsoft.com/office/powerpoint/2010/main" val="2361018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E86BC3-92BC-4731-BBDE-88D1D1FC51AA}"/>
              </a:ext>
            </a:extLst>
          </p:cNvPr>
          <p:cNvSpPr>
            <a:spLocks noGrp="1"/>
          </p:cNvSpPr>
          <p:nvPr>
            <p:ph type="title"/>
          </p:nvPr>
        </p:nvSpPr>
        <p:spPr>
          <a:xfrm>
            <a:off x="838200" y="365125"/>
            <a:ext cx="2916382" cy="1325563"/>
          </a:xfrm>
        </p:spPr>
        <p:txBody>
          <a:bodyPr/>
          <a:lstStyle/>
          <a:p>
            <a:r>
              <a:rPr lang="es-ES" b="1" dirty="0">
                <a:solidFill>
                  <a:srgbClr val="FF0000"/>
                </a:solidFill>
              </a:rPr>
              <a:t>Vista de Delft.</a:t>
            </a:r>
          </a:p>
        </p:txBody>
      </p:sp>
      <p:pic>
        <p:nvPicPr>
          <p:cNvPr id="4" name="Imagen 3">
            <a:extLst>
              <a:ext uri="{FF2B5EF4-FFF2-40B4-BE49-F238E27FC236}">
                <a16:creationId xmlns:a16="http://schemas.microsoft.com/office/drawing/2014/main" id="{793BE83C-8C5B-427D-AC65-11CABCE3C1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32666" y="0"/>
            <a:ext cx="8259334" cy="6858000"/>
          </a:xfrm>
          <a:prstGeom prst="rect">
            <a:avLst/>
          </a:prstGeom>
        </p:spPr>
      </p:pic>
    </p:spTree>
    <p:extLst>
      <p:ext uri="{BB962C8B-B14F-4D97-AF65-F5344CB8AC3E}">
        <p14:creationId xmlns:p14="http://schemas.microsoft.com/office/powerpoint/2010/main" val="10914476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26CEEC8-E9E3-48B5-BC06-81A8BB5B72CC}"/>
              </a:ext>
            </a:extLst>
          </p:cNvPr>
          <p:cNvSpPr>
            <a:spLocks noGrp="1"/>
          </p:cNvSpPr>
          <p:nvPr>
            <p:ph idx="1"/>
          </p:nvPr>
        </p:nvSpPr>
        <p:spPr>
          <a:xfrm>
            <a:off x="277091" y="249382"/>
            <a:ext cx="11346873" cy="6248400"/>
          </a:xfrm>
        </p:spPr>
        <p:txBody>
          <a:bodyPr/>
          <a:lstStyle/>
          <a:p>
            <a:r>
              <a:rPr lang="es-ES" dirty="0"/>
              <a:t> Desde 1660 hasta 1665 transcurre otra faceta marcada por el equilibrio absoluto entre figuras y espacios claros y diáfanos. De este periodo son los dos paisajes urbanos pintados por Vermeer, “La callejuela” (1657-1658, Ámsterdam, </a:t>
            </a:r>
            <a:r>
              <a:rPr lang="es-ES" dirty="0" err="1"/>
              <a:t>Rijskmuseum</a:t>
            </a:r>
            <a:r>
              <a:rPr lang="es-ES" dirty="0"/>
              <a:t>) y la increíble “Vista de Delft” (La Haya, Mauritshuis). </a:t>
            </a:r>
          </a:p>
          <a:p>
            <a:r>
              <a:rPr lang="es-ES" b="1" dirty="0"/>
              <a:t>“La callejuela” </a:t>
            </a:r>
            <a:r>
              <a:rPr lang="es-ES" dirty="0"/>
              <a:t>está pintada hacia 1657- 1658 y en ella muestra con un encuadre sorprendente u meticuloso unas fachadas humildes de ladrillo y desconchones en donde son visibles las manchas de agua. </a:t>
            </a:r>
          </a:p>
          <a:p>
            <a:r>
              <a:rPr lang="es-ES" dirty="0"/>
              <a:t>En paralelo, capta la vida de los ocupantes convirtiéndose todo en un espectáculo digno de nuestra atención. </a:t>
            </a:r>
          </a:p>
          <a:p>
            <a:r>
              <a:rPr lang="es-ES" dirty="0"/>
              <a:t>Hay paralelismos muy evidentes con la obra de Pieter de </a:t>
            </a:r>
            <a:r>
              <a:rPr lang="es-ES" dirty="0" err="1"/>
              <a:t>Hooch</a:t>
            </a:r>
            <a:r>
              <a:rPr lang="es-ES" dirty="0"/>
              <a:t>, “Patio interior de una casa de Delft” pintada también en las mismas fechas; la coincidencia nos permite señalar la estrecha relación que debían de tener los pintores de interiores al vivir y trabajar en una ciudad relativamente pequeña donde los contactos eran inevitables.</a:t>
            </a:r>
          </a:p>
          <a:p>
            <a:endParaRPr lang="es-ES" dirty="0"/>
          </a:p>
        </p:txBody>
      </p:sp>
    </p:spTree>
    <p:extLst>
      <p:ext uri="{BB962C8B-B14F-4D97-AF65-F5344CB8AC3E}">
        <p14:creationId xmlns:p14="http://schemas.microsoft.com/office/powerpoint/2010/main" val="239174641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3EA98B62-91C5-43E6-A7A0-A8DFFFD6FD50}"/>
              </a:ext>
            </a:extLst>
          </p:cNvPr>
          <p:cNvSpPr>
            <a:spLocks noGrp="1"/>
          </p:cNvSpPr>
          <p:nvPr>
            <p:ph type="title"/>
          </p:nvPr>
        </p:nvSpPr>
        <p:spPr>
          <a:xfrm>
            <a:off x="0" y="365125"/>
            <a:ext cx="6054162" cy="1990148"/>
          </a:xfrm>
        </p:spPr>
        <p:txBody>
          <a:bodyPr>
            <a:normAutofit/>
          </a:bodyPr>
          <a:lstStyle/>
          <a:p>
            <a:pPr algn="ctr"/>
            <a:r>
              <a:rPr lang="es-ES" b="1" dirty="0"/>
              <a:t>La lechera. </a:t>
            </a:r>
            <a:br>
              <a:rPr lang="es-ES" b="1" dirty="0"/>
            </a:br>
            <a:r>
              <a:rPr lang="es-ES" b="1" dirty="0"/>
              <a:t>Vermeer. </a:t>
            </a:r>
            <a:br>
              <a:rPr lang="es-ES" b="1" dirty="0"/>
            </a:br>
            <a:r>
              <a:rPr lang="es-ES" b="1" dirty="0"/>
              <a:t>1658-1660 </a:t>
            </a:r>
          </a:p>
        </p:txBody>
      </p:sp>
      <p:pic>
        <p:nvPicPr>
          <p:cNvPr id="2" name="Imagen 1">
            <a:extLst>
              <a:ext uri="{FF2B5EF4-FFF2-40B4-BE49-F238E27FC236}">
                <a16:creationId xmlns:a16="http://schemas.microsoft.com/office/drawing/2014/main" id="{B9DDA5D7-8235-4803-8C14-A668080E54C9}"/>
              </a:ext>
            </a:extLst>
          </p:cNvPr>
          <p:cNvPicPr>
            <a:picLocks noChangeAspect="1"/>
          </p:cNvPicPr>
          <p:nvPr/>
        </p:nvPicPr>
        <p:blipFill>
          <a:blip r:embed="rId2"/>
          <a:stretch>
            <a:fillRect/>
          </a:stretch>
        </p:blipFill>
        <p:spPr>
          <a:xfrm>
            <a:off x="6054162" y="0"/>
            <a:ext cx="6137838" cy="6874377"/>
          </a:xfrm>
          <a:prstGeom prst="rect">
            <a:avLst/>
          </a:prstGeom>
        </p:spPr>
      </p:pic>
    </p:spTree>
    <p:extLst>
      <p:ext uri="{BB962C8B-B14F-4D97-AF65-F5344CB8AC3E}">
        <p14:creationId xmlns:p14="http://schemas.microsoft.com/office/powerpoint/2010/main" val="3304578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26CEEC8-E9E3-48B5-BC06-81A8BB5B72CC}"/>
              </a:ext>
            </a:extLst>
          </p:cNvPr>
          <p:cNvSpPr>
            <a:spLocks noGrp="1"/>
          </p:cNvSpPr>
          <p:nvPr>
            <p:ph idx="1"/>
          </p:nvPr>
        </p:nvSpPr>
        <p:spPr>
          <a:xfrm>
            <a:off x="277091" y="249382"/>
            <a:ext cx="11346873" cy="6248400"/>
          </a:xfrm>
        </p:spPr>
        <p:txBody>
          <a:bodyPr>
            <a:normAutofit fontScale="92500" lnSpcReduction="10000"/>
          </a:bodyPr>
          <a:lstStyle/>
          <a:p>
            <a:r>
              <a:rPr lang="es-ES" dirty="0"/>
              <a:t>Otro cuadro novedoso de esta época es </a:t>
            </a:r>
            <a:r>
              <a:rPr lang="es-ES" b="1" dirty="0"/>
              <a:t>“La lechera” </a:t>
            </a:r>
            <a:r>
              <a:rPr lang="es-ES" dirty="0"/>
              <a:t>(1658-1660, Ámsterdam, </a:t>
            </a:r>
            <a:r>
              <a:rPr lang="es-ES" dirty="0" err="1"/>
              <a:t>Rijskmuseum</a:t>
            </a:r>
            <a:r>
              <a:rPr lang="es-ES" dirty="0"/>
              <a:t>). </a:t>
            </a:r>
          </a:p>
          <a:p>
            <a:r>
              <a:rPr lang="es-ES" dirty="0"/>
              <a:t>Es una figura rotunda de formas redondeadas que podría sugerir la caracterización tradicional de las criadas como perezosas y lascivas. </a:t>
            </a:r>
          </a:p>
          <a:p>
            <a:r>
              <a:rPr lang="es-ES" dirty="0"/>
              <a:t>De hecho, Vermeer coloca en los azulejos del ángulo inferior derecho la escena de Cupido y un brasero –símbolo de la lascivia femenina ya que mantiene el calor bajo las faldas- pero nuestra protagonista da la espalda a ambos reclamos. </a:t>
            </a:r>
          </a:p>
          <a:p>
            <a:r>
              <a:rPr lang="es-ES" dirty="0"/>
              <a:t>Es muy interesante ver como ha construido el espacio ya que está es una de las primeras perspectivas con un único punto de fuga y cuyo método conocemos. “el pintor empleaba el método conocido como el clavo y el cordel para trazar las líneas perspectivas. </a:t>
            </a:r>
          </a:p>
          <a:p>
            <a:r>
              <a:rPr lang="es-ES" dirty="0"/>
              <a:t>Partiendo de una idea general de la composición, el artista fijaba un punto de fuga en la línea imaginaría del horizonte, clavaba un clavo en ese punto del lienzo o de la tabla y ataba un cordel al clavo. </a:t>
            </a:r>
          </a:p>
          <a:p>
            <a:r>
              <a:rPr lang="es-ES" dirty="0"/>
              <a:t>Tras espolvorear la cuerda con polvo de tiza o carboncillo, el pintor lo tensaba y lo dejaba caer sobre la superficie del cuadro, obteniendo así las líneas que indicaban la disposición correcta de las ortogonales” (</a:t>
            </a:r>
            <a:r>
              <a:rPr lang="es-ES" dirty="0" err="1"/>
              <a:t>Westermann</a:t>
            </a:r>
            <a:r>
              <a:rPr lang="es-ES" dirty="0"/>
              <a:t>, 2003:68).</a:t>
            </a:r>
          </a:p>
          <a:p>
            <a:endParaRPr lang="es-ES" dirty="0"/>
          </a:p>
        </p:txBody>
      </p:sp>
    </p:spTree>
    <p:extLst>
      <p:ext uri="{BB962C8B-B14F-4D97-AF65-F5344CB8AC3E}">
        <p14:creationId xmlns:p14="http://schemas.microsoft.com/office/powerpoint/2010/main" val="211233929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949046-8617-44E9-82C6-B1D28B57F1D0}"/>
              </a:ext>
            </a:extLst>
          </p:cNvPr>
          <p:cNvSpPr>
            <a:spLocks noGrp="1"/>
          </p:cNvSpPr>
          <p:nvPr>
            <p:ph type="title"/>
          </p:nvPr>
        </p:nvSpPr>
        <p:spPr>
          <a:xfrm>
            <a:off x="838200" y="365125"/>
            <a:ext cx="5257800" cy="1325563"/>
          </a:xfrm>
        </p:spPr>
        <p:txBody>
          <a:bodyPr/>
          <a:lstStyle/>
          <a:p>
            <a:r>
              <a:rPr lang="es-ES" b="1" dirty="0">
                <a:solidFill>
                  <a:srgbClr val="FF0000"/>
                </a:solidFill>
              </a:rPr>
              <a:t>Mujer con aguamanil</a:t>
            </a:r>
          </a:p>
        </p:txBody>
      </p:sp>
      <p:pic>
        <p:nvPicPr>
          <p:cNvPr id="4" name="Imagen 3">
            <a:extLst>
              <a:ext uri="{FF2B5EF4-FFF2-40B4-BE49-F238E27FC236}">
                <a16:creationId xmlns:a16="http://schemas.microsoft.com/office/drawing/2014/main" id="{AAE0D916-F776-4E1B-957C-2AF58AB982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50507" y="0"/>
            <a:ext cx="6141493" cy="6858000"/>
          </a:xfrm>
          <a:prstGeom prst="rect">
            <a:avLst/>
          </a:prstGeom>
        </p:spPr>
      </p:pic>
    </p:spTree>
    <p:extLst>
      <p:ext uri="{BB962C8B-B14F-4D97-AF65-F5344CB8AC3E}">
        <p14:creationId xmlns:p14="http://schemas.microsoft.com/office/powerpoint/2010/main" val="186576235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61E919E-C0E4-49AD-971D-1BE4FE7DAE2D}"/>
              </a:ext>
            </a:extLst>
          </p:cNvPr>
          <p:cNvSpPr>
            <a:spLocks noGrp="1"/>
          </p:cNvSpPr>
          <p:nvPr>
            <p:ph type="title"/>
          </p:nvPr>
        </p:nvSpPr>
        <p:spPr/>
        <p:txBody>
          <a:bodyPr/>
          <a:lstStyle/>
          <a:p>
            <a:r>
              <a:rPr lang="es-ES" b="1" dirty="0">
                <a:solidFill>
                  <a:srgbClr val="FF0000"/>
                </a:solidFill>
              </a:rPr>
              <a:t>Mujer con balanza</a:t>
            </a:r>
          </a:p>
        </p:txBody>
      </p:sp>
      <p:pic>
        <p:nvPicPr>
          <p:cNvPr id="3" name="Imagen 2">
            <a:extLst>
              <a:ext uri="{FF2B5EF4-FFF2-40B4-BE49-F238E27FC236}">
                <a16:creationId xmlns:a16="http://schemas.microsoft.com/office/drawing/2014/main" id="{9A37991A-2896-49EB-AE7C-C776C7D0F3B0}"/>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4378037" y="1371600"/>
            <a:ext cx="4807528" cy="5121275"/>
          </a:xfrm>
          <a:prstGeom prst="rect">
            <a:avLst/>
          </a:prstGeom>
        </p:spPr>
      </p:pic>
    </p:spTree>
    <p:extLst>
      <p:ext uri="{BB962C8B-B14F-4D97-AF65-F5344CB8AC3E}">
        <p14:creationId xmlns:p14="http://schemas.microsoft.com/office/powerpoint/2010/main" val="375468981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3EA98B62-91C5-43E6-A7A0-A8DFFFD6FD50}"/>
              </a:ext>
            </a:extLst>
          </p:cNvPr>
          <p:cNvSpPr>
            <a:spLocks noGrp="1"/>
          </p:cNvSpPr>
          <p:nvPr>
            <p:ph type="title"/>
          </p:nvPr>
        </p:nvSpPr>
        <p:spPr>
          <a:xfrm>
            <a:off x="0" y="669925"/>
            <a:ext cx="6296869" cy="1325563"/>
          </a:xfrm>
        </p:spPr>
        <p:txBody>
          <a:bodyPr>
            <a:normAutofit fontScale="90000"/>
          </a:bodyPr>
          <a:lstStyle/>
          <a:p>
            <a:pPr algn="ctr"/>
            <a:r>
              <a:rPr lang="es-ES" b="1" dirty="0"/>
              <a:t>Mujer con collar de perlas. </a:t>
            </a:r>
            <a:br>
              <a:rPr lang="es-ES" b="1" dirty="0"/>
            </a:br>
            <a:r>
              <a:rPr lang="es-ES" b="1" dirty="0"/>
              <a:t>Vermeer. </a:t>
            </a:r>
            <a:br>
              <a:rPr lang="es-ES" b="1" dirty="0"/>
            </a:br>
            <a:r>
              <a:rPr lang="es-ES" b="1" dirty="0"/>
              <a:t>1664 </a:t>
            </a:r>
          </a:p>
        </p:txBody>
      </p:sp>
      <p:pic>
        <p:nvPicPr>
          <p:cNvPr id="2" name="Imagen 1">
            <a:extLst>
              <a:ext uri="{FF2B5EF4-FFF2-40B4-BE49-F238E27FC236}">
                <a16:creationId xmlns:a16="http://schemas.microsoft.com/office/drawing/2014/main" id="{19E5D04F-DB5F-4645-ADA8-5B14497F4A0D}"/>
              </a:ext>
            </a:extLst>
          </p:cNvPr>
          <p:cNvPicPr>
            <a:picLocks noChangeAspect="1"/>
          </p:cNvPicPr>
          <p:nvPr/>
        </p:nvPicPr>
        <p:blipFill>
          <a:blip r:embed="rId2"/>
          <a:stretch>
            <a:fillRect/>
          </a:stretch>
        </p:blipFill>
        <p:spPr>
          <a:xfrm>
            <a:off x="6296869" y="0"/>
            <a:ext cx="5895131" cy="6858000"/>
          </a:xfrm>
          <a:prstGeom prst="rect">
            <a:avLst/>
          </a:prstGeom>
        </p:spPr>
      </p:pic>
    </p:spTree>
    <p:extLst>
      <p:ext uri="{BB962C8B-B14F-4D97-AF65-F5344CB8AC3E}">
        <p14:creationId xmlns:p14="http://schemas.microsoft.com/office/powerpoint/2010/main" val="2541064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26CEEC8-E9E3-48B5-BC06-81A8BB5B72CC}"/>
              </a:ext>
            </a:extLst>
          </p:cNvPr>
          <p:cNvSpPr>
            <a:spLocks noGrp="1"/>
          </p:cNvSpPr>
          <p:nvPr>
            <p:ph idx="1"/>
          </p:nvPr>
        </p:nvSpPr>
        <p:spPr>
          <a:xfrm>
            <a:off x="277091" y="249382"/>
            <a:ext cx="11346873" cy="6248400"/>
          </a:xfrm>
        </p:spPr>
        <p:txBody>
          <a:bodyPr>
            <a:normAutofit fontScale="92500" lnSpcReduction="10000"/>
          </a:bodyPr>
          <a:lstStyle/>
          <a:p>
            <a:r>
              <a:rPr lang="es-ES" dirty="0"/>
              <a:t>Es posible que este método lo conociera a través de Carel </a:t>
            </a:r>
            <a:r>
              <a:rPr lang="es-ES" dirty="0" err="1"/>
              <a:t>Frabitius</a:t>
            </a:r>
            <a:r>
              <a:rPr lang="es-ES" dirty="0"/>
              <a:t>, experto en perspectiva y responsable del giro que está viviendo la pintura de Vermeer en lo que a verosimilitud óptica se refiere. </a:t>
            </a:r>
          </a:p>
          <a:p>
            <a:r>
              <a:rPr lang="es-ES" dirty="0"/>
              <a:t>Su nota en los interiores con figuras solas como “Mujer con aguamanil” (Nueva York, </a:t>
            </a:r>
            <a:r>
              <a:rPr lang="es-ES" dirty="0" err="1"/>
              <a:t>Metropolitan</a:t>
            </a:r>
            <a:r>
              <a:rPr lang="es-ES" dirty="0"/>
              <a:t> Museum), “Mujer con balanza” (Washington, Nacional Gallery) y “Mujer con collar de perlas” (1664, Berlín, </a:t>
            </a:r>
            <a:r>
              <a:rPr lang="es-ES" dirty="0" err="1"/>
              <a:t>Staatlische</a:t>
            </a:r>
            <a:r>
              <a:rPr lang="es-ES" dirty="0"/>
              <a:t> Museum), es un grupo de cuadros, pintados a mediados de los sesenta que comparten silencio y quietud, además de una protagonista similar vestida e </a:t>
            </a:r>
            <a:r>
              <a:rPr lang="es-ES" dirty="0" err="1"/>
              <a:t>nazules</a:t>
            </a:r>
            <a:r>
              <a:rPr lang="es-ES" dirty="0"/>
              <a:t> y amarillos, este último atuendo de la </a:t>
            </a:r>
            <a:r>
              <a:rPr lang="es-ES" b="1" dirty="0"/>
              <a:t>“Mujer con collar de perlas”</a:t>
            </a:r>
            <a:r>
              <a:rPr lang="es-ES" dirty="0"/>
              <a:t>, se va a repetir en otras composiciones. </a:t>
            </a:r>
          </a:p>
          <a:p>
            <a:r>
              <a:rPr lang="es-ES" dirty="0"/>
              <a:t>Tienen en común la cuidadosa geometría de la composición y el aspecto contemplativo, ensimismado de sus mujeres. </a:t>
            </a:r>
          </a:p>
          <a:p>
            <a:r>
              <a:rPr lang="es-ES" dirty="0"/>
              <a:t>Son escenas de una enorme elegancia y belleza y todavía hoy se discute acerca del significado que pueden encerrar. </a:t>
            </a:r>
          </a:p>
          <a:p>
            <a:r>
              <a:rPr lang="es-ES" dirty="0"/>
              <a:t>En el ideario de Occidente la balanza es sinónimo de justicia y equilibrio mensaje que se refuerza porque en el lienzo, detrás, está representada una escena del juicio final.</a:t>
            </a:r>
          </a:p>
          <a:p>
            <a:endParaRPr lang="es-ES" dirty="0"/>
          </a:p>
        </p:txBody>
      </p:sp>
    </p:spTree>
    <p:extLst>
      <p:ext uri="{BB962C8B-B14F-4D97-AF65-F5344CB8AC3E}">
        <p14:creationId xmlns:p14="http://schemas.microsoft.com/office/powerpoint/2010/main" val="413592742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78F1DB-1FA6-480C-AECC-D584E6ADFF09}"/>
              </a:ext>
            </a:extLst>
          </p:cNvPr>
          <p:cNvSpPr>
            <a:spLocks noGrp="1"/>
          </p:cNvSpPr>
          <p:nvPr>
            <p:ph type="title"/>
          </p:nvPr>
        </p:nvSpPr>
        <p:spPr/>
        <p:txBody>
          <a:bodyPr/>
          <a:lstStyle/>
          <a:p>
            <a:r>
              <a:rPr lang="es-ES" b="1" dirty="0">
                <a:solidFill>
                  <a:srgbClr val="FF0000"/>
                </a:solidFill>
              </a:rPr>
              <a:t>Dama en amarillo escribiendo</a:t>
            </a:r>
          </a:p>
        </p:txBody>
      </p:sp>
      <p:pic>
        <p:nvPicPr>
          <p:cNvPr id="3" name="Imagen 2">
            <a:extLst>
              <a:ext uri="{FF2B5EF4-FFF2-40B4-BE49-F238E27FC236}">
                <a16:creationId xmlns:a16="http://schemas.microsoft.com/office/drawing/2014/main" id="{579DA358-23C9-41A7-89A8-35D63C8926EB}"/>
              </a:ext>
            </a:extLst>
          </p:cNvPr>
          <p:cNvPicPr/>
          <p:nvPr/>
        </p:nvPicPr>
        <p:blipFill>
          <a:blip r:embed="rId2">
            <a:extLst>
              <a:ext uri="{28A0092B-C50C-407E-A947-70E740481C1C}">
                <a14:useLocalDpi xmlns:a14="http://schemas.microsoft.com/office/drawing/2010/main" val="0"/>
              </a:ext>
            </a:extLst>
          </a:blip>
          <a:stretch>
            <a:fillRect/>
          </a:stretch>
        </p:blipFill>
        <p:spPr>
          <a:xfrm>
            <a:off x="4823460" y="1978342"/>
            <a:ext cx="2545080" cy="2901315"/>
          </a:xfrm>
          <a:prstGeom prst="rect">
            <a:avLst/>
          </a:prstGeom>
        </p:spPr>
      </p:pic>
    </p:spTree>
    <p:extLst>
      <p:ext uri="{BB962C8B-B14F-4D97-AF65-F5344CB8AC3E}">
        <p14:creationId xmlns:p14="http://schemas.microsoft.com/office/powerpoint/2010/main" val="203288096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C104FB-0DE1-4C44-81EC-0DBFC753B79F}"/>
              </a:ext>
            </a:extLst>
          </p:cNvPr>
          <p:cNvSpPr>
            <a:spLocks noGrp="1"/>
          </p:cNvSpPr>
          <p:nvPr>
            <p:ph type="title"/>
          </p:nvPr>
        </p:nvSpPr>
        <p:spPr/>
        <p:txBody>
          <a:bodyPr/>
          <a:lstStyle/>
          <a:p>
            <a:r>
              <a:rPr lang="es-ES" b="1" dirty="0">
                <a:solidFill>
                  <a:srgbClr val="FF0000"/>
                </a:solidFill>
              </a:rPr>
              <a:t>Mujer con joven sirvienta que entrega una carta</a:t>
            </a:r>
          </a:p>
        </p:txBody>
      </p:sp>
      <p:pic>
        <p:nvPicPr>
          <p:cNvPr id="3" name="Imagen 2">
            <a:extLst>
              <a:ext uri="{FF2B5EF4-FFF2-40B4-BE49-F238E27FC236}">
                <a16:creationId xmlns:a16="http://schemas.microsoft.com/office/drawing/2014/main" id="{FCB14005-D36B-4394-9D17-67792125524A}"/>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4793615" y="1978342"/>
            <a:ext cx="2604770" cy="2901315"/>
          </a:xfrm>
          <a:prstGeom prst="rect">
            <a:avLst/>
          </a:prstGeom>
        </p:spPr>
      </p:pic>
    </p:spTree>
    <p:extLst>
      <p:ext uri="{BB962C8B-B14F-4D97-AF65-F5344CB8AC3E}">
        <p14:creationId xmlns:p14="http://schemas.microsoft.com/office/powerpoint/2010/main" val="252600721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AC3A52-3EEA-44DF-B19D-A9916BA1A9EF}"/>
              </a:ext>
            </a:extLst>
          </p:cNvPr>
          <p:cNvSpPr>
            <a:spLocks noGrp="1"/>
          </p:cNvSpPr>
          <p:nvPr>
            <p:ph type="title"/>
          </p:nvPr>
        </p:nvSpPr>
        <p:spPr/>
        <p:txBody>
          <a:bodyPr/>
          <a:lstStyle/>
          <a:p>
            <a:r>
              <a:rPr lang="es-ES" b="1" dirty="0">
                <a:solidFill>
                  <a:srgbClr val="FF0000"/>
                </a:solidFill>
              </a:rPr>
              <a:t>Una dama que escribe una carta a su sirviente</a:t>
            </a:r>
          </a:p>
        </p:txBody>
      </p:sp>
      <p:pic>
        <p:nvPicPr>
          <p:cNvPr id="3" name="Imagen 2">
            <a:extLst>
              <a:ext uri="{FF2B5EF4-FFF2-40B4-BE49-F238E27FC236}">
                <a16:creationId xmlns:a16="http://schemas.microsoft.com/office/drawing/2014/main" id="{8389C4D6-B6FB-4DF3-BEF4-7E6F5B47545F}"/>
              </a:ext>
            </a:extLst>
          </p:cNvPr>
          <p:cNvPicPr/>
          <p:nvPr/>
        </p:nvPicPr>
        <p:blipFill>
          <a:blip r:embed="rId2">
            <a:extLst>
              <a:ext uri="{28A0092B-C50C-407E-A947-70E740481C1C}">
                <a14:useLocalDpi xmlns:a14="http://schemas.microsoft.com/office/drawing/2010/main" val="0"/>
              </a:ext>
            </a:extLst>
          </a:blip>
          <a:stretch>
            <a:fillRect/>
          </a:stretch>
        </p:blipFill>
        <p:spPr>
          <a:xfrm>
            <a:off x="4823460" y="1886585"/>
            <a:ext cx="2545080" cy="3084830"/>
          </a:xfrm>
          <a:prstGeom prst="rect">
            <a:avLst/>
          </a:prstGeom>
        </p:spPr>
      </p:pic>
    </p:spTree>
    <p:extLst>
      <p:ext uri="{BB962C8B-B14F-4D97-AF65-F5344CB8AC3E}">
        <p14:creationId xmlns:p14="http://schemas.microsoft.com/office/powerpoint/2010/main" val="283887936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BDDB335-A5F4-4EC0-970E-90D23E811A07}"/>
              </a:ext>
            </a:extLst>
          </p:cNvPr>
          <p:cNvSpPr>
            <a:spLocks noGrp="1"/>
          </p:cNvSpPr>
          <p:nvPr>
            <p:ph type="title"/>
          </p:nvPr>
        </p:nvSpPr>
        <p:spPr/>
        <p:txBody>
          <a:bodyPr/>
          <a:lstStyle/>
          <a:p>
            <a:r>
              <a:rPr lang="es-ES" b="1" dirty="0">
                <a:solidFill>
                  <a:srgbClr val="FF0000"/>
                </a:solidFill>
              </a:rPr>
              <a:t>Carta de amor</a:t>
            </a:r>
          </a:p>
        </p:txBody>
      </p:sp>
      <p:pic>
        <p:nvPicPr>
          <p:cNvPr id="3" name="Imagen 2">
            <a:extLst>
              <a:ext uri="{FF2B5EF4-FFF2-40B4-BE49-F238E27FC236}">
                <a16:creationId xmlns:a16="http://schemas.microsoft.com/office/drawing/2014/main" id="{73AC979F-2E34-44F1-B317-EA27BED4D92D}"/>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4800600" y="1924050"/>
            <a:ext cx="2590800" cy="3009900"/>
          </a:xfrm>
          <a:prstGeom prst="rect">
            <a:avLst/>
          </a:prstGeom>
        </p:spPr>
      </p:pic>
    </p:spTree>
    <p:extLst>
      <p:ext uri="{BB962C8B-B14F-4D97-AF65-F5344CB8AC3E}">
        <p14:creationId xmlns:p14="http://schemas.microsoft.com/office/powerpoint/2010/main" val="56562679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DE6BBD35-9B38-4862-8743-7E495726DC1F}"/>
              </a:ext>
            </a:extLst>
          </p:cNvPr>
          <p:cNvSpPr>
            <a:spLocks noGrp="1"/>
          </p:cNvSpPr>
          <p:nvPr>
            <p:ph idx="1"/>
          </p:nvPr>
        </p:nvSpPr>
        <p:spPr>
          <a:xfrm>
            <a:off x="838200" y="193964"/>
            <a:ext cx="10515600" cy="5982999"/>
          </a:xfrm>
        </p:spPr>
        <p:txBody>
          <a:bodyPr>
            <a:normAutofit lnSpcReduction="10000"/>
          </a:bodyPr>
          <a:lstStyle/>
          <a:p>
            <a:r>
              <a:rPr lang="es-ES" dirty="0"/>
              <a:t>Nos hallamos ante imágenes aparentemente “normales” y cotidianas pero sumidas en una áurea de idealización evidente y que los especialistas relacionan con reflexiones acerca del amor, la pureza o la moderación, a la manera de “alegorías domésticas”. </a:t>
            </a:r>
          </a:p>
          <a:p>
            <a:r>
              <a:rPr lang="es-ES" dirty="0"/>
              <a:t>Lo mismo ocurre con estas otras composiciones en las que se repite la carta, véase “Dama en amarillo escribiendo” (Washington, Nacional Gallery), “Mujer con joven sirvienta que entrega una carta” (Nueva York, </a:t>
            </a:r>
            <a:r>
              <a:rPr lang="es-ES" dirty="0" err="1"/>
              <a:t>The</a:t>
            </a:r>
            <a:r>
              <a:rPr lang="es-ES" dirty="0"/>
              <a:t> Frick </a:t>
            </a:r>
            <a:r>
              <a:rPr lang="es-ES" dirty="0" err="1"/>
              <a:t>Collection</a:t>
            </a:r>
            <a:r>
              <a:rPr lang="es-ES" dirty="0"/>
              <a:t>), “Una dama que escribe una carta a su sirviente” (Dublín, Nacional Gallery of </a:t>
            </a:r>
            <a:r>
              <a:rPr lang="es-ES" dirty="0" err="1"/>
              <a:t>Ireland</a:t>
            </a:r>
            <a:r>
              <a:rPr lang="es-ES" dirty="0"/>
              <a:t>) o “Carta de amor” (Ámsterdam, Rijksmuseum). </a:t>
            </a:r>
          </a:p>
          <a:p>
            <a:r>
              <a:rPr lang="es-ES" dirty="0"/>
              <a:t>En todas ellas observamos los mismos tipos de mujer siempre de perfil, cabizbaja y absorta. </a:t>
            </a:r>
          </a:p>
          <a:p>
            <a:r>
              <a:rPr lang="es-ES" dirty="0"/>
              <a:t>El asunto amoroso parece ser el hilo conductor que les une, así como la capacidad de reflexión sobre un posible desenlace que desconocemos.</a:t>
            </a:r>
          </a:p>
          <a:p>
            <a:endParaRPr lang="es-ES" dirty="0"/>
          </a:p>
        </p:txBody>
      </p:sp>
    </p:spTree>
    <p:extLst>
      <p:ext uri="{BB962C8B-B14F-4D97-AF65-F5344CB8AC3E}">
        <p14:creationId xmlns:p14="http://schemas.microsoft.com/office/powerpoint/2010/main" val="31131044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3EA98B62-91C5-43E6-A7A0-A8DFFFD6FD50}"/>
              </a:ext>
            </a:extLst>
          </p:cNvPr>
          <p:cNvSpPr>
            <a:spLocks noGrp="1"/>
          </p:cNvSpPr>
          <p:nvPr>
            <p:ph type="title"/>
          </p:nvPr>
        </p:nvSpPr>
        <p:spPr>
          <a:xfrm>
            <a:off x="0" y="1439885"/>
            <a:ext cx="6266499" cy="1325563"/>
          </a:xfrm>
        </p:spPr>
        <p:txBody>
          <a:bodyPr>
            <a:normAutofit fontScale="90000"/>
          </a:bodyPr>
          <a:lstStyle/>
          <a:p>
            <a:pPr algn="ctr"/>
            <a:r>
              <a:rPr lang="es-ES" b="1" dirty="0"/>
              <a:t>La joven de la perla o Muchacha con turbante. </a:t>
            </a:r>
            <a:br>
              <a:rPr lang="es-ES" b="1" dirty="0"/>
            </a:br>
            <a:r>
              <a:rPr lang="es-ES" b="1" dirty="0"/>
              <a:t>Vermeer. </a:t>
            </a:r>
            <a:br>
              <a:rPr lang="es-ES" b="1" dirty="0"/>
            </a:br>
            <a:r>
              <a:rPr lang="es-ES" b="1" dirty="0"/>
              <a:t>1665-1667.</a:t>
            </a:r>
          </a:p>
        </p:txBody>
      </p:sp>
      <p:pic>
        <p:nvPicPr>
          <p:cNvPr id="2" name="Imagen 1">
            <a:extLst>
              <a:ext uri="{FF2B5EF4-FFF2-40B4-BE49-F238E27FC236}">
                <a16:creationId xmlns:a16="http://schemas.microsoft.com/office/drawing/2014/main" id="{5CE1E484-ED9C-4F0B-8B1F-8C976E353FAC}"/>
              </a:ext>
            </a:extLst>
          </p:cNvPr>
          <p:cNvPicPr>
            <a:picLocks noChangeAspect="1"/>
          </p:cNvPicPr>
          <p:nvPr/>
        </p:nvPicPr>
        <p:blipFill>
          <a:blip r:embed="rId2"/>
          <a:stretch>
            <a:fillRect/>
          </a:stretch>
        </p:blipFill>
        <p:spPr>
          <a:xfrm>
            <a:off x="6266499" y="0"/>
            <a:ext cx="5925501" cy="6889571"/>
          </a:xfrm>
          <a:prstGeom prst="rect">
            <a:avLst/>
          </a:prstGeom>
        </p:spPr>
      </p:pic>
    </p:spTree>
    <p:extLst>
      <p:ext uri="{BB962C8B-B14F-4D97-AF65-F5344CB8AC3E}">
        <p14:creationId xmlns:p14="http://schemas.microsoft.com/office/powerpoint/2010/main" val="1600965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5E9B939-3239-4E05-8CE7-188F19954A94}"/>
              </a:ext>
            </a:extLst>
          </p:cNvPr>
          <p:cNvSpPr>
            <a:spLocks noGrp="1"/>
          </p:cNvSpPr>
          <p:nvPr>
            <p:ph type="title"/>
          </p:nvPr>
        </p:nvSpPr>
        <p:spPr/>
        <p:txBody>
          <a:bodyPr/>
          <a:lstStyle/>
          <a:p>
            <a:r>
              <a:rPr lang="es-ES" b="1" dirty="0">
                <a:solidFill>
                  <a:srgbClr val="FF0000"/>
                </a:solidFill>
              </a:rPr>
              <a:t>Mujer con sombrero rojo</a:t>
            </a:r>
          </a:p>
        </p:txBody>
      </p:sp>
      <p:pic>
        <p:nvPicPr>
          <p:cNvPr id="3" name="Imagen 2">
            <a:extLst>
              <a:ext uri="{FF2B5EF4-FFF2-40B4-BE49-F238E27FC236}">
                <a16:creationId xmlns:a16="http://schemas.microsoft.com/office/drawing/2014/main" id="{B1E6B7B6-A060-4ABB-A908-612125D80D9D}"/>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4825682" y="1829117"/>
            <a:ext cx="2540635" cy="3199765"/>
          </a:xfrm>
          <a:prstGeom prst="rect">
            <a:avLst/>
          </a:prstGeom>
        </p:spPr>
      </p:pic>
    </p:spTree>
    <p:extLst>
      <p:ext uri="{BB962C8B-B14F-4D97-AF65-F5344CB8AC3E}">
        <p14:creationId xmlns:p14="http://schemas.microsoft.com/office/powerpoint/2010/main" val="227208105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26CEEC8-E9E3-48B5-BC06-81A8BB5B72CC}"/>
              </a:ext>
            </a:extLst>
          </p:cNvPr>
          <p:cNvSpPr>
            <a:spLocks noGrp="1"/>
          </p:cNvSpPr>
          <p:nvPr>
            <p:ph idx="1"/>
          </p:nvPr>
        </p:nvSpPr>
        <p:spPr>
          <a:xfrm>
            <a:off x="277091" y="249382"/>
            <a:ext cx="11346873" cy="6248400"/>
          </a:xfrm>
        </p:spPr>
        <p:txBody>
          <a:bodyPr/>
          <a:lstStyle/>
          <a:p>
            <a:r>
              <a:rPr lang="es-ES" dirty="0"/>
              <a:t>Los últimos años de la vida del pintor desde 1665 a 1675, ocupan lo que para muchos es la última etapa. </a:t>
            </a:r>
          </a:p>
          <a:p>
            <a:r>
              <a:rPr lang="es-ES" dirty="0"/>
              <a:t>Aunque los cambios con respecto a lo anterior son sutiles si puede verse que hay un poco más de dinamismo, como si las composiciones adquirieran algo más de vida, abandonando esa atmósfera tan estática. </a:t>
            </a:r>
          </a:p>
          <a:p>
            <a:r>
              <a:rPr lang="es-ES" dirty="0"/>
              <a:t>También las figuras se hacen más estilizadas y abstractas y menos contemplativas. Es un cambio que puede apreciarse en “</a:t>
            </a:r>
            <a:r>
              <a:rPr lang="es-ES" b="1" dirty="0"/>
              <a:t>La joven de la perla</a:t>
            </a:r>
            <a:r>
              <a:rPr lang="es-ES" dirty="0"/>
              <a:t>” (1665-1666, La Haya, </a:t>
            </a:r>
            <a:r>
              <a:rPr lang="es-ES" dirty="0" err="1"/>
              <a:t>Mauristhuis</a:t>
            </a:r>
            <a:r>
              <a:rPr lang="es-ES" dirty="0"/>
              <a:t>) y “Mujer con sombrero rojo” (1665, Washington, Nacional Gallery). En ellas se aprecia la técnica empleada sugiriendo formas de crear los destellos de la luz (que se conocen como “círculos de confusión”). </a:t>
            </a:r>
          </a:p>
          <a:p>
            <a:r>
              <a:rPr lang="es-ES" dirty="0"/>
              <a:t>Vermeer aplicaba pequeños toques redondos de pintura blanca sobre la pintura aún húmeda, para aumentar el brillo” (Westermann,2003:78).</a:t>
            </a:r>
          </a:p>
          <a:p>
            <a:endParaRPr lang="es-ES" dirty="0"/>
          </a:p>
        </p:txBody>
      </p:sp>
    </p:spTree>
    <p:extLst>
      <p:ext uri="{BB962C8B-B14F-4D97-AF65-F5344CB8AC3E}">
        <p14:creationId xmlns:p14="http://schemas.microsoft.com/office/powerpoint/2010/main" val="52508324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13A9BCB1-CAF0-4759-AB85-53FE08E7E8B7}"/>
              </a:ext>
            </a:extLst>
          </p:cNvPr>
          <p:cNvSpPr>
            <a:spLocks noGrp="1"/>
          </p:cNvSpPr>
          <p:nvPr>
            <p:ph idx="1"/>
          </p:nvPr>
        </p:nvSpPr>
        <p:spPr>
          <a:xfrm>
            <a:off x="838200" y="471055"/>
            <a:ext cx="10515600" cy="5705908"/>
          </a:xfrm>
        </p:spPr>
        <p:txBody>
          <a:bodyPr>
            <a:normAutofit lnSpcReduction="10000"/>
          </a:bodyPr>
          <a:lstStyle/>
          <a:p>
            <a:r>
              <a:rPr lang="es-ES" dirty="0"/>
              <a:t>La técnica descrita sólo se explica a partir del empleo de la llamada </a:t>
            </a:r>
            <a:r>
              <a:rPr lang="es-ES" b="1" dirty="0"/>
              <a:t>“cámara oscura”</a:t>
            </a:r>
            <a:r>
              <a:rPr lang="es-ES" dirty="0"/>
              <a:t>. </a:t>
            </a:r>
          </a:p>
          <a:p>
            <a:r>
              <a:rPr lang="es-ES" dirty="0"/>
              <a:t>Se trataba de un instrumento científico proporcionado por los avances en la óptica en el siglo XVII. </a:t>
            </a:r>
          </a:p>
          <a:p>
            <a:r>
              <a:rPr lang="es-ES" dirty="0"/>
              <a:t>La Luz entraba a través de un pequeño orificio proyectando sobre una pantalla “ad hoc” (adecuado, apropiado) la imagen del exterior, que gracias a las lentes y espejos que incluía el artilugio, permitía que dicha imagen la contempláramos en su posición real, (en caso contrario la imagen se veía en forma invertida, esto es, de derecha a izquierda y de arriba abajo) (Vergara, 2003:36) </a:t>
            </a:r>
          </a:p>
          <a:p>
            <a:r>
              <a:rPr lang="es-ES" dirty="0"/>
              <a:t>Resulta muy útil para elaborar composiciones, efectos pictóricos inéditos y disposiciones tridimensionales de gran complejidad. </a:t>
            </a:r>
          </a:p>
          <a:p>
            <a:r>
              <a:rPr lang="es-ES" dirty="0"/>
              <a:t>En Holanda se conocía desde 1622 y enseguida fue un instrumento celebrado.</a:t>
            </a:r>
          </a:p>
          <a:p>
            <a:endParaRPr lang="es-ES" dirty="0"/>
          </a:p>
        </p:txBody>
      </p:sp>
    </p:spTree>
    <p:extLst>
      <p:ext uri="{BB962C8B-B14F-4D97-AF65-F5344CB8AC3E}">
        <p14:creationId xmlns:p14="http://schemas.microsoft.com/office/powerpoint/2010/main" val="349022301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22622F-340D-4D38-A85B-4B191557807A}"/>
              </a:ext>
            </a:extLst>
          </p:cNvPr>
          <p:cNvSpPr>
            <a:spLocks noGrp="1"/>
          </p:cNvSpPr>
          <p:nvPr>
            <p:ph type="title"/>
          </p:nvPr>
        </p:nvSpPr>
        <p:spPr>
          <a:xfrm>
            <a:off x="0" y="365125"/>
            <a:ext cx="5140036" cy="1325563"/>
          </a:xfrm>
        </p:spPr>
        <p:txBody>
          <a:bodyPr/>
          <a:lstStyle/>
          <a:p>
            <a:pPr algn="ctr"/>
            <a:r>
              <a:rPr lang="es-ES" b="1" dirty="0">
                <a:solidFill>
                  <a:srgbClr val="FF0000"/>
                </a:solidFill>
              </a:rPr>
              <a:t>El astrónomo </a:t>
            </a:r>
          </a:p>
        </p:txBody>
      </p:sp>
      <p:pic>
        <p:nvPicPr>
          <p:cNvPr id="3" name="image104.jpeg">
            <a:extLst>
              <a:ext uri="{FF2B5EF4-FFF2-40B4-BE49-F238E27FC236}">
                <a16:creationId xmlns:a16="http://schemas.microsoft.com/office/drawing/2014/main" id="{5738E1A1-1C98-44CE-BA48-6D438CCD9BDE}"/>
              </a:ext>
            </a:extLst>
          </p:cNvPr>
          <p:cNvPicPr/>
          <p:nvPr/>
        </p:nvPicPr>
        <p:blipFill>
          <a:blip r:embed="rId2" cstate="print"/>
          <a:stretch>
            <a:fillRect/>
          </a:stretch>
        </p:blipFill>
        <p:spPr>
          <a:xfrm>
            <a:off x="5140036" y="0"/>
            <a:ext cx="7051964" cy="6858000"/>
          </a:xfrm>
          <a:prstGeom prst="rect">
            <a:avLst/>
          </a:prstGeom>
        </p:spPr>
      </p:pic>
    </p:spTree>
    <p:extLst>
      <p:ext uri="{BB962C8B-B14F-4D97-AF65-F5344CB8AC3E}">
        <p14:creationId xmlns:p14="http://schemas.microsoft.com/office/powerpoint/2010/main" val="235186336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3EA98B62-91C5-43E6-A7A0-A8DFFFD6FD50}"/>
              </a:ext>
            </a:extLst>
          </p:cNvPr>
          <p:cNvSpPr>
            <a:spLocks noGrp="1"/>
          </p:cNvSpPr>
          <p:nvPr>
            <p:ph type="title"/>
          </p:nvPr>
        </p:nvSpPr>
        <p:spPr>
          <a:xfrm>
            <a:off x="0" y="1127125"/>
            <a:ext cx="6212323" cy="1325563"/>
          </a:xfrm>
        </p:spPr>
        <p:txBody>
          <a:bodyPr>
            <a:normAutofit fontScale="90000"/>
          </a:bodyPr>
          <a:lstStyle/>
          <a:p>
            <a:pPr algn="ctr"/>
            <a:r>
              <a:rPr lang="es-ES" b="1" dirty="0"/>
              <a:t>El geógrafo.</a:t>
            </a:r>
            <a:br>
              <a:rPr lang="es-ES" b="1" dirty="0"/>
            </a:br>
            <a:r>
              <a:rPr lang="es-ES" b="1" dirty="0"/>
              <a:t>Vermeer. </a:t>
            </a:r>
            <a:br>
              <a:rPr lang="es-ES" b="1" dirty="0"/>
            </a:br>
            <a:r>
              <a:rPr lang="es-ES" b="1" dirty="0"/>
              <a:t>1668-1669.</a:t>
            </a:r>
          </a:p>
        </p:txBody>
      </p:sp>
      <p:pic>
        <p:nvPicPr>
          <p:cNvPr id="2" name="Imagen 1">
            <a:extLst>
              <a:ext uri="{FF2B5EF4-FFF2-40B4-BE49-F238E27FC236}">
                <a16:creationId xmlns:a16="http://schemas.microsoft.com/office/drawing/2014/main" id="{22524621-DAC2-488B-BC73-2605C3125337}"/>
              </a:ext>
            </a:extLst>
          </p:cNvPr>
          <p:cNvPicPr>
            <a:picLocks noChangeAspect="1"/>
          </p:cNvPicPr>
          <p:nvPr/>
        </p:nvPicPr>
        <p:blipFill>
          <a:blip r:embed="rId2"/>
          <a:stretch>
            <a:fillRect/>
          </a:stretch>
        </p:blipFill>
        <p:spPr>
          <a:xfrm>
            <a:off x="6212323" y="0"/>
            <a:ext cx="5979677" cy="6843121"/>
          </a:xfrm>
          <a:prstGeom prst="rect">
            <a:avLst/>
          </a:prstGeom>
        </p:spPr>
      </p:pic>
    </p:spTree>
    <p:extLst>
      <p:ext uri="{BB962C8B-B14F-4D97-AF65-F5344CB8AC3E}">
        <p14:creationId xmlns:p14="http://schemas.microsoft.com/office/powerpoint/2010/main" val="609653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26CEEC8-E9E3-48B5-BC06-81A8BB5B72CC}"/>
              </a:ext>
            </a:extLst>
          </p:cNvPr>
          <p:cNvSpPr>
            <a:spLocks noGrp="1"/>
          </p:cNvSpPr>
          <p:nvPr>
            <p:ph idx="1"/>
          </p:nvPr>
        </p:nvSpPr>
        <p:spPr>
          <a:xfrm>
            <a:off x="277091" y="249382"/>
            <a:ext cx="11346873" cy="6248400"/>
          </a:xfrm>
        </p:spPr>
        <p:txBody>
          <a:bodyPr/>
          <a:lstStyle/>
          <a:p>
            <a:r>
              <a:rPr lang="es-ES" dirty="0"/>
              <a:t>Vermeer debió de tener contactos con el ambiente de investigadores y eruditos establecidos en Delft, entre ellos Van </a:t>
            </a:r>
            <a:r>
              <a:rPr lang="es-ES" dirty="0" err="1"/>
              <a:t>Leeuwenkoek</a:t>
            </a:r>
            <a:r>
              <a:rPr lang="es-ES" dirty="0"/>
              <a:t> de quien se piensa que le inspiró, e incluso le sirvió de modelo en las composiciones “El astrónomo”</a:t>
            </a:r>
            <a:r>
              <a:rPr lang="es-ES" b="1" dirty="0"/>
              <a:t> </a:t>
            </a:r>
            <a:r>
              <a:rPr lang="es-ES" dirty="0"/>
              <a:t>(París, Museo del Louvre) y </a:t>
            </a:r>
            <a:r>
              <a:rPr lang="es-ES" b="1" dirty="0"/>
              <a:t>“El geógrafo” </a:t>
            </a:r>
            <a:r>
              <a:rPr lang="es-ES" dirty="0"/>
              <a:t>(1668-1669, Frankfurt, </a:t>
            </a:r>
            <a:r>
              <a:rPr lang="es-ES" dirty="0" err="1"/>
              <a:t>Städesches</a:t>
            </a:r>
            <a:r>
              <a:rPr lang="es-ES" dirty="0"/>
              <a:t> </a:t>
            </a:r>
            <a:r>
              <a:rPr lang="es-ES" dirty="0" err="1"/>
              <a:t>Kunstinstiut</a:t>
            </a:r>
            <a:r>
              <a:rPr lang="es-ES" dirty="0"/>
              <a:t>), curiosamente las únicas escenas protagonizadas por hombres. Si comparamos las imágenes creadas por dicho artilugio y creadas por el pintor, hay diferencias sustanciales. La más evidente, señalada por </a:t>
            </a:r>
            <a:r>
              <a:rPr lang="es-ES" dirty="0" err="1"/>
              <a:t>Mariët</a:t>
            </a:r>
            <a:r>
              <a:rPr lang="es-ES" dirty="0"/>
              <a:t> </a:t>
            </a:r>
            <a:r>
              <a:rPr lang="es-ES" dirty="0" err="1"/>
              <a:t>Westerman</a:t>
            </a:r>
            <a:r>
              <a:rPr lang="es-ES" dirty="0"/>
              <a:t>, es que las escenas de Vermeer son absolutamente estáticas, tanto que parecen “congeladas en el tiempo”, mientras que las que proyecta la cámara oscura se mueven, y más si hay figuras.</a:t>
            </a:r>
          </a:p>
          <a:p>
            <a:endParaRPr lang="es-ES" dirty="0"/>
          </a:p>
        </p:txBody>
      </p:sp>
    </p:spTree>
    <p:extLst>
      <p:ext uri="{BB962C8B-B14F-4D97-AF65-F5344CB8AC3E}">
        <p14:creationId xmlns:p14="http://schemas.microsoft.com/office/powerpoint/2010/main" val="65264441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FE2BD-A3B0-45A0-A225-94BE79778B4E}"/>
              </a:ext>
            </a:extLst>
          </p:cNvPr>
          <p:cNvSpPr>
            <a:spLocks noGrp="1"/>
          </p:cNvSpPr>
          <p:nvPr>
            <p:ph type="title"/>
          </p:nvPr>
        </p:nvSpPr>
        <p:spPr/>
        <p:txBody>
          <a:bodyPr/>
          <a:lstStyle/>
          <a:p>
            <a:r>
              <a:rPr lang="es-ES" b="1" dirty="0">
                <a:solidFill>
                  <a:srgbClr val="FF0000"/>
                </a:solidFill>
              </a:rPr>
              <a:t>Alegoría de la fe</a:t>
            </a:r>
          </a:p>
        </p:txBody>
      </p:sp>
      <p:pic>
        <p:nvPicPr>
          <p:cNvPr id="4" name="Imagen 3">
            <a:extLst>
              <a:ext uri="{FF2B5EF4-FFF2-40B4-BE49-F238E27FC236}">
                <a16:creationId xmlns:a16="http://schemas.microsoft.com/office/drawing/2014/main" id="{71AF586E-5054-4052-B6CB-C5F58D4791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54184" y="0"/>
            <a:ext cx="5297886" cy="6858000"/>
          </a:xfrm>
          <a:prstGeom prst="rect">
            <a:avLst/>
          </a:prstGeom>
        </p:spPr>
      </p:pic>
    </p:spTree>
    <p:extLst>
      <p:ext uri="{BB962C8B-B14F-4D97-AF65-F5344CB8AC3E}">
        <p14:creationId xmlns:p14="http://schemas.microsoft.com/office/powerpoint/2010/main" val="26542891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3EA98B62-91C5-43E6-A7A0-A8DFFFD6FD50}"/>
              </a:ext>
            </a:extLst>
          </p:cNvPr>
          <p:cNvSpPr>
            <a:spLocks noGrp="1"/>
          </p:cNvSpPr>
          <p:nvPr>
            <p:ph type="title"/>
          </p:nvPr>
        </p:nvSpPr>
        <p:spPr>
          <a:xfrm>
            <a:off x="0" y="1029831"/>
            <a:ext cx="6384070" cy="1325563"/>
          </a:xfrm>
        </p:spPr>
        <p:txBody>
          <a:bodyPr>
            <a:normAutofit fontScale="90000"/>
          </a:bodyPr>
          <a:lstStyle/>
          <a:p>
            <a:pPr algn="ctr"/>
            <a:r>
              <a:rPr lang="es-ES" b="1" dirty="0"/>
              <a:t>El arte de la pintura. </a:t>
            </a:r>
            <a:br>
              <a:rPr lang="es-ES" b="1" dirty="0"/>
            </a:br>
            <a:r>
              <a:rPr lang="es-ES" b="1" dirty="0"/>
              <a:t>Vermeer. </a:t>
            </a:r>
            <a:br>
              <a:rPr lang="es-ES" b="1" dirty="0"/>
            </a:br>
            <a:r>
              <a:rPr lang="es-ES" b="1" dirty="0"/>
              <a:t>1666-68.</a:t>
            </a:r>
          </a:p>
        </p:txBody>
      </p:sp>
      <p:pic>
        <p:nvPicPr>
          <p:cNvPr id="2" name="Imagen 1">
            <a:extLst>
              <a:ext uri="{FF2B5EF4-FFF2-40B4-BE49-F238E27FC236}">
                <a16:creationId xmlns:a16="http://schemas.microsoft.com/office/drawing/2014/main" id="{74E2FA66-2322-47B4-A94F-DEFF0BD6A14E}"/>
              </a:ext>
            </a:extLst>
          </p:cNvPr>
          <p:cNvPicPr>
            <a:picLocks noChangeAspect="1"/>
          </p:cNvPicPr>
          <p:nvPr/>
        </p:nvPicPr>
        <p:blipFill>
          <a:blip r:embed="rId2"/>
          <a:stretch>
            <a:fillRect/>
          </a:stretch>
        </p:blipFill>
        <p:spPr>
          <a:xfrm>
            <a:off x="6384070" y="-12989"/>
            <a:ext cx="5807930" cy="6870989"/>
          </a:xfrm>
          <a:prstGeom prst="rect">
            <a:avLst/>
          </a:prstGeom>
        </p:spPr>
      </p:pic>
    </p:spTree>
    <p:extLst>
      <p:ext uri="{BB962C8B-B14F-4D97-AF65-F5344CB8AC3E}">
        <p14:creationId xmlns:p14="http://schemas.microsoft.com/office/powerpoint/2010/main" val="2733489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26CEEC8-E9E3-48B5-BC06-81A8BB5B72CC}"/>
              </a:ext>
            </a:extLst>
          </p:cNvPr>
          <p:cNvSpPr>
            <a:spLocks noGrp="1"/>
          </p:cNvSpPr>
          <p:nvPr>
            <p:ph idx="1"/>
          </p:nvPr>
        </p:nvSpPr>
        <p:spPr>
          <a:xfrm>
            <a:off x="277091" y="249382"/>
            <a:ext cx="11346873" cy="6248400"/>
          </a:xfrm>
        </p:spPr>
        <p:txBody>
          <a:bodyPr>
            <a:normAutofit fontScale="92500" lnSpcReduction="10000"/>
          </a:bodyPr>
          <a:lstStyle/>
          <a:p>
            <a:r>
              <a:rPr lang="es-ES" dirty="0"/>
              <a:t>Gracias a su sensibilidad y su dominio de la técnica tenemos la conciencia de hallarnos ante creaciones dotadas de gran personalidad y fuerza. El epílogo de su trayectoria está marcado por dos obras, una artificiosa y extraña, la “Alegoría de la fe” (Nueva York, </a:t>
            </a:r>
            <a:r>
              <a:rPr lang="es-ES" dirty="0" err="1"/>
              <a:t>Metropolitan</a:t>
            </a:r>
            <a:r>
              <a:rPr lang="es-ES" dirty="0"/>
              <a:t> Museum) y otro genial “El arte de la pintura” (1666- 1668, Viena, Kunsthistorisches Museum); cada una a su manera, resumen las inquietudes personales y profesionales del pintor en ese momento de su vida.</a:t>
            </a:r>
          </a:p>
          <a:p>
            <a:r>
              <a:rPr lang="es-ES" dirty="0"/>
              <a:t>En </a:t>
            </a:r>
            <a:r>
              <a:rPr lang="es-ES" b="1" dirty="0"/>
              <a:t>“El arte de la pintura” </a:t>
            </a:r>
            <a:r>
              <a:rPr lang="es-ES" dirty="0"/>
              <a:t>contemplamos una figura de espaldas, retratando a una modelo ataviada con los instrumentos alegóricos propios de la fama, por lo que se identifica con Clío musa de las Artes. Sobre la mesa una máscara reposa recordando que la pintura es imitación. En el tapiz fondo del se reproduce el mapa de los Países Bajos previo a la revuelta contra Felipe II y la lámpara que adorna con el águila bicéfala de los Habsburgo; ambos detalles pueden interpretarse como guiños a la Historia. En un primerísimo plano el truco de la cortina-tapiz ligeramente desplazado y la posición de la silla sugieren un ilusionismo nítido y prodigioso (Vergara, 2003,178). En el margen interno del mapa se lee el nombre del pintor, lo que revela el cariño que sintió con respecto a esta obra.</a:t>
            </a:r>
          </a:p>
          <a:p>
            <a:endParaRPr lang="es-ES" dirty="0"/>
          </a:p>
        </p:txBody>
      </p:sp>
    </p:spTree>
    <p:extLst>
      <p:ext uri="{BB962C8B-B14F-4D97-AF65-F5344CB8AC3E}">
        <p14:creationId xmlns:p14="http://schemas.microsoft.com/office/powerpoint/2010/main" val="206144306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AEA5FD1-C382-49AD-A6C7-69F5ACBC7F3A}"/>
              </a:ext>
            </a:extLst>
          </p:cNvPr>
          <p:cNvSpPr>
            <a:spLocks noGrp="1"/>
          </p:cNvSpPr>
          <p:nvPr>
            <p:ph idx="1"/>
          </p:nvPr>
        </p:nvSpPr>
        <p:spPr>
          <a:xfrm>
            <a:off x="838200" y="346364"/>
            <a:ext cx="10515600" cy="5830599"/>
          </a:xfrm>
        </p:spPr>
        <p:txBody>
          <a:bodyPr/>
          <a:lstStyle/>
          <a:p>
            <a:r>
              <a:rPr lang="es-ES" dirty="0"/>
              <a:t>Los especialistas señalan una similitud sugerente y atractiva, la de relacionar “El arte de la pintura” con “Las Meninas”. </a:t>
            </a:r>
          </a:p>
          <a:p>
            <a:r>
              <a:rPr lang="es-ES" dirty="0"/>
              <a:t>De este modo Velázquez y Vermeer hacen una verdadera declaración de principios artísticos y lo hacen usando un código común basado en la complejidad de significados que pueden leerse en ambos lienzos ofreciendo una capacidad inagotable de lectura. </a:t>
            </a:r>
          </a:p>
          <a:p>
            <a:r>
              <a:rPr lang="es-ES" dirty="0"/>
              <a:t>En todo caso, la reivindicación de Vermeer no fue escuchada porque enseguida la influencia francesa dominó el arte de Holanda y su nombre fue condenado al olvido hasta ser rescatado en pleno siglo XIX.</a:t>
            </a:r>
          </a:p>
          <a:p>
            <a:endParaRPr lang="es-ES" dirty="0"/>
          </a:p>
        </p:txBody>
      </p:sp>
    </p:spTree>
    <p:extLst>
      <p:ext uri="{BB962C8B-B14F-4D97-AF65-F5344CB8AC3E}">
        <p14:creationId xmlns:p14="http://schemas.microsoft.com/office/powerpoint/2010/main" val="159643845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88AAA38-3A6F-4D30-A152-1E76AC5732CD}"/>
              </a:ext>
            </a:extLst>
          </p:cNvPr>
          <p:cNvSpPr>
            <a:spLocks noGrp="1"/>
          </p:cNvSpPr>
          <p:nvPr>
            <p:ph idx="1"/>
          </p:nvPr>
        </p:nvSpPr>
        <p:spPr>
          <a:xfrm>
            <a:off x="838200" y="484909"/>
            <a:ext cx="10515600" cy="5692054"/>
          </a:xfrm>
        </p:spPr>
        <p:txBody>
          <a:bodyPr>
            <a:normAutofit lnSpcReduction="10000"/>
          </a:bodyPr>
          <a:lstStyle/>
          <a:p>
            <a:r>
              <a:rPr lang="es-ES" dirty="0"/>
              <a:t>Aunque la fama de Vermeer es la que ha difundido el conocimiento del género conocido como “interior holandés”, vivió en medio de otros artistas que se especializaron como él en este tipo de pintura. Artistas como Gerrit Doy, Van Miréis, </a:t>
            </a:r>
            <a:r>
              <a:rPr lang="es-ES" dirty="0" err="1"/>
              <a:t>Gerad</a:t>
            </a:r>
            <a:r>
              <a:rPr lang="es-ES" dirty="0"/>
              <a:t> Ter </a:t>
            </a:r>
            <a:r>
              <a:rPr lang="es-ES" dirty="0" err="1"/>
              <a:t>Borch</a:t>
            </a:r>
            <a:r>
              <a:rPr lang="es-ES" dirty="0"/>
              <a:t>, Nicolas </a:t>
            </a:r>
            <a:r>
              <a:rPr lang="es-ES" dirty="0" err="1"/>
              <a:t>Maes</a:t>
            </a:r>
            <a:r>
              <a:rPr lang="es-ES" dirty="0"/>
              <a:t>, Pieter </a:t>
            </a:r>
            <a:r>
              <a:rPr lang="es-ES" dirty="0" err="1"/>
              <a:t>Hooch</a:t>
            </a:r>
            <a:r>
              <a:rPr lang="es-ES" dirty="0"/>
              <a:t>, Gabriel </a:t>
            </a:r>
            <a:r>
              <a:rPr lang="es-ES" dirty="0" err="1"/>
              <a:t>Metsu</a:t>
            </a:r>
            <a:r>
              <a:rPr lang="es-ES" dirty="0"/>
              <a:t>, Jan Oteen y Emmanuel De </a:t>
            </a:r>
            <a:r>
              <a:rPr lang="es-ES" dirty="0" err="1"/>
              <a:t>Writte</a:t>
            </a:r>
            <a:r>
              <a:rPr lang="es-ES" dirty="0"/>
              <a:t>. Todos trabajaron en un periodo cronológico similar al de Vermeer siendo estrictos contemporáneos y lo hicieron en ciudades próximas: Leyden, Ámsterdam, Delft, </a:t>
            </a:r>
            <a:r>
              <a:rPr lang="es-ES" dirty="0" err="1"/>
              <a:t>Haalem</a:t>
            </a:r>
            <a:r>
              <a:rPr lang="es-ES" dirty="0"/>
              <a:t> y La Haya por lo que los contactos e influencias entre ellos son inevitables y evidentes.</a:t>
            </a:r>
          </a:p>
          <a:p>
            <a:r>
              <a:rPr lang="es-ES" dirty="0"/>
              <a:t>Cultivaron una pintura con aparente desinterés por el tema pues lo verdaderamente importante es la meticulosidad de los espacios reproducidos en los que todo recibe la atención meticulosa y pormenorizada. Los protagonistas indiscutibles siguen siendo las mujeres de todas las edades y cuando aparecen hombres es para incidir en determinadas profesiones.</a:t>
            </a:r>
          </a:p>
          <a:p>
            <a:endParaRPr lang="es-ES" dirty="0"/>
          </a:p>
        </p:txBody>
      </p:sp>
    </p:spTree>
    <p:extLst>
      <p:ext uri="{BB962C8B-B14F-4D97-AF65-F5344CB8AC3E}">
        <p14:creationId xmlns:p14="http://schemas.microsoft.com/office/powerpoint/2010/main" val="92666046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3EA98B62-91C5-43E6-A7A0-A8DFFFD6FD50}"/>
              </a:ext>
            </a:extLst>
          </p:cNvPr>
          <p:cNvSpPr>
            <a:spLocks noGrp="1"/>
          </p:cNvSpPr>
          <p:nvPr>
            <p:ph type="title"/>
          </p:nvPr>
        </p:nvSpPr>
        <p:spPr>
          <a:xfrm>
            <a:off x="0" y="1177637"/>
            <a:ext cx="5694218" cy="1845542"/>
          </a:xfrm>
        </p:spPr>
        <p:txBody>
          <a:bodyPr>
            <a:normAutofit fontScale="90000"/>
          </a:bodyPr>
          <a:lstStyle/>
          <a:p>
            <a:pPr algn="ctr"/>
            <a:r>
              <a:rPr lang="es-ES" b="1" dirty="0"/>
              <a:t>Mujer ante el clavicordio. </a:t>
            </a:r>
            <a:br>
              <a:rPr lang="es-ES" b="1" dirty="0"/>
            </a:br>
            <a:r>
              <a:rPr lang="es-ES" b="1" dirty="0"/>
              <a:t>Gerard Dou. </a:t>
            </a:r>
            <a:br>
              <a:rPr lang="es-ES" b="1" dirty="0"/>
            </a:br>
            <a:r>
              <a:rPr lang="es-ES" b="1" dirty="0"/>
              <a:t>ha. 1665</a:t>
            </a:r>
          </a:p>
        </p:txBody>
      </p:sp>
      <p:pic>
        <p:nvPicPr>
          <p:cNvPr id="5" name="Imagen 4">
            <a:extLst>
              <a:ext uri="{FF2B5EF4-FFF2-40B4-BE49-F238E27FC236}">
                <a16:creationId xmlns:a16="http://schemas.microsoft.com/office/drawing/2014/main" id="{6862EB13-967A-4888-BEE3-C0E856117F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94218" y="0"/>
            <a:ext cx="5428496" cy="6858000"/>
          </a:xfrm>
          <a:prstGeom prst="rect">
            <a:avLst/>
          </a:prstGeom>
        </p:spPr>
      </p:pic>
    </p:spTree>
    <p:extLst>
      <p:ext uri="{BB962C8B-B14F-4D97-AF65-F5344CB8AC3E}">
        <p14:creationId xmlns:p14="http://schemas.microsoft.com/office/powerpoint/2010/main" val="3237365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26CEEC8-E9E3-48B5-BC06-81A8BB5B72CC}"/>
              </a:ext>
            </a:extLst>
          </p:cNvPr>
          <p:cNvSpPr>
            <a:spLocks noGrp="1"/>
          </p:cNvSpPr>
          <p:nvPr>
            <p:ph idx="1"/>
          </p:nvPr>
        </p:nvSpPr>
        <p:spPr>
          <a:xfrm>
            <a:off x="277091" y="249382"/>
            <a:ext cx="11346873" cy="6248400"/>
          </a:xfrm>
        </p:spPr>
        <p:txBody>
          <a:bodyPr/>
          <a:lstStyle/>
          <a:p>
            <a:r>
              <a:rPr lang="es-ES" dirty="0"/>
              <a:t>Uno de los que guarda más similitudes con Vermeer es </a:t>
            </a:r>
            <a:r>
              <a:rPr lang="es-ES" b="1" dirty="0"/>
              <a:t>Gerard Dou </a:t>
            </a:r>
            <a:r>
              <a:rPr lang="es-ES" dirty="0"/>
              <a:t>(1613-1675), activo también en Leyden. </a:t>
            </a:r>
          </a:p>
          <a:p>
            <a:r>
              <a:rPr lang="es-ES" dirty="0"/>
              <a:t>Tras una formación en el taller de Rembrandt, a partir de 1640 se especializa en interiores en los que se usa siempre la cortina como recurso aprendido de su maestro. </a:t>
            </a:r>
          </a:p>
          <a:p>
            <a:r>
              <a:rPr lang="es-ES" dirty="0"/>
              <a:t>Se caracteriza porque presta una exquisita atención a los maestros secundarios a base de una técnica muy descriptiva con la que destaca las superficies y texturas. </a:t>
            </a:r>
          </a:p>
          <a:p>
            <a:r>
              <a:rPr lang="es-ES" dirty="0"/>
              <a:t>Al mismo tiempo le gusta crear la sensación de ilusionismo como se percibe en la obra fechada en 1658, “</a:t>
            </a:r>
            <a:r>
              <a:rPr lang="es-ES" b="1" dirty="0"/>
              <a:t>Mujer ante el clavicordio</a:t>
            </a:r>
            <a:r>
              <a:rPr lang="es-ES" dirty="0"/>
              <a:t>” (Londres, </a:t>
            </a:r>
            <a:r>
              <a:rPr lang="es-ES" dirty="0" err="1"/>
              <a:t>The</a:t>
            </a:r>
            <a:r>
              <a:rPr lang="es-ES" dirty="0"/>
              <a:t> Trastees of Dulwich Picture Gallery). </a:t>
            </a:r>
          </a:p>
          <a:p>
            <a:r>
              <a:rPr lang="es-ES" dirty="0"/>
              <a:t>Gozo de una gran fama y sus cuadros alcanzaron precios altísimos lo que da cuenta de la estima que se le tenía.</a:t>
            </a:r>
          </a:p>
          <a:p>
            <a:endParaRPr lang="es-ES" dirty="0"/>
          </a:p>
        </p:txBody>
      </p:sp>
    </p:spTree>
    <p:extLst>
      <p:ext uri="{BB962C8B-B14F-4D97-AF65-F5344CB8AC3E}">
        <p14:creationId xmlns:p14="http://schemas.microsoft.com/office/powerpoint/2010/main" val="70331484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596AA2-1326-4FA1-A877-E575FF0E78E8}"/>
              </a:ext>
            </a:extLst>
          </p:cNvPr>
          <p:cNvSpPr>
            <a:spLocks noGrp="1"/>
          </p:cNvSpPr>
          <p:nvPr>
            <p:ph type="title"/>
          </p:nvPr>
        </p:nvSpPr>
        <p:spPr/>
        <p:txBody>
          <a:bodyPr/>
          <a:lstStyle/>
          <a:p>
            <a:r>
              <a:rPr lang="es-ES" b="1" dirty="0">
                <a:solidFill>
                  <a:srgbClr val="FF0000"/>
                </a:solidFill>
              </a:rPr>
              <a:t>Gerard Ter </a:t>
            </a:r>
            <a:r>
              <a:rPr lang="es-ES" b="1" dirty="0" err="1">
                <a:solidFill>
                  <a:srgbClr val="FF0000"/>
                </a:solidFill>
              </a:rPr>
              <a:t>Borch</a:t>
            </a:r>
            <a:r>
              <a:rPr lang="es-ES" b="1" dirty="0">
                <a:solidFill>
                  <a:srgbClr val="FF0000"/>
                </a:solidFill>
              </a:rPr>
              <a:t>. Mujer tocando una tiorba junto a dos hombres</a:t>
            </a:r>
          </a:p>
        </p:txBody>
      </p:sp>
      <p:pic>
        <p:nvPicPr>
          <p:cNvPr id="4" name="Imagen 3">
            <a:extLst>
              <a:ext uri="{FF2B5EF4-FFF2-40B4-BE49-F238E27FC236}">
                <a16:creationId xmlns:a16="http://schemas.microsoft.com/office/drawing/2014/main" id="{6383F2AB-0ABB-4DD3-AFE9-7E3DE5A751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21727" y="1690688"/>
            <a:ext cx="3948545" cy="4645348"/>
          </a:xfrm>
          <a:prstGeom prst="rect">
            <a:avLst/>
          </a:prstGeom>
        </p:spPr>
      </p:pic>
    </p:spTree>
    <p:extLst>
      <p:ext uri="{BB962C8B-B14F-4D97-AF65-F5344CB8AC3E}">
        <p14:creationId xmlns:p14="http://schemas.microsoft.com/office/powerpoint/2010/main" val="88861007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51095B76-D6EA-4B1D-B9BF-00206607F716}"/>
              </a:ext>
            </a:extLst>
          </p:cNvPr>
          <p:cNvSpPr>
            <a:spLocks noGrp="1"/>
          </p:cNvSpPr>
          <p:nvPr>
            <p:ph idx="1"/>
          </p:nvPr>
        </p:nvSpPr>
        <p:spPr>
          <a:xfrm>
            <a:off x="838200" y="526473"/>
            <a:ext cx="10515600" cy="5650490"/>
          </a:xfrm>
        </p:spPr>
        <p:txBody>
          <a:bodyPr/>
          <a:lstStyle/>
          <a:p>
            <a:r>
              <a:rPr lang="es-ES" dirty="0"/>
              <a:t>La madurez del género se alcanza con Gerard Ter </a:t>
            </a:r>
            <a:r>
              <a:rPr lang="es-ES" dirty="0" err="1"/>
              <a:t>Borch</a:t>
            </a:r>
            <a:r>
              <a:rPr lang="es-ES" dirty="0"/>
              <a:t> (1617-1681) quien se incorpora a esta especialidad en 1645. </a:t>
            </a:r>
          </a:p>
          <a:p>
            <a:r>
              <a:rPr lang="es-ES" dirty="0"/>
              <a:t>Es un pintor que domina la composición de grupos de figuras en las que llega a haber verdaderos atisbos de psicología. </a:t>
            </a:r>
          </a:p>
          <a:p>
            <a:r>
              <a:rPr lang="es-ES" dirty="0"/>
              <a:t>También gusta de cuidar al máximo las superficies de los objetos que reflejan brillos muy conseguidos como en “Mujer tocando una tiorba junto a dos hombres” (Londres, </a:t>
            </a:r>
            <a:r>
              <a:rPr lang="es-ES" dirty="0" err="1"/>
              <a:t>National</a:t>
            </a:r>
            <a:r>
              <a:rPr lang="es-ES" dirty="0"/>
              <a:t> Gallery).</a:t>
            </a:r>
          </a:p>
          <a:p>
            <a:endParaRPr lang="es-ES" dirty="0"/>
          </a:p>
        </p:txBody>
      </p:sp>
    </p:spTree>
    <p:extLst>
      <p:ext uri="{BB962C8B-B14F-4D97-AF65-F5344CB8AC3E}">
        <p14:creationId xmlns:p14="http://schemas.microsoft.com/office/powerpoint/2010/main" val="379119226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EC444A3-5E01-413E-AF21-21C96C59F482}"/>
              </a:ext>
            </a:extLst>
          </p:cNvPr>
          <p:cNvSpPr>
            <a:spLocks noGrp="1"/>
          </p:cNvSpPr>
          <p:nvPr>
            <p:ph type="title"/>
          </p:nvPr>
        </p:nvSpPr>
        <p:spPr>
          <a:xfrm>
            <a:off x="0" y="665018"/>
            <a:ext cx="6733309" cy="1649125"/>
          </a:xfrm>
        </p:spPr>
        <p:txBody>
          <a:bodyPr>
            <a:normAutofit fontScale="90000"/>
          </a:bodyPr>
          <a:lstStyle/>
          <a:p>
            <a:pPr algn="ctr"/>
            <a:r>
              <a:rPr lang="es-ES" b="1" dirty="0">
                <a:solidFill>
                  <a:srgbClr val="FF0000"/>
                </a:solidFill>
              </a:rPr>
              <a:t>Pieter </a:t>
            </a:r>
            <a:r>
              <a:rPr lang="es-ES" b="1" dirty="0" err="1">
                <a:solidFill>
                  <a:srgbClr val="FF0000"/>
                </a:solidFill>
              </a:rPr>
              <a:t>Hooch</a:t>
            </a:r>
            <a:r>
              <a:rPr lang="es-ES" b="1" dirty="0">
                <a:solidFill>
                  <a:srgbClr val="FF0000"/>
                </a:solidFill>
              </a:rPr>
              <a:t>. </a:t>
            </a:r>
            <a:br>
              <a:rPr lang="es-ES" b="1" dirty="0">
                <a:solidFill>
                  <a:srgbClr val="FF0000"/>
                </a:solidFill>
              </a:rPr>
            </a:br>
            <a:r>
              <a:rPr lang="es-ES" b="1" dirty="0">
                <a:solidFill>
                  <a:srgbClr val="FF0000"/>
                </a:solidFill>
              </a:rPr>
              <a:t>Patio interior de una casa en Delft</a:t>
            </a:r>
          </a:p>
        </p:txBody>
      </p:sp>
      <p:pic>
        <p:nvPicPr>
          <p:cNvPr id="4" name="Imagen 3">
            <a:extLst>
              <a:ext uri="{FF2B5EF4-FFF2-40B4-BE49-F238E27FC236}">
                <a16:creationId xmlns:a16="http://schemas.microsoft.com/office/drawing/2014/main" id="{758413A4-D397-4DAA-840B-C42435C30C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3309" y="0"/>
            <a:ext cx="5458691" cy="6903014"/>
          </a:xfrm>
          <a:prstGeom prst="rect">
            <a:avLst/>
          </a:prstGeom>
        </p:spPr>
      </p:pic>
    </p:spTree>
    <p:extLst>
      <p:ext uri="{BB962C8B-B14F-4D97-AF65-F5344CB8AC3E}">
        <p14:creationId xmlns:p14="http://schemas.microsoft.com/office/powerpoint/2010/main" val="62352702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8D3F8B2-FEEA-49CD-861B-2E3CCFE6E88E}"/>
              </a:ext>
            </a:extLst>
          </p:cNvPr>
          <p:cNvSpPr>
            <a:spLocks noGrp="1"/>
          </p:cNvSpPr>
          <p:nvPr>
            <p:ph type="title"/>
          </p:nvPr>
        </p:nvSpPr>
        <p:spPr>
          <a:xfrm>
            <a:off x="0" y="1224107"/>
            <a:ext cx="4793673" cy="1325563"/>
          </a:xfrm>
        </p:spPr>
        <p:txBody>
          <a:bodyPr>
            <a:normAutofit fontScale="90000"/>
          </a:bodyPr>
          <a:lstStyle/>
          <a:p>
            <a:pPr algn="ctr"/>
            <a:r>
              <a:rPr lang="es-ES" b="1" dirty="0">
                <a:solidFill>
                  <a:srgbClr val="FF0000"/>
                </a:solidFill>
              </a:rPr>
              <a:t>Pieter </a:t>
            </a:r>
            <a:r>
              <a:rPr lang="es-ES" b="1" dirty="0" err="1">
                <a:solidFill>
                  <a:srgbClr val="FF0000"/>
                </a:solidFill>
              </a:rPr>
              <a:t>Hooch</a:t>
            </a:r>
            <a:r>
              <a:rPr lang="es-ES" b="1" dirty="0">
                <a:solidFill>
                  <a:srgbClr val="FF0000"/>
                </a:solidFill>
              </a:rPr>
              <a:t>. </a:t>
            </a:r>
            <a:br>
              <a:rPr lang="es-ES" b="1" dirty="0">
                <a:solidFill>
                  <a:srgbClr val="FF0000"/>
                </a:solidFill>
              </a:rPr>
            </a:br>
            <a:r>
              <a:rPr lang="es-ES" b="1" dirty="0">
                <a:solidFill>
                  <a:srgbClr val="FF0000"/>
                </a:solidFill>
              </a:rPr>
              <a:t>Armario de la ropa blanca.</a:t>
            </a:r>
          </a:p>
        </p:txBody>
      </p:sp>
      <p:pic>
        <p:nvPicPr>
          <p:cNvPr id="4" name="Imagen 3">
            <a:extLst>
              <a:ext uri="{FF2B5EF4-FFF2-40B4-BE49-F238E27FC236}">
                <a16:creationId xmlns:a16="http://schemas.microsoft.com/office/drawing/2014/main" id="{C0768406-BAEA-4163-ABA8-57E5728DF4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93673" y="-1"/>
            <a:ext cx="7398327" cy="6874279"/>
          </a:xfrm>
          <a:prstGeom prst="rect">
            <a:avLst/>
          </a:prstGeom>
        </p:spPr>
      </p:pic>
    </p:spTree>
    <p:extLst>
      <p:ext uri="{BB962C8B-B14F-4D97-AF65-F5344CB8AC3E}">
        <p14:creationId xmlns:p14="http://schemas.microsoft.com/office/powerpoint/2010/main" val="422596420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3EA98B62-91C5-43E6-A7A0-A8DFFFD6FD50}"/>
              </a:ext>
            </a:extLst>
          </p:cNvPr>
          <p:cNvSpPr>
            <a:spLocks noGrp="1"/>
          </p:cNvSpPr>
          <p:nvPr>
            <p:ph type="title"/>
          </p:nvPr>
        </p:nvSpPr>
        <p:spPr>
          <a:xfrm>
            <a:off x="1" y="1274619"/>
            <a:ext cx="4423632" cy="1801524"/>
          </a:xfrm>
        </p:spPr>
        <p:txBody>
          <a:bodyPr>
            <a:normAutofit fontScale="90000"/>
          </a:bodyPr>
          <a:lstStyle/>
          <a:p>
            <a:pPr algn="ctr"/>
            <a:r>
              <a:rPr lang="es-ES" b="1" dirty="0"/>
              <a:t>El dormitorio. </a:t>
            </a:r>
            <a:br>
              <a:rPr lang="es-ES" b="1" dirty="0"/>
            </a:br>
            <a:r>
              <a:rPr lang="es-ES" b="1" dirty="0"/>
              <a:t>Pieter de </a:t>
            </a:r>
            <a:r>
              <a:rPr lang="es-ES" b="1" dirty="0" err="1"/>
              <a:t>Hooch</a:t>
            </a:r>
            <a:r>
              <a:rPr lang="es-ES" b="1" dirty="0"/>
              <a:t>. </a:t>
            </a:r>
            <a:br>
              <a:rPr lang="es-ES" b="1" dirty="0"/>
            </a:br>
            <a:r>
              <a:rPr lang="es-ES" b="1" dirty="0"/>
              <a:t>ha. 1660</a:t>
            </a:r>
          </a:p>
        </p:txBody>
      </p:sp>
      <p:pic>
        <p:nvPicPr>
          <p:cNvPr id="2" name="Imagen 1">
            <a:extLst>
              <a:ext uri="{FF2B5EF4-FFF2-40B4-BE49-F238E27FC236}">
                <a16:creationId xmlns:a16="http://schemas.microsoft.com/office/drawing/2014/main" id="{B9265FFB-4507-4B11-AD66-C76DF3C2DF61}"/>
              </a:ext>
            </a:extLst>
          </p:cNvPr>
          <p:cNvPicPr>
            <a:picLocks noChangeAspect="1"/>
          </p:cNvPicPr>
          <p:nvPr/>
        </p:nvPicPr>
        <p:blipFill>
          <a:blip r:embed="rId2"/>
          <a:stretch>
            <a:fillRect/>
          </a:stretch>
        </p:blipFill>
        <p:spPr>
          <a:xfrm>
            <a:off x="4423633" y="8658"/>
            <a:ext cx="7768367" cy="6849342"/>
          </a:xfrm>
          <a:prstGeom prst="rect">
            <a:avLst/>
          </a:prstGeom>
        </p:spPr>
      </p:pic>
    </p:spTree>
    <p:extLst>
      <p:ext uri="{BB962C8B-B14F-4D97-AF65-F5344CB8AC3E}">
        <p14:creationId xmlns:p14="http://schemas.microsoft.com/office/powerpoint/2010/main" val="1926713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26CEEC8-E9E3-48B5-BC06-81A8BB5B72CC}"/>
              </a:ext>
            </a:extLst>
          </p:cNvPr>
          <p:cNvSpPr>
            <a:spLocks noGrp="1"/>
          </p:cNvSpPr>
          <p:nvPr>
            <p:ph idx="1"/>
          </p:nvPr>
        </p:nvSpPr>
        <p:spPr>
          <a:xfrm>
            <a:off x="277091" y="249382"/>
            <a:ext cx="11346873" cy="6248400"/>
          </a:xfrm>
        </p:spPr>
        <p:txBody>
          <a:bodyPr/>
          <a:lstStyle/>
          <a:p>
            <a:r>
              <a:rPr lang="es-ES" dirty="0"/>
              <a:t>Otro de los artistas cercanos a Vermeer y con el que debieron de existir contactos evidentes es Pieter </a:t>
            </a:r>
            <a:r>
              <a:rPr lang="es-ES" dirty="0" err="1"/>
              <a:t>Hooch</a:t>
            </a:r>
            <a:r>
              <a:rPr lang="es-ES" dirty="0"/>
              <a:t> (1629-1684). Hay obras por parte de ambos que sugieren una influencia mutua como por ejemplo “La Callejuela” de Vermeer y el “Patio interior de una casa en Delft” de </a:t>
            </a:r>
            <a:r>
              <a:rPr lang="es-ES" dirty="0" err="1"/>
              <a:t>Hooch</a:t>
            </a:r>
            <a:r>
              <a:rPr lang="es-ES" dirty="0"/>
              <a:t> (Londres, </a:t>
            </a:r>
            <a:r>
              <a:rPr lang="es-ES" dirty="0" err="1"/>
              <a:t>National</a:t>
            </a:r>
            <a:r>
              <a:rPr lang="es-ES" dirty="0"/>
              <a:t> Gallery) pintadas las dos en los mismos meses de 1658. La señal de identidad más personal de </a:t>
            </a:r>
            <a:r>
              <a:rPr lang="es-ES" dirty="0" err="1"/>
              <a:t>Hooch</a:t>
            </a:r>
            <a:r>
              <a:rPr lang="es-ES" dirty="0"/>
              <a:t> es el despliega espacial a base de salas colindantes que se van abriendo en una perspectiva asombrosa plasmada en el “Armario de la ropa blanca” (Ámsterdam, </a:t>
            </a:r>
            <a:r>
              <a:rPr lang="es-ES" dirty="0" err="1"/>
              <a:t>Rijskmuseum</a:t>
            </a:r>
            <a:r>
              <a:rPr lang="es-ES" dirty="0"/>
              <a:t>), o en “</a:t>
            </a:r>
            <a:r>
              <a:rPr lang="es-ES" b="1" dirty="0"/>
              <a:t>El dormitorio</a:t>
            </a:r>
            <a:r>
              <a:rPr lang="es-ES" dirty="0"/>
              <a:t>”. En ambas se muestra un hábil manejo de la geometría cúbica y de las luces contrastadas para reforzar el ilusionismo. Se traslada a Ámsterdam hacia 1660 y allí sus cuadros se vuelven más elegantes y adinerados, pero manteniendo siempre el sentido virtuoso de sus modelos femeninos.</a:t>
            </a:r>
          </a:p>
          <a:p>
            <a:endParaRPr lang="es-ES" dirty="0"/>
          </a:p>
        </p:txBody>
      </p:sp>
    </p:spTree>
    <p:extLst>
      <p:ext uri="{BB962C8B-B14F-4D97-AF65-F5344CB8AC3E}">
        <p14:creationId xmlns:p14="http://schemas.microsoft.com/office/powerpoint/2010/main" val="268345561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A4F89F-3DB7-4984-8F6B-09D5D895DF19}"/>
              </a:ext>
            </a:extLst>
          </p:cNvPr>
          <p:cNvSpPr>
            <a:spLocks noGrp="1"/>
          </p:cNvSpPr>
          <p:nvPr>
            <p:ph type="title"/>
          </p:nvPr>
        </p:nvSpPr>
        <p:spPr>
          <a:xfrm>
            <a:off x="0" y="365125"/>
            <a:ext cx="5181600" cy="1325563"/>
          </a:xfrm>
        </p:spPr>
        <p:txBody>
          <a:bodyPr/>
          <a:lstStyle/>
          <a:p>
            <a:pPr algn="ctr"/>
            <a:r>
              <a:rPr lang="es-ES" b="1" dirty="0">
                <a:solidFill>
                  <a:srgbClr val="FF0000"/>
                </a:solidFill>
              </a:rPr>
              <a:t>Jan </a:t>
            </a:r>
            <a:r>
              <a:rPr lang="es-ES" b="1" dirty="0" err="1">
                <a:solidFill>
                  <a:srgbClr val="FF0000"/>
                </a:solidFill>
              </a:rPr>
              <a:t>Steen</a:t>
            </a:r>
            <a:r>
              <a:rPr lang="es-ES" b="1" dirty="0">
                <a:solidFill>
                  <a:srgbClr val="FF0000"/>
                </a:solidFill>
              </a:rPr>
              <a:t>. </a:t>
            </a:r>
            <a:br>
              <a:rPr lang="es-ES" b="1" dirty="0">
                <a:solidFill>
                  <a:srgbClr val="FF0000"/>
                </a:solidFill>
              </a:rPr>
            </a:br>
            <a:r>
              <a:rPr lang="es-ES" b="1" dirty="0">
                <a:solidFill>
                  <a:srgbClr val="FF0000"/>
                </a:solidFill>
              </a:rPr>
              <a:t>Autorretrato con laúd</a:t>
            </a:r>
          </a:p>
        </p:txBody>
      </p:sp>
      <p:pic>
        <p:nvPicPr>
          <p:cNvPr id="5" name="Imagen 4">
            <a:extLst>
              <a:ext uri="{FF2B5EF4-FFF2-40B4-BE49-F238E27FC236}">
                <a16:creationId xmlns:a16="http://schemas.microsoft.com/office/drawing/2014/main" id="{62C415C1-3270-456F-808C-F96A2DA862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81600" y="0"/>
            <a:ext cx="5415534" cy="6858000"/>
          </a:xfrm>
          <a:prstGeom prst="rect">
            <a:avLst/>
          </a:prstGeom>
        </p:spPr>
      </p:pic>
    </p:spTree>
    <p:extLst>
      <p:ext uri="{BB962C8B-B14F-4D97-AF65-F5344CB8AC3E}">
        <p14:creationId xmlns:p14="http://schemas.microsoft.com/office/powerpoint/2010/main" val="3726360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BDF9DE4-38D1-40A5-80DF-4D452A3AC58C}"/>
              </a:ext>
            </a:extLst>
          </p:cNvPr>
          <p:cNvSpPr>
            <a:spLocks noGrp="1"/>
          </p:cNvSpPr>
          <p:nvPr>
            <p:ph type="title"/>
          </p:nvPr>
        </p:nvSpPr>
        <p:spPr>
          <a:xfrm>
            <a:off x="0" y="365125"/>
            <a:ext cx="5397996" cy="1325563"/>
          </a:xfrm>
        </p:spPr>
        <p:txBody>
          <a:bodyPr/>
          <a:lstStyle/>
          <a:p>
            <a:pPr algn="ctr"/>
            <a:r>
              <a:rPr lang="es-ES" b="1" dirty="0">
                <a:solidFill>
                  <a:srgbClr val="FF0000"/>
                </a:solidFill>
              </a:rPr>
              <a:t>Jan </a:t>
            </a:r>
            <a:r>
              <a:rPr lang="es-ES" b="1" dirty="0" err="1">
                <a:solidFill>
                  <a:srgbClr val="FF0000"/>
                </a:solidFill>
              </a:rPr>
              <a:t>Steen</a:t>
            </a:r>
            <a:r>
              <a:rPr lang="es-ES" b="1" dirty="0">
                <a:solidFill>
                  <a:srgbClr val="FF0000"/>
                </a:solidFill>
              </a:rPr>
              <a:t>. </a:t>
            </a:r>
            <a:br>
              <a:rPr lang="es-ES" b="1" dirty="0">
                <a:solidFill>
                  <a:srgbClr val="FF0000"/>
                </a:solidFill>
              </a:rPr>
            </a:br>
            <a:r>
              <a:rPr lang="es-ES" b="1" dirty="0">
                <a:solidFill>
                  <a:srgbClr val="FF0000"/>
                </a:solidFill>
              </a:rPr>
              <a:t>Mujer tocando el clave</a:t>
            </a:r>
          </a:p>
        </p:txBody>
      </p:sp>
      <p:pic>
        <p:nvPicPr>
          <p:cNvPr id="4" name="Imagen 3">
            <a:extLst>
              <a:ext uri="{FF2B5EF4-FFF2-40B4-BE49-F238E27FC236}">
                <a16:creationId xmlns:a16="http://schemas.microsoft.com/office/drawing/2014/main" id="{26477354-C24F-4A30-9631-19852FCA3A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7996" y="0"/>
            <a:ext cx="5397996" cy="6858000"/>
          </a:xfrm>
          <a:prstGeom prst="rect">
            <a:avLst/>
          </a:prstGeom>
        </p:spPr>
      </p:pic>
    </p:spTree>
    <p:extLst>
      <p:ext uri="{BB962C8B-B14F-4D97-AF65-F5344CB8AC3E}">
        <p14:creationId xmlns:p14="http://schemas.microsoft.com/office/powerpoint/2010/main" val="93265570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1A289A21-0512-4188-B894-6659ABC57E4D}"/>
              </a:ext>
            </a:extLst>
          </p:cNvPr>
          <p:cNvSpPr>
            <a:spLocks noGrp="1"/>
          </p:cNvSpPr>
          <p:nvPr>
            <p:ph idx="1"/>
          </p:nvPr>
        </p:nvSpPr>
        <p:spPr>
          <a:xfrm>
            <a:off x="838200" y="387927"/>
            <a:ext cx="10515600" cy="5789036"/>
          </a:xfrm>
        </p:spPr>
        <p:txBody>
          <a:bodyPr/>
          <a:lstStyle/>
          <a:p>
            <a:r>
              <a:rPr lang="es-ES" dirty="0"/>
              <a:t>Otro nombre a destacar es </a:t>
            </a:r>
            <a:r>
              <a:rPr lang="es-ES" b="1" dirty="0"/>
              <a:t>Jan </a:t>
            </a:r>
            <a:r>
              <a:rPr lang="es-ES" b="1" dirty="0" err="1"/>
              <a:t>Steen</a:t>
            </a:r>
            <a:r>
              <a:rPr lang="es-ES" b="1" dirty="0"/>
              <a:t> </a:t>
            </a:r>
            <a:r>
              <a:rPr lang="es-ES" dirty="0"/>
              <a:t>(1626- 1676). </a:t>
            </a:r>
          </a:p>
          <a:p>
            <a:r>
              <a:rPr lang="es-ES" dirty="0"/>
              <a:t>Es el único de toda la generación que recuperó la vena satírica y humanista de sus antepasados del XV, algo evidente en el “Autorretrato con laúd”</a:t>
            </a:r>
            <a:r>
              <a:rPr lang="es-ES" b="1" dirty="0"/>
              <a:t> </a:t>
            </a:r>
            <a:r>
              <a:rPr lang="es-ES" dirty="0"/>
              <a:t>(Madrid, Museo Thyssen Bornemisza). </a:t>
            </a:r>
          </a:p>
          <a:p>
            <a:r>
              <a:rPr lang="es-ES" dirty="0"/>
              <a:t>Su obra es una magnífica muestra del intercambio de fórmulas e influencias característica de esta pintura, visible en escenas que se repiten sin cesar y valga como ejemplo “Mujer tocando el clave” (Londres, Nacional Gallery)</a:t>
            </a:r>
          </a:p>
          <a:p>
            <a:endParaRPr lang="es-ES" dirty="0"/>
          </a:p>
        </p:txBody>
      </p:sp>
    </p:spTree>
    <p:extLst>
      <p:ext uri="{BB962C8B-B14F-4D97-AF65-F5344CB8AC3E}">
        <p14:creationId xmlns:p14="http://schemas.microsoft.com/office/powerpoint/2010/main" val="279037779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54A43C72-C51A-4C7F-A8E6-73E0271DAEF5}"/>
              </a:ext>
            </a:extLst>
          </p:cNvPr>
          <p:cNvSpPr>
            <a:spLocks noGrp="1"/>
          </p:cNvSpPr>
          <p:nvPr>
            <p:ph type="ctrTitle"/>
          </p:nvPr>
        </p:nvSpPr>
        <p:spPr/>
        <p:txBody>
          <a:bodyPr/>
          <a:lstStyle/>
          <a:p>
            <a:r>
              <a:rPr lang="es-ES" b="1" dirty="0"/>
              <a:t>4. GEORGES DE LA TOUR.</a:t>
            </a:r>
            <a:endParaRPr lang="es-ES" dirty="0"/>
          </a:p>
        </p:txBody>
      </p:sp>
    </p:spTree>
    <p:extLst>
      <p:ext uri="{BB962C8B-B14F-4D97-AF65-F5344CB8AC3E}">
        <p14:creationId xmlns:p14="http://schemas.microsoft.com/office/powerpoint/2010/main" val="291961298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C632C6F-ECA1-49CF-993B-B01324BC0E67}"/>
              </a:ext>
            </a:extLst>
          </p:cNvPr>
          <p:cNvSpPr>
            <a:spLocks noGrp="1"/>
          </p:cNvSpPr>
          <p:nvPr>
            <p:ph idx="1"/>
          </p:nvPr>
        </p:nvSpPr>
        <p:spPr>
          <a:xfrm>
            <a:off x="138545" y="166254"/>
            <a:ext cx="11734800" cy="6442363"/>
          </a:xfrm>
        </p:spPr>
        <p:txBody>
          <a:bodyPr>
            <a:normAutofit fontScale="70000" lnSpcReduction="20000"/>
          </a:bodyPr>
          <a:lstStyle/>
          <a:p>
            <a:r>
              <a:rPr lang="es-ES" dirty="0"/>
              <a:t>Georges de la Tour (1593-1652) personifica el epígono del caravaggismo y en Francia esto es un reto imperdonable frente a la corriente del clasicismo que imperaba en los círculos más cultos.</a:t>
            </a:r>
          </a:p>
          <a:p>
            <a:r>
              <a:rPr lang="es-ES" dirty="0"/>
              <a:t> </a:t>
            </a:r>
          </a:p>
          <a:p>
            <a:r>
              <a:rPr lang="es-ES" dirty="0"/>
              <a:t>Nace en la localidad de Vic-sur-</a:t>
            </a:r>
            <a:r>
              <a:rPr lang="es-ES" dirty="0" err="1"/>
              <a:t>Seille</a:t>
            </a:r>
            <a:r>
              <a:rPr lang="es-ES" dirty="0"/>
              <a:t>. Hacia 1638 viaja a Paris pues Luis XIII le nombra “pintor ordinario del rey” y a la vuelta se queda en la prospera ciudad de Nancy en la que reside desde 1640 hasta su muerte acaecida en 1652.</a:t>
            </a:r>
          </a:p>
          <a:p>
            <a:r>
              <a:rPr lang="es-ES" dirty="0"/>
              <a:t> </a:t>
            </a:r>
          </a:p>
          <a:p>
            <a:r>
              <a:rPr lang="es-ES" dirty="0"/>
              <a:t>Para comprender su formación se habló de un viaje a Italia. Lo más probable es que el conocimiento que tiene de Caravaggio sea a través de los pintores holandeses de la Escuela de Utrech y en concreto de </a:t>
            </a:r>
            <a:r>
              <a:rPr lang="es-ES" dirty="0" err="1"/>
              <a:t>Gerritvan</a:t>
            </a:r>
            <a:r>
              <a:rPr lang="es-ES" dirty="0"/>
              <a:t> </a:t>
            </a:r>
            <a:r>
              <a:rPr lang="es-ES" dirty="0" err="1"/>
              <a:t>Honsthorst</a:t>
            </a:r>
            <a:r>
              <a:rPr lang="es-ES" dirty="0"/>
              <a:t>. El contacto pudo establecerse en un hipotético viaje a los Países Bajos de </a:t>
            </a:r>
            <a:r>
              <a:rPr lang="es-ES" dirty="0" err="1"/>
              <a:t>De</a:t>
            </a:r>
            <a:r>
              <a:rPr lang="es-ES" dirty="0"/>
              <a:t> la Tour entre 1639 y 1642. Aprende el manejo de luces contrastados, los juegos de los planos lumínicos y la afición a escenas nocturnas, detalle éste que va a constituir la seña de identidad de toda su producción. También la técnica es propia de los pintores holandeses de ese momento. Al principio usa una pincelada muy empastada de color para dar paso con los años, a una factura más ligera resultando unas superficies muy pulidas. Una evolución similar se produce en el tratamiento de los volúmenes y de las figuras. En los comienzos se detiene en el detalle más o menos descriptivo, pero enseguida da paso a su lenguaje más personal. Esto es, la abstracción absoluta llegando casi a una concepción geométrica de sus figuras con volúmenes muy simplificados y que llaman poderosamente la atención.</a:t>
            </a:r>
          </a:p>
          <a:p>
            <a:r>
              <a:rPr lang="es-ES" dirty="0"/>
              <a:t> </a:t>
            </a:r>
          </a:p>
          <a:p>
            <a:r>
              <a:rPr lang="es-ES" dirty="0"/>
              <a:t>En cuanto a la temática abordó un amplio abanico en el que hay cabida para los costumbristas, religiosos, mitológicos y de género; y como suele ocurrir seguimos preguntándonos acerca de los significados posibles que encierran. ¿Interpretaciones morales, didácticas, satíricas? o, simplemente seguir el gusto imperante de la clientela burguesa.</a:t>
            </a:r>
          </a:p>
          <a:p>
            <a:endParaRPr lang="es-ES" dirty="0"/>
          </a:p>
        </p:txBody>
      </p:sp>
    </p:spTree>
    <p:extLst>
      <p:ext uri="{BB962C8B-B14F-4D97-AF65-F5344CB8AC3E}">
        <p14:creationId xmlns:p14="http://schemas.microsoft.com/office/powerpoint/2010/main" val="81163176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3EA98B62-91C5-43E6-A7A0-A8DFFFD6FD50}"/>
              </a:ext>
            </a:extLst>
          </p:cNvPr>
          <p:cNvSpPr>
            <a:spLocks noGrp="1"/>
          </p:cNvSpPr>
          <p:nvPr>
            <p:ph type="title"/>
          </p:nvPr>
        </p:nvSpPr>
        <p:spPr>
          <a:xfrm>
            <a:off x="0" y="198871"/>
            <a:ext cx="12192000" cy="757093"/>
          </a:xfrm>
        </p:spPr>
        <p:txBody>
          <a:bodyPr>
            <a:normAutofit/>
          </a:bodyPr>
          <a:lstStyle/>
          <a:p>
            <a:pPr algn="ctr"/>
            <a:r>
              <a:rPr lang="es-ES" b="1" dirty="0"/>
              <a:t>Pelea de músicos. Georges de la Tour. 1625- 1630</a:t>
            </a:r>
          </a:p>
        </p:txBody>
      </p:sp>
      <p:pic>
        <p:nvPicPr>
          <p:cNvPr id="5" name="Imagen 4">
            <a:extLst>
              <a:ext uri="{FF2B5EF4-FFF2-40B4-BE49-F238E27FC236}">
                <a16:creationId xmlns:a16="http://schemas.microsoft.com/office/drawing/2014/main" id="{8524B287-94FC-46BE-BAE3-2786331A62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0600" y="898269"/>
            <a:ext cx="10210800" cy="5959731"/>
          </a:xfrm>
          <a:prstGeom prst="rect">
            <a:avLst/>
          </a:prstGeom>
        </p:spPr>
      </p:pic>
    </p:spTree>
    <p:extLst>
      <p:ext uri="{BB962C8B-B14F-4D97-AF65-F5344CB8AC3E}">
        <p14:creationId xmlns:p14="http://schemas.microsoft.com/office/powerpoint/2010/main" val="264233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26CEEC8-E9E3-48B5-BC06-81A8BB5B72CC}"/>
              </a:ext>
            </a:extLst>
          </p:cNvPr>
          <p:cNvSpPr>
            <a:spLocks noGrp="1"/>
          </p:cNvSpPr>
          <p:nvPr>
            <p:ph idx="1"/>
          </p:nvPr>
        </p:nvSpPr>
        <p:spPr>
          <a:xfrm>
            <a:off x="277091" y="249382"/>
            <a:ext cx="11346873" cy="6248400"/>
          </a:xfrm>
        </p:spPr>
        <p:txBody>
          <a:bodyPr/>
          <a:lstStyle/>
          <a:p>
            <a:r>
              <a:rPr lang="es-ES" dirty="0"/>
              <a:t>El caso es que con independencia de la historia que narra, sus personajes forman parte de una galería variopinta en la que conviven los tipos más “populares”, es decir, mendigos, gitanos y tahúres y otros similares que aparecen envueltos en la más absoluta vulgaridad como en la </a:t>
            </a:r>
            <a:r>
              <a:rPr lang="es-ES" b="1" dirty="0"/>
              <a:t>“Pelea de músicos”</a:t>
            </a:r>
            <a:r>
              <a:rPr lang="es-ES" dirty="0"/>
              <a:t>, (1625-1630, Los Ángeles, Paul </a:t>
            </a:r>
            <a:r>
              <a:rPr lang="es-ES" dirty="0" err="1"/>
              <a:t>Guetty</a:t>
            </a:r>
            <a:r>
              <a:rPr lang="es-ES" dirty="0"/>
              <a:t> Museum).</a:t>
            </a:r>
          </a:p>
          <a:p>
            <a:endParaRPr lang="es-ES" dirty="0"/>
          </a:p>
        </p:txBody>
      </p:sp>
    </p:spTree>
    <p:extLst>
      <p:ext uri="{BB962C8B-B14F-4D97-AF65-F5344CB8AC3E}">
        <p14:creationId xmlns:p14="http://schemas.microsoft.com/office/powerpoint/2010/main" val="292273649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C81E5193-6785-475D-83CB-1A3B842FDF11}"/>
              </a:ext>
            </a:extLst>
          </p:cNvPr>
          <p:cNvSpPr>
            <a:spLocks noGrp="1"/>
          </p:cNvSpPr>
          <p:nvPr>
            <p:ph idx="1"/>
          </p:nvPr>
        </p:nvSpPr>
        <p:spPr>
          <a:xfrm>
            <a:off x="838200" y="374073"/>
            <a:ext cx="10515600" cy="5802890"/>
          </a:xfrm>
        </p:spPr>
        <p:txBody>
          <a:bodyPr/>
          <a:lstStyle/>
          <a:p>
            <a:r>
              <a:rPr lang="es-ES" dirty="0"/>
              <a:t>Otras veces, es capaz de desplegar ante nuestros ojos las figuras más refinadas y, en algunas ocasiones como en los modelos femeninos, arropados en una idealización evidente.</a:t>
            </a:r>
          </a:p>
          <a:p>
            <a:r>
              <a:rPr lang="es-ES" dirty="0"/>
              <a:t> </a:t>
            </a:r>
          </a:p>
          <a:p>
            <a:r>
              <a:rPr lang="es-ES" dirty="0"/>
              <a:t>Con todo ello crea un naturalismo verosímil, a base de una gama cromática reducida y constante, ya que apenas hay variaciones en ella lo que da una extraordinaria unidad a toda su obra. Juega así con las gamas que van desde los ocres, terrosos, castaños y rojizos amenizado por los blancos, consiguiendo un resultado sobrio y solemne.</a:t>
            </a:r>
          </a:p>
          <a:p>
            <a:endParaRPr lang="es-ES" dirty="0"/>
          </a:p>
        </p:txBody>
      </p:sp>
    </p:spTree>
    <p:extLst>
      <p:ext uri="{BB962C8B-B14F-4D97-AF65-F5344CB8AC3E}">
        <p14:creationId xmlns:p14="http://schemas.microsoft.com/office/powerpoint/2010/main" val="378074908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3EA98B62-91C5-43E6-A7A0-A8DFFFD6FD50}"/>
              </a:ext>
            </a:extLst>
          </p:cNvPr>
          <p:cNvSpPr>
            <a:spLocks noGrp="1"/>
          </p:cNvSpPr>
          <p:nvPr>
            <p:ph type="title"/>
          </p:nvPr>
        </p:nvSpPr>
        <p:spPr>
          <a:xfrm>
            <a:off x="0" y="240434"/>
            <a:ext cx="12192000" cy="743239"/>
          </a:xfrm>
        </p:spPr>
        <p:txBody>
          <a:bodyPr>
            <a:normAutofit fontScale="90000"/>
          </a:bodyPr>
          <a:lstStyle/>
          <a:p>
            <a:r>
              <a:rPr lang="es-ES" b="1" dirty="0"/>
              <a:t>El tahúr del as de diamantes. Georges de la Tour. ha. 1625.</a:t>
            </a:r>
          </a:p>
        </p:txBody>
      </p:sp>
      <p:pic>
        <p:nvPicPr>
          <p:cNvPr id="5" name="Imagen 4">
            <a:extLst>
              <a:ext uri="{FF2B5EF4-FFF2-40B4-BE49-F238E27FC236}">
                <a16:creationId xmlns:a16="http://schemas.microsoft.com/office/drawing/2014/main" id="{04329E93-7399-46EC-A6F7-46398E036C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16721" y="872725"/>
            <a:ext cx="8758557" cy="5985275"/>
          </a:xfrm>
          <a:prstGeom prst="rect">
            <a:avLst/>
          </a:prstGeom>
        </p:spPr>
      </p:pic>
    </p:spTree>
    <p:extLst>
      <p:ext uri="{BB962C8B-B14F-4D97-AF65-F5344CB8AC3E}">
        <p14:creationId xmlns:p14="http://schemas.microsoft.com/office/powerpoint/2010/main" val="1488553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26C0A8C-0850-46F4-975F-C4E99552C537}"/>
              </a:ext>
            </a:extLst>
          </p:cNvPr>
          <p:cNvSpPr>
            <a:spLocks noGrp="1"/>
          </p:cNvSpPr>
          <p:nvPr>
            <p:ph type="title"/>
          </p:nvPr>
        </p:nvSpPr>
        <p:spPr>
          <a:xfrm>
            <a:off x="0" y="1376507"/>
            <a:ext cx="2784764" cy="1325563"/>
          </a:xfrm>
        </p:spPr>
        <p:txBody>
          <a:bodyPr>
            <a:normAutofit fontScale="90000"/>
          </a:bodyPr>
          <a:lstStyle/>
          <a:p>
            <a:pPr algn="ctr"/>
            <a:r>
              <a:rPr lang="es-ES" b="1" dirty="0">
                <a:solidFill>
                  <a:srgbClr val="FF0000"/>
                </a:solidFill>
              </a:rPr>
              <a:t>El tahúr con el as de tréboles</a:t>
            </a:r>
            <a:endParaRPr lang="es-ES" dirty="0">
              <a:solidFill>
                <a:srgbClr val="FF0000"/>
              </a:solidFill>
            </a:endParaRPr>
          </a:p>
        </p:txBody>
      </p:sp>
      <p:pic>
        <p:nvPicPr>
          <p:cNvPr id="3" name="Imagen 2">
            <a:extLst>
              <a:ext uri="{FF2B5EF4-FFF2-40B4-BE49-F238E27FC236}">
                <a16:creationId xmlns:a16="http://schemas.microsoft.com/office/drawing/2014/main" id="{14900234-3F63-44FF-8317-571E881329A8}"/>
              </a:ext>
            </a:extLst>
          </p:cNvPr>
          <p:cNvPicPr/>
          <p:nvPr/>
        </p:nvPicPr>
        <p:blipFill>
          <a:blip r:embed="rId2">
            <a:extLst>
              <a:ext uri="{28A0092B-C50C-407E-A947-70E740481C1C}">
                <a14:useLocalDpi xmlns:a14="http://schemas.microsoft.com/office/drawing/2010/main" val="0"/>
              </a:ext>
            </a:extLst>
          </a:blip>
          <a:stretch>
            <a:fillRect/>
          </a:stretch>
        </p:blipFill>
        <p:spPr>
          <a:xfrm>
            <a:off x="2784764" y="0"/>
            <a:ext cx="9407236" cy="6858000"/>
          </a:xfrm>
          <a:prstGeom prst="rect">
            <a:avLst/>
          </a:prstGeom>
        </p:spPr>
      </p:pic>
    </p:spTree>
    <p:extLst>
      <p:ext uri="{BB962C8B-B14F-4D97-AF65-F5344CB8AC3E}">
        <p14:creationId xmlns:p14="http://schemas.microsoft.com/office/powerpoint/2010/main" val="173590324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6E62DA-BF7B-48C8-A871-EDD6BEC0AB70}"/>
              </a:ext>
            </a:extLst>
          </p:cNvPr>
          <p:cNvSpPr>
            <a:spLocks noGrp="1"/>
          </p:cNvSpPr>
          <p:nvPr>
            <p:ph type="title"/>
          </p:nvPr>
        </p:nvSpPr>
        <p:spPr/>
        <p:txBody>
          <a:bodyPr/>
          <a:lstStyle/>
          <a:p>
            <a:r>
              <a:rPr lang="es-ES" b="1" dirty="0">
                <a:solidFill>
                  <a:srgbClr val="FF0000"/>
                </a:solidFill>
              </a:rPr>
              <a:t>La Buenaventura</a:t>
            </a:r>
          </a:p>
        </p:txBody>
      </p:sp>
      <p:pic>
        <p:nvPicPr>
          <p:cNvPr id="3" name="Picture 142">
            <a:extLst>
              <a:ext uri="{FF2B5EF4-FFF2-40B4-BE49-F238E27FC236}">
                <a16:creationId xmlns:a16="http://schemas.microsoft.com/office/drawing/2014/main" id="{1A92B812-FA6D-47DF-BEDC-5C7940F070B1}"/>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4045528" y="1690688"/>
            <a:ext cx="4765962" cy="4364182"/>
          </a:xfrm>
          <a:prstGeom prst="rect">
            <a:avLst/>
          </a:prstGeom>
          <a:noFill/>
          <a:ln>
            <a:noFill/>
          </a:ln>
        </p:spPr>
      </p:pic>
    </p:spTree>
    <p:extLst>
      <p:ext uri="{BB962C8B-B14F-4D97-AF65-F5344CB8AC3E}">
        <p14:creationId xmlns:p14="http://schemas.microsoft.com/office/powerpoint/2010/main" val="185945572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26CEEC8-E9E3-48B5-BC06-81A8BB5B72CC}"/>
              </a:ext>
            </a:extLst>
          </p:cNvPr>
          <p:cNvSpPr>
            <a:spLocks noGrp="1"/>
          </p:cNvSpPr>
          <p:nvPr>
            <p:ph idx="1"/>
          </p:nvPr>
        </p:nvSpPr>
        <p:spPr>
          <a:xfrm>
            <a:off x="277091" y="249382"/>
            <a:ext cx="11346873" cy="6248400"/>
          </a:xfrm>
        </p:spPr>
        <p:txBody>
          <a:bodyPr>
            <a:normAutofit fontScale="92500" lnSpcReduction="10000"/>
          </a:bodyPr>
          <a:lstStyle/>
          <a:p>
            <a:r>
              <a:rPr lang="es-ES" dirty="0"/>
              <a:t>Las </a:t>
            </a:r>
            <a:r>
              <a:rPr lang="es-ES" b="1" dirty="0"/>
              <a:t>primeras obras</a:t>
            </a:r>
            <a:r>
              <a:rPr lang="es-ES" dirty="0"/>
              <a:t>, fechadas entre 1620 y 1640, tiene un componente </a:t>
            </a:r>
            <a:r>
              <a:rPr lang="es-ES" dirty="0" err="1"/>
              <a:t>caravaggista</a:t>
            </a:r>
            <a:r>
              <a:rPr lang="es-ES" dirty="0"/>
              <a:t> muy claro ya que retratan las clases populares en actitudes como la buenaventura, los juegos de cartas o timadores de medio pelo. Eran personajes habituales en los grabados y en las obras de los pintores de Nancy, </a:t>
            </a:r>
            <a:r>
              <a:rPr lang="es-ES" dirty="0" err="1"/>
              <a:t>Callot</a:t>
            </a:r>
            <a:r>
              <a:rPr lang="es-ES" dirty="0"/>
              <a:t> y Jean </a:t>
            </a:r>
            <a:r>
              <a:rPr lang="es-ES" dirty="0" err="1"/>
              <a:t>Lecherc</a:t>
            </a:r>
            <a:r>
              <a:rPr lang="es-ES" dirty="0"/>
              <a:t> con lo que, en opinión de </a:t>
            </a:r>
            <a:r>
              <a:rPr lang="es-ES" dirty="0" err="1"/>
              <a:t>Blunt</a:t>
            </a:r>
            <a:r>
              <a:rPr lang="es-ES" dirty="0"/>
              <a:t>, pudo haber alguna relación (</a:t>
            </a:r>
            <a:r>
              <a:rPr lang="es-ES" dirty="0" err="1"/>
              <a:t>Blunt</a:t>
            </a:r>
            <a:r>
              <a:rPr lang="es-ES" dirty="0"/>
              <a:t>, 1977:271). En todo caso son producciones que coinciden con las de Caravaggio hasta en los títulos como “La Buenaventura”</a:t>
            </a:r>
            <a:r>
              <a:rPr lang="es-ES" b="1" dirty="0"/>
              <a:t> </a:t>
            </a:r>
            <a:r>
              <a:rPr lang="es-ES" dirty="0"/>
              <a:t>(Nueva York, </a:t>
            </a:r>
            <a:r>
              <a:rPr lang="es-ES" dirty="0" err="1"/>
              <a:t>Metropolitam</a:t>
            </a:r>
            <a:r>
              <a:rPr lang="es-ES" dirty="0"/>
              <a:t> Museum) una muestra truculenta y efectista en la que nos presenta el juego del engaño. Sobre fondo neutro las cinco figuras establecen un dialogo visual y elocuente del que no podemos retirar la mirada ante el despliegue de astucia que se está escenificando. Lo mismo ocurre con otras dos composiciones ambientadas en estas “submundos”. Una es </a:t>
            </a:r>
            <a:r>
              <a:rPr lang="es-ES" b="1" dirty="0"/>
              <a:t>“El tahúr con el as de </a:t>
            </a:r>
            <a:r>
              <a:rPr lang="es-ES" b="1" dirty="0" err="1"/>
              <a:t>treboles</a:t>
            </a:r>
            <a:r>
              <a:rPr lang="es-ES" b="1" dirty="0"/>
              <a:t>” </a:t>
            </a:r>
            <a:r>
              <a:rPr lang="es-ES" dirty="0"/>
              <a:t>(Ginebra, colección particular) y la otra </a:t>
            </a:r>
            <a:r>
              <a:rPr lang="es-ES" b="1" dirty="0"/>
              <a:t>“El tahúr con el as de diamantes</a:t>
            </a:r>
            <a:r>
              <a:rPr lang="es-ES" dirty="0"/>
              <a:t>” (hacia 1625, París, Museo del Louvre). Ambas se resuelven con una técnica complaciente y con una inexpresividad en los rostros que nos llama a engaño, pues la clave está en el juego de las manos. Sin embargo, son escenas que producen una ligera inquietud; los personajes de porte elegante y hasta decoroso participan sin ningún sonrojo en la estampa más flagrante.</a:t>
            </a:r>
          </a:p>
          <a:p>
            <a:endParaRPr lang="es-ES" dirty="0"/>
          </a:p>
        </p:txBody>
      </p:sp>
    </p:spTree>
    <p:extLst>
      <p:ext uri="{BB962C8B-B14F-4D97-AF65-F5344CB8AC3E}">
        <p14:creationId xmlns:p14="http://schemas.microsoft.com/office/powerpoint/2010/main" val="18848508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BF1092-6B53-4D3C-9FFF-C0DC678CD61A}"/>
              </a:ext>
            </a:extLst>
          </p:cNvPr>
          <p:cNvSpPr>
            <a:spLocks noGrp="1"/>
          </p:cNvSpPr>
          <p:nvPr>
            <p:ph type="title"/>
          </p:nvPr>
        </p:nvSpPr>
        <p:spPr/>
        <p:txBody>
          <a:bodyPr/>
          <a:lstStyle/>
          <a:p>
            <a:r>
              <a:rPr lang="es-ES" b="1" dirty="0">
                <a:solidFill>
                  <a:srgbClr val="FF0000"/>
                </a:solidFill>
              </a:rPr>
              <a:t>Tañedor de zanfonía</a:t>
            </a:r>
          </a:p>
        </p:txBody>
      </p:sp>
      <p:pic>
        <p:nvPicPr>
          <p:cNvPr id="3" name="Imagen 2">
            <a:extLst>
              <a:ext uri="{FF2B5EF4-FFF2-40B4-BE49-F238E27FC236}">
                <a16:creationId xmlns:a16="http://schemas.microsoft.com/office/drawing/2014/main" id="{BE2320E4-0578-4980-BB58-5E13960024BC}"/>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5908010" y="0"/>
            <a:ext cx="4344354" cy="6857999"/>
          </a:xfrm>
          <a:prstGeom prst="rect">
            <a:avLst/>
          </a:prstGeom>
        </p:spPr>
      </p:pic>
    </p:spTree>
    <p:extLst>
      <p:ext uri="{BB962C8B-B14F-4D97-AF65-F5344CB8AC3E}">
        <p14:creationId xmlns:p14="http://schemas.microsoft.com/office/powerpoint/2010/main" val="24726355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4CEB57-96FD-4266-89F6-BAE644A287A5}"/>
              </a:ext>
            </a:extLst>
          </p:cNvPr>
          <p:cNvSpPr>
            <a:spLocks noGrp="1"/>
          </p:cNvSpPr>
          <p:nvPr>
            <p:ph type="title"/>
          </p:nvPr>
        </p:nvSpPr>
        <p:spPr/>
        <p:txBody>
          <a:bodyPr/>
          <a:lstStyle/>
          <a:p>
            <a:r>
              <a:rPr lang="es-ES" b="1" dirty="0">
                <a:solidFill>
                  <a:srgbClr val="FF0000"/>
                </a:solidFill>
              </a:rPr>
              <a:t>Ciego tocando la zanfonía</a:t>
            </a:r>
          </a:p>
        </p:txBody>
      </p:sp>
      <p:pic>
        <p:nvPicPr>
          <p:cNvPr id="3" name="Imagen 2">
            <a:extLst>
              <a:ext uri="{FF2B5EF4-FFF2-40B4-BE49-F238E27FC236}">
                <a16:creationId xmlns:a16="http://schemas.microsoft.com/office/drawing/2014/main" id="{EF65E837-A382-472D-BA6A-43F67284E625}"/>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6807372" y="0"/>
            <a:ext cx="4678045" cy="6858000"/>
          </a:xfrm>
          <a:prstGeom prst="rect">
            <a:avLst/>
          </a:prstGeom>
        </p:spPr>
      </p:pic>
    </p:spTree>
    <p:extLst>
      <p:ext uri="{BB962C8B-B14F-4D97-AF65-F5344CB8AC3E}">
        <p14:creationId xmlns:p14="http://schemas.microsoft.com/office/powerpoint/2010/main" val="391981501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09901A6-FCC7-4A68-81FB-583A3EBA0CA3}"/>
              </a:ext>
            </a:extLst>
          </p:cNvPr>
          <p:cNvSpPr>
            <a:spLocks noGrp="1"/>
          </p:cNvSpPr>
          <p:nvPr>
            <p:ph idx="1"/>
          </p:nvPr>
        </p:nvSpPr>
        <p:spPr>
          <a:xfrm>
            <a:off x="838200" y="443345"/>
            <a:ext cx="10515600" cy="5733618"/>
          </a:xfrm>
        </p:spPr>
        <p:txBody>
          <a:bodyPr/>
          <a:lstStyle/>
          <a:p>
            <a:r>
              <a:rPr lang="es-ES" dirty="0"/>
              <a:t>Antes de iniciar sus célebres nocturnos retrató una galería de músicos callejeros que recuerdan otra vez los modelos de Caravaggio o los de Ribera, aunque difiera en la técnica. </a:t>
            </a:r>
          </a:p>
          <a:p>
            <a:r>
              <a:rPr lang="es-ES" dirty="0"/>
              <a:t>Alguno de ellos estuvo en la exposición del Museo del Prado de 1994, en la que podemos destacar imágenes llenas de vida como el “Tañedor de zanfonía” (Nantes, Museo de Bellas Artes), “Ciego tocando la zanfonía” (Museo del Prado) o “La pelea de músicos”. </a:t>
            </a:r>
          </a:p>
          <a:p>
            <a:endParaRPr lang="es-ES" dirty="0"/>
          </a:p>
        </p:txBody>
      </p:sp>
    </p:spTree>
    <p:extLst>
      <p:ext uri="{BB962C8B-B14F-4D97-AF65-F5344CB8AC3E}">
        <p14:creationId xmlns:p14="http://schemas.microsoft.com/office/powerpoint/2010/main" val="365305499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AADC26-0F96-42D9-8E57-C21220193006}"/>
              </a:ext>
            </a:extLst>
          </p:cNvPr>
          <p:cNvSpPr>
            <a:spLocks noGrp="1"/>
          </p:cNvSpPr>
          <p:nvPr>
            <p:ph type="title"/>
          </p:nvPr>
        </p:nvSpPr>
        <p:spPr/>
        <p:txBody>
          <a:bodyPr/>
          <a:lstStyle/>
          <a:p>
            <a:r>
              <a:rPr lang="es-ES" b="1" dirty="0">
                <a:solidFill>
                  <a:srgbClr val="FF0000"/>
                </a:solidFill>
              </a:rPr>
              <a:t>Santiago el Menor</a:t>
            </a:r>
          </a:p>
        </p:txBody>
      </p:sp>
      <p:pic>
        <p:nvPicPr>
          <p:cNvPr id="3" name="Imagen 2">
            <a:extLst>
              <a:ext uri="{FF2B5EF4-FFF2-40B4-BE49-F238E27FC236}">
                <a16:creationId xmlns:a16="http://schemas.microsoft.com/office/drawing/2014/main" id="{D0BD05CA-7273-430C-9843-CF3964B7DD39}"/>
              </a:ext>
            </a:extLst>
          </p:cNvPr>
          <p:cNvPicPr/>
          <p:nvPr/>
        </p:nvPicPr>
        <p:blipFill>
          <a:blip r:embed="rId2">
            <a:extLst>
              <a:ext uri="{28A0092B-C50C-407E-A947-70E740481C1C}">
                <a14:useLocalDpi xmlns:a14="http://schemas.microsoft.com/office/drawing/2010/main" val="0"/>
              </a:ext>
            </a:extLst>
          </a:blip>
          <a:stretch>
            <a:fillRect/>
          </a:stretch>
        </p:blipFill>
        <p:spPr>
          <a:xfrm>
            <a:off x="5495520" y="0"/>
            <a:ext cx="4936953" cy="6857999"/>
          </a:xfrm>
          <a:prstGeom prst="rect">
            <a:avLst/>
          </a:prstGeom>
        </p:spPr>
      </p:pic>
    </p:spTree>
    <p:extLst>
      <p:ext uri="{BB962C8B-B14F-4D97-AF65-F5344CB8AC3E}">
        <p14:creationId xmlns:p14="http://schemas.microsoft.com/office/powerpoint/2010/main" val="50033675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D8E3557-85BE-4FF4-87CF-DF6671FA3ECB}"/>
              </a:ext>
            </a:extLst>
          </p:cNvPr>
          <p:cNvSpPr>
            <a:spLocks noGrp="1"/>
          </p:cNvSpPr>
          <p:nvPr>
            <p:ph type="title"/>
          </p:nvPr>
        </p:nvSpPr>
        <p:spPr/>
        <p:txBody>
          <a:bodyPr/>
          <a:lstStyle/>
          <a:p>
            <a:r>
              <a:rPr lang="es-ES" b="1" dirty="0">
                <a:solidFill>
                  <a:srgbClr val="FF0000"/>
                </a:solidFill>
              </a:rPr>
              <a:t>San Judas Tadeo</a:t>
            </a:r>
          </a:p>
        </p:txBody>
      </p:sp>
      <p:pic>
        <p:nvPicPr>
          <p:cNvPr id="3" name="Imagen 2">
            <a:extLst>
              <a:ext uri="{FF2B5EF4-FFF2-40B4-BE49-F238E27FC236}">
                <a16:creationId xmlns:a16="http://schemas.microsoft.com/office/drawing/2014/main" id="{46EC085D-B943-4DAB-8777-4803EC4FD3E6}"/>
              </a:ext>
            </a:extLst>
          </p:cNvPr>
          <p:cNvPicPr/>
          <p:nvPr/>
        </p:nvPicPr>
        <p:blipFill>
          <a:blip r:embed="rId2">
            <a:extLst>
              <a:ext uri="{28A0092B-C50C-407E-A947-70E740481C1C}">
                <a14:useLocalDpi xmlns:a14="http://schemas.microsoft.com/office/drawing/2010/main" val="0"/>
              </a:ext>
            </a:extLst>
          </a:blip>
          <a:stretch>
            <a:fillRect/>
          </a:stretch>
        </p:blipFill>
        <p:spPr>
          <a:xfrm>
            <a:off x="4916487" y="0"/>
            <a:ext cx="5086495" cy="6858000"/>
          </a:xfrm>
          <a:prstGeom prst="rect">
            <a:avLst/>
          </a:prstGeom>
        </p:spPr>
      </p:pic>
    </p:spTree>
    <p:extLst>
      <p:ext uri="{BB962C8B-B14F-4D97-AF65-F5344CB8AC3E}">
        <p14:creationId xmlns:p14="http://schemas.microsoft.com/office/powerpoint/2010/main" val="87020655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7B530C45-904B-493E-ACF8-D84D7343C0B7}"/>
              </a:ext>
            </a:extLst>
          </p:cNvPr>
          <p:cNvSpPr>
            <a:spLocks noGrp="1"/>
          </p:cNvSpPr>
          <p:nvPr>
            <p:ph idx="1"/>
          </p:nvPr>
        </p:nvSpPr>
        <p:spPr>
          <a:xfrm>
            <a:off x="838200" y="346364"/>
            <a:ext cx="10515600" cy="5830599"/>
          </a:xfrm>
        </p:spPr>
        <p:txBody>
          <a:bodyPr/>
          <a:lstStyle/>
          <a:p>
            <a:r>
              <a:rPr lang="es-ES" dirty="0"/>
              <a:t>Las mismas conexiones se pueden rastrear para “El apostolado” que pinta y que fue localizado en la catedral de Albi desde 1698. </a:t>
            </a:r>
          </a:p>
          <a:p>
            <a:r>
              <a:rPr lang="es-ES" dirty="0"/>
              <a:t>Aunque es una serie que está dispersa hay piezas reseñables concretamente “Santiago el Menor” o “San Judas Tadeo” (ambas en Albi, Museo </a:t>
            </a:r>
            <a:r>
              <a:rPr lang="es-ES" dirty="0" err="1"/>
              <a:t>Touluse-Lauterec</a:t>
            </a:r>
            <a:r>
              <a:rPr lang="es-ES" dirty="0"/>
              <a:t>). </a:t>
            </a:r>
          </a:p>
          <a:p>
            <a:endParaRPr lang="es-ES" dirty="0"/>
          </a:p>
        </p:txBody>
      </p:sp>
    </p:spTree>
    <p:extLst>
      <p:ext uri="{BB962C8B-B14F-4D97-AF65-F5344CB8AC3E}">
        <p14:creationId xmlns:p14="http://schemas.microsoft.com/office/powerpoint/2010/main" val="225222022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3EA98B62-91C5-43E6-A7A0-A8DFFFD6FD50}"/>
              </a:ext>
            </a:extLst>
          </p:cNvPr>
          <p:cNvSpPr>
            <a:spLocks noGrp="1"/>
          </p:cNvSpPr>
          <p:nvPr>
            <p:ph type="title"/>
          </p:nvPr>
        </p:nvSpPr>
        <p:spPr>
          <a:xfrm>
            <a:off x="1" y="877743"/>
            <a:ext cx="5036778" cy="1325563"/>
          </a:xfrm>
        </p:spPr>
        <p:txBody>
          <a:bodyPr>
            <a:normAutofit fontScale="90000"/>
          </a:bodyPr>
          <a:lstStyle/>
          <a:p>
            <a:pPr algn="ctr"/>
            <a:r>
              <a:rPr lang="es-ES" b="1" dirty="0"/>
              <a:t>San Jerónimo . </a:t>
            </a:r>
            <a:br>
              <a:rPr lang="es-ES" b="1" dirty="0"/>
            </a:br>
            <a:r>
              <a:rPr lang="es-ES" b="1" dirty="0"/>
              <a:t>Georges de la Tour. </a:t>
            </a:r>
            <a:br>
              <a:rPr lang="es-ES" b="1" dirty="0"/>
            </a:br>
            <a:r>
              <a:rPr lang="es-ES" b="1" dirty="0"/>
              <a:t>1630.</a:t>
            </a:r>
          </a:p>
        </p:txBody>
      </p:sp>
      <p:pic>
        <p:nvPicPr>
          <p:cNvPr id="5" name="Imagen 4">
            <a:extLst>
              <a:ext uri="{FF2B5EF4-FFF2-40B4-BE49-F238E27FC236}">
                <a16:creationId xmlns:a16="http://schemas.microsoft.com/office/drawing/2014/main" id="{EB310DDA-F068-42AE-8FFA-583C54646B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36778" y="0"/>
            <a:ext cx="4335171" cy="6858000"/>
          </a:xfrm>
          <a:prstGeom prst="rect">
            <a:avLst/>
          </a:prstGeom>
        </p:spPr>
      </p:pic>
    </p:spTree>
    <p:extLst>
      <p:ext uri="{BB962C8B-B14F-4D97-AF65-F5344CB8AC3E}">
        <p14:creationId xmlns:p14="http://schemas.microsoft.com/office/powerpoint/2010/main" val="3079981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26CEEC8-E9E3-48B5-BC06-81A8BB5B72CC}"/>
              </a:ext>
            </a:extLst>
          </p:cNvPr>
          <p:cNvSpPr>
            <a:spLocks noGrp="1"/>
          </p:cNvSpPr>
          <p:nvPr>
            <p:ph idx="1"/>
          </p:nvPr>
        </p:nvSpPr>
        <p:spPr>
          <a:xfrm>
            <a:off x="277091" y="249382"/>
            <a:ext cx="11346873" cy="6248400"/>
          </a:xfrm>
        </p:spPr>
        <p:txBody>
          <a:bodyPr/>
          <a:lstStyle/>
          <a:p>
            <a:r>
              <a:rPr lang="es-ES" dirty="0"/>
              <a:t>Y desde luego otra figura importante de esta etapa es “</a:t>
            </a:r>
            <a:r>
              <a:rPr lang="es-ES" b="1" dirty="0"/>
              <a:t>San Jerónimo</a:t>
            </a:r>
            <a:r>
              <a:rPr lang="es-ES" dirty="0"/>
              <a:t>” (1630, Estocolmo, Museo Nacional) concebido en plena penitencia y meditación que se resuelve con una calidad descriptiva, pintoresca y abrupta.</a:t>
            </a:r>
          </a:p>
          <a:p>
            <a:endParaRPr lang="es-ES" dirty="0"/>
          </a:p>
        </p:txBody>
      </p:sp>
    </p:spTree>
    <p:extLst>
      <p:ext uri="{BB962C8B-B14F-4D97-AF65-F5344CB8AC3E}">
        <p14:creationId xmlns:p14="http://schemas.microsoft.com/office/powerpoint/2010/main" val="72914023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F9AD63-365D-47CC-92BC-028447592642}"/>
              </a:ext>
            </a:extLst>
          </p:cNvPr>
          <p:cNvSpPr>
            <a:spLocks noGrp="1"/>
          </p:cNvSpPr>
          <p:nvPr>
            <p:ph type="title"/>
          </p:nvPr>
        </p:nvSpPr>
        <p:spPr/>
        <p:txBody>
          <a:bodyPr/>
          <a:lstStyle/>
          <a:p>
            <a:r>
              <a:rPr lang="es-ES" b="1" dirty="0">
                <a:solidFill>
                  <a:srgbClr val="FF0000"/>
                </a:solidFill>
              </a:rPr>
              <a:t>Job y su esposa</a:t>
            </a:r>
          </a:p>
        </p:txBody>
      </p:sp>
      <p:pic>
        <p:nvPicPr>
          <p:cNvPr id="3" name="image112.jpeg">
            <a:extLst>
              <a:ext uri="{FF2B5EF4-FFF2-40B4-BE49-F238E27FC236}">
                <a16:creationId xmlns:a16="http://schemas.microsoft.com/office/drawing/2014/main" id="{D67EF52C-A6AB-4AA9-BF56-00F56A152C97}"/>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4464367" y="0"/>
            <a:ext cx="4998288" cy="6858000"/>
          </a:xfrm>
          <a:prstGeom prst="rect">
            <a:avLst/>
          </a:prstGeom>
        </p:spPr>
      </p:pic>
    </p:spTree>
    <p:extLst>
      <p:ext uri="{BB962C8B-B14F-4D97-AF65-F5344CB8AC3E}">
        <p14:creationId xmlns:p14="http://schemas.microsoft.com/office/powerpoint/2010/main" val="172395530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B57FD21D-1D66-4498-9736-DAAAC94465CA}"/>
              </a:ext>
            </a:extLst>
          </p:cNvPr>
          <p:cNvSpPr>
            <a:spLocks noGrp="1"/>
          </p:cNvSpPr>
          <p:nvPr>
            <p:ph idx="1"/>
          </p:nvPr>
        </p:nvSpPr>
        <p:spPr>
          <a:xfrm>
            <a:off x="838200" y="526473"/>
            <a:ext cx="10515600" cy="5650490"/>
          </a:xfrm>
        </p:spPr>
        <p:txBody>
          <a:bodyPr/>
          <a:lstStyle/>
          <a:p>
            <a:r>
              <a:rPr lang="es-ES" dirty="0" err="1"/>
              <a:t>Anthoni</a:t>
            </a:r>
            <a:r>
              <a:rPr lang="es-ES" dirty="0"/>
              <a:t> </a:t>
            </a:r>
            <a:r>
              <a:rPr lang="es-ES" dirty="0" err="1"/>
              <a:t>Blunt</a:t>
            </a:r>
            <a:r>
              <a:rPr lang="es-ES" dirty="0"/>
              <a:t> establece la </a:t>
            </a:r>
            <a:r>
              <a:rPr lang="es-ES" b="1" dirty="0"/>
              <a:t>segunda etapa a partir de 1640- 1645 </a:t>
            </a:r>
            <a:r>
              <a:rPr lang="es-ES" dirty="0"/>
              <a:t>cuando da entrada a las escenas nocturnas y a un mundo claustrofóbico, en el que las figuras se mueven en un entorno sin puertas ni ventanas. </a:t>
            </a:r>
          </a:p>
          <a:p>
            <a:r>
              <a:rPr lang="es-ES" dirty="0"/>
              <a:t>Las escenas religiosas que interpreta bajo esta solución adquieren la autoridad del escaparate y en todas ellas, con una entonación cobriza, vislumbramos a duras penas las figuras en penumbra ya que sólo un perfil queda fuertemente iluminado. </a:t>
            </a:r>
          </a:p>
          <a:p>
            <a:r>
              <a:rPr lang="es-ES" dirty="0"/>
              <a:t>El mismo autor señala como punto de partida la obra de “Job y su esposa” (</a:t>
            </a:r>
            <a:r>
              <a:rPr lang="es-ES" dirty="0" err="1"/>
              <a:t>Epinal</a:t>
            </a:r>
            <a:r>
              <a:rPr lang="es-ES" dirty="0"/>
              <a:t>, Museo Departamental de los </a:t>
            </a:r>
            <a:r>
              <a:rPr lang="es-ES" dirty="0" err="1"/>
              <a:t>Vosgos</a:t>
            </a:r>
            <a:r>
              <a:rPr lang="es-ES" dirty="0"/>
              <a:t>). </a:t>
            </a:r>
          </a:p>
          <a:p>
            <a:r>
              <a:rPr lang="es-ES" dirty="0"/>
              <a:t>La vela, hachón o candela está presente en todas estas creaciones y quizás por ello, la escena se congela en una actitud solemne y mística. </a:t>
            </a:r>
          </a:p>
          <a:p>
            <a:endParaRPr lang="es-ES" dirty="0"/>
          </a:p>
        </p:txBody>
      </p:sp>
    </p:spTree>
    <p:extLst>
      <p:ext uri="{BB962C8B-B14F-4D97-AF65-F5344CB8AC3E}">
        <p14:creationId xmlns:p14="http://schemas.microsoft.com/office/powerpoint/2010/main" val="221247866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203409E-C3D1-4156-916E-38D643D620C5}"/>
              </a:ext>
            </a:extLst>
          </p:cNvPr>
          <p:cNvSpPr>
            <a:spLocks noGrp="1"/>
          </p:cNvSpPr>
          <p:nvPr>
            <p:ph type="title"/>
          </p:nvPr>
        </p:nvSpPr>
        <p:spPr/>
        <p:txBody>
          <a:bodyPr/>
          <a:lstStyle/>
          <a:p>
            <a:r>
              <a:rPr lang="es-ES" b="1" dirty="0">
                <a:solidFill>
                  <a:srgbClr val="FF0000"/>
                </a:solidFill>
              </a:rPr>
              <a:t>Magdalena Fabius</a:t>
            </a:r>
          </a:p>
        </p:txBody>
      </p:sp>
      <p:pic>
        <p:nvPicPr>
          <p:cNvPr id="3" name="image113.jpeg">
            <a:extLst>
              <a:ext uri="{FF2B5EF4-FFF2-40B4-BE49-F238E27FC236}">
                <a16:creationId xmlns:a16="http://schemas.microsoft.com/office/drawing/2014/main" id="{EED86DE6-4F13-4A02-831B-719C801A7E4C}"/>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5763490" y="0"/>
            <a:ext cx="5590309" cy="6858000"/>
          </a:xfrm>
          <a:prstGeom prst="rect">
            <a:avLst/>
          </a:prstGeom>
        </p:spPr>
      </p:pic>
    </p:spTree>
    <p:extLst>
      <p:ext uri="{BB962C8B-B14F-4D97-AF65-F5344CB8AC3E}">
        <p14:creationId xmlns:p14="http://schemas.microsoft.com/office/powerpoint/2010/main" val="183719870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ADA1FF-984F-4813-942B-0EAD70CCB537}"/>
              </a:ext>
            </a:extLst>
          </p:cNvPr>
          <p:cNvSpPr>
            <a:spLocks noGrp="1"/>
          </p:cNvSpPr>
          <p:nvPr>
            <p:ph type="title"/>
          </p:nvPr>
        </p:nvSpPr>
        <p:spPr/>
        <p:txBody>
          <a:bodyPr/>
          <a:lstStyle/>
          <a:p>
            <a:r>
              <a:rPr lang="es-ES" b="1" dirty="0">
                <a:solidFill>
                  <a:srgbClr val="FF0000"/>
                </a:solidFill>
              </a:rPr>
              <a:t>Magdalena del espejo</a:t>
            </a:r>
          </a:p>
        </p:txBody>
      </p:sp>
      <p:pic>
        <p:nvPicPr>
          <p:cNvPr id="3" name="image114.jpeg">
            <a:extLst>
              <a:ext uri="{FF2B5EF4-FFF2-40B4-BE49-F238E27FC236}">
                <a16:creationId xmlns:a16="http://schemas.microsoft.com/office/drawing/2014/main" id="{C0BA8204-A3AF-495A-A2F1-708BAD39CE62}"/>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6199909" y="0"/>
            <a:ext cx="4966855" cy="6858000"/>
          </a:xfrm>
          <a:prstGeom prst="rect">
            <a:avLst/>
          </a:prstGeom>
        </p:spPr>
      </p:pic>
    </p:spTree>
    <p:extLst>
      <p:ext uri="{BB962C8B-B14F-4D97-AF65-F5344CB8AC3E}">
        <p14:creationId xmlns:p14="http://schemas.microsoft.com/office/powerpoint/2010/main" val="412436823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3EA98B62-91C5-43E6-A7A0-A8DFFFD6FD50}"/>
              </a:ext>
            </a:extLst>
          </p:cNvPr>
          <p:cNvSpPr>
            <a:spLocks noGrp="1"/>
          </p:cNvSpPr>
          <p:nvPr>
            <p:ph type="title"/>
          </p:nvPr>
        </p:nvSpPr>
        <p:spPr>
          <a:xfrm>
            <a:off x="0" y="974725"/>
            <a:ext cx="5357389" cy="1325563"/>
          </a:xfrm>
        </p:spPr>
        <p:txBody>
          <a:bodyPr>
            <a:normAutofit fontScale="90000"/>
          </a:bodyPr>
          <a:lstStyle/>
          <a:p>
            <a:pPr algn="ctr"/>
            <a:r>
              <a:rPr lang="es-ES" b="1" dirty="0"/>
              <a:t>Magdalena </a:t>
            </a:r>
            <a:r>
              <a:rPr lang="es-ES" b="1" dirty="0" err="1"/>
              <a:t>Terff</a:t>
            </a:r>
            <a:r>
              <a:rPr lang="es-ES" b="1" dirty="0"/>
              <a:t> </a:t>
            </a:r>
            <a:br>
              <a:rPr lang="es-ES" b="1" dirty="0"/>
            </a:br>
            <a:r>
              <a:rPr lang="es-ES" b="1" dirty="0"/>
              <a:t>o Penitente. </a:t>
            </a:r>
            <a:br>
              <a:rPr lang="es-ES" b="1" dirty="0"/>
            </a:br>
            <a:r>
              <a:rPr lang="es-ES" b="1" dirty="0"/>
              <a:t>Georges de la Tour. </a:t>
            </a:r>
            <a:br>
              <a:rPr lang="es-ES" b="1" dirty="0"/>
            </a:br>
            <a:r>
              <a:rPr lang="es-ES" b="1" dirty="0"/>
              <a:t>ha. 1640</a:t>
            </a:r>
          </a:p>
        </p:txBody>
      </p:sp>
      <p:pic>
        <p:nvPicPr>
          <p:cNvPr id="2" name="Imagen 1">
            <a:extLst>
              <a:ext uri="{FF2B5EF4-FFF2-40B4-BE49-F238E27FC236}">
                <a16:creationId xmlns:a16="http://schemas.microsoft.com/office/drawing/2014/main" id="{6B9C3BF7-C2FA-4D45-B851-1F4967E561FF}"/>
              </a:ext>
            </a:extLst>
          </p:cNvPr>
          <p:cNvPicPr>
            <a:picLocks noChangeAspect="1"/>
          </p:cNvPicPr>
          <p:nvPr/>
        </p:nvPicPr>
        <p:blipFill>
          <a:blip r:embed="rId2"/>
          <a:stretch>
            <a:fillRect/>
          </a:stretch>
        </p:blipFill>
        <p:spPr>
          <a:xfrm>
            <a:off x="5357389" y="0"/>
            <a:ext cx="4940861" cy="6848581"/>
          </a:xfrm>
          <a:prstGeom prst="rect">
            <a:avLst/>
          </a:prstGeom>
        </p:spPr>
      </p:pic>
    </p:spTree>
    <p:extLst>
      <p:ext uri="{BB962C8B-B14F-4D97-AF65-F5344CB8AC3E}">
        <p14:creationId xmlns:p14="http://schemas.microsoft.com/office/powerpoint/2010/main" val="1502540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6B864-7D26-4DCF-A4EB-1C9679E3391B}"/>
              </a:ext>
            </a:extLst>
          </p:cNvPr>
          <p:cNvSpPr>
            <a:spLocks noGrp="1"/>
          </p:cNvSpPr>
          <p:nvPr>
            <p:ph type="title"/>
          </p:nvPr>
        </p:nvSpPr>
        <p:spPr>
          <a:xfrm>
            <a:off x="838200" y="365125"/>
            <a:ext cx="4181475" cy="1325563"/>
          </a:xfrm>
        </p:spPr>
        <p:txBody>
          <a:bodyPr>
            <a:normAutofit fontScale="90000"/>
          </a:bodyPr>
          <a:lstStyle/>
          <a:p>
            <a:r>
              <a:rPr lang="es-ES" b="1" dirty="0">
                <a:solidFill>
                  <a:srgbClr val="FF0000"/>
                </a:solidFill>
              </a:rPr>
              <a:t>Georges de la Tour. Mujer de la pulga</a:t>
            </a:r>
          </a:p>
        </p:txBody>
      </p:sp>
      <p:pic>
        <p:nvPicPr>
          <p:cNvPr id="4" name="Imagen 3">
            <a:extLst>
              <a:ext uri="{FF2B5EF4-FFF2-40B4-BE49-F238E27FC236}">
                <a16:creationId xmlns:a16="http://schemas.microsoft.com/office/drawing/2014/main" id="{AEDEC007-AC78-48B4-A829-617F5D3066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59507" y="0"/>
            <a:ext cx="5235720" cy="7143955"/>
          </a:xfrm>
          <a:prstGeom prst="rect">
            <a:avLst/>
          </a:prstGeom>
        </p:spPr>
      </p:pic>
    </p:spTree>
    <p:extLst>
      <p:ext uri="{BB962C8B-B14F-4D97-AF65-F5344CB8AC3E}">
        <p14:creationId xmlns:p14="http://schemas.microsoft.com/office/powerpoint/2010/main" val="190858304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26CEEC8-E9E3-48B5-BC06-81A8BB5B72CC}"/>
              </a:ext>
            </a:extLst>
          </p:cNvPr>
          <p:cNvSpPr>
            <a:spLocks noGrp="1"/>
          </p:cNvSpPr>
          <p:nvPr>
            <p:ph idx="1"/>
          </p:nvPr>
        </p:nvSpPr>
        <p:spPr>
          <a:xfrm>
            <a:off x="277091" y="249382"/>
            <a:ext cx="11346873" cy="6248400"/>
          </a:xfrm>
        </p:spPr>
        <p:txBody>
          <a:bodyPr>
            <a:normAutofit fontScale="85000" lnSpcReduction="10000"/>
          </a:bodyPr>
          <a:lstStyle/>
          <a:p>
            <a:r>
              <a:rPr lang="es-ES" dirty="0"/>
              <a:t>Los temas son todos del Nuevo Testamento y aluden a los aspectos propios de la pedagogía de la Contrarreforma: martirio, arrepentimiento, penitencia, meditación, amén de pasajes de la Natividad o de la infancia de Jesús. </a:t>
            </a:r>
          </a:p>
          <a:p>
            <a:r>
              <a:rPr lang="es-ES" dirty="0"/>
              <a:t>Especialmente seductora es la Magdalena creada por De la Tour y de la que existen varias versiones repartidas por el mundo, véase “Magdalena Fabius” o “Magdalena del espejo” (Nueva York, col. </a:t>
            </a:r>
            <a:r>
              <a:rPr lang="es-ES" dirty="0" err="1"/>
              <a:t>Wrightsman</a:t>
            </a:r>
            <a:r>
              <a:rPr lang="es-ES" dirty="0"/>
              <a:t>) y finalmente “</a:t>
            </a:r>
            <a:r>
              <a:rPr lang="es-ES" b="1" dirty="0"/>
              <a:t>La Magdalena </a:t>
            </a:r>
            <a:r>
              <a:rPr lang="es-ES" b="1" dirty="0" err="1"/>
              <a:t>Terff</a:t>
            </a:r>
            <a:r>
              <a:rPr lang="es-ES" dirty="0"/>
              <a:t>” conocida como penitente, la única firmada (ha. 1640, París Museo del Louvre). </a:t>
            </a:r>
          </a:p>
          <a:p>
            <a:r>
              <a:rPr lang="es-ES" dirty="0"/>
              <a:t>Llama la atención el recurso de la vela que deja en la más absoluta obscuridad tanto en el fondo como parte del personaje que queda parcialmente iluminado. </a:t>
            </a:r>
          </a:p>
          <a:p>
            <a:r>
              <a:rPr lang="es-ES" dirty="0"/>
              <a:t>El resplandor impacta en el pecho o en parte del rostro dejando el resto a la intuición. </a:t>
            </a:r>
          </a:p>
          <a:p>
            <a:r>
              <a:rPr lang="es-ES" dirty="0"/>
              <a:t>De este modo, la Magdalena se convierte en un magnífico reclamo para la renuncia, “La noche oscura del alma” que diría la poesía de San Juan de la Cruz. </a:t>
            </a:r>
          </a:p>
          <a:p>
            <a:r>
              <a:rPr lang="es-ES" dirty="0"/>
              <a:t>Su figura meditando se envuelve en la melancolía, el espejo la devuelve la mirada mientras que la calavera sobre los libros o en el regazo recuerda la fugacidad de nuestros anhelos terrenales. </a:t>
            </a:r>
          </a:p>
          <a:p>
            <a:r>
              <a:rPr lang="es-ES" dirty="0"/>
              <a:t>En la misma línea se sitúa la pieza “Mujer de la pulga” (Nancy, Museo Histórico de Lorena). Es una obra ambigua, para muchos se trata de una escena de género en la que con cierto humor congela la figura en el momento del aseo.</a:t>
            </a:r>
          </a:p>
          <a:p>
            <a:endParaRPr lang="es-ES" dirty="0"/>
          </a:p>
        </p:txBody>
      </p:sp>
    </p:spTree>
    <p:extLst>
      <p:ext uri="{BB962C8B-B14F-4D97-AF65-F5344CB8AC3E}">
        <p14:creationId xmlns:p14="http://schemas.microsoft.com/office/powerpoint/2010/main" val="80686036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4EF6379B-F415-4993-B31B-2A72A527402B}"/>
              </a:ext>
            </a:extLst>
          </p:cNvPr>
          <p:cNvSpPr>
            <a:spLocks noGrp="1"/>
          </p:cNvSpPr>
          <p:nvPr>
            <p:ph type="title"/>
          </p:nvPr>
        </p:nvSpPr>
        <p:spPr/>
        <p:txBody>
          <a:bodyPr/>
          <a:lstStyle/>
          <a:p>
            <a:r>
              <a:rPr lang="es-ES" b="1" dirty="0">
                <a:solidFill>
                  <a:srgbClr val="FF0000"/>
                </a:solidFill>
              </a:rPr>
              <a:t>“Natividad” del Museo de Rennes</a:t>
            </a:r>
          </a:p>
        </p:txBody>
      </p:sp>
      <p:pic>
        <p:nvPicPr>
          <p:cNvPr id="5" name="image116.jpeg">
            <a:extLst>
              <a:ext uri="{FF2B5EF4-FFF2-40B4-BE49-F238E27FC236}">
                <a16:creationId xmlns:a16="http://schemas.microsoft.com/office/drawing/2014/main" id="{B5EAB3B1-8462-4D50-BF83-3BF008945143}"/>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3851910" y="2112761"/>
            <a:ext cx="4488180" cy="3823970"/>
          </a:xfrm>
          <a:prstGeom prst="rect">
            <a:avLst/>
          </a:prstGeom>
        </p:spPr>
      </p:pic>
    </p:spTree>
    <p:extLst>
      <p:ext uri="{BB962C8B-B14F-4D97-AF65-F5344CB8AC3E}">
        <p14:creationId xmlns:p14="http://schemas.microsoft.com/office/powerpoint/2010/main" val="290913067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4464B34-B6E5-46B6-9B43-0F7408C75CF0}"/>
              </a:ext>
            </a:extLst>
          </p:cNvPr>
          <p:cNvSpPr>
            <a:spLocks noGrp="1"/>
          </p:cNvSpPr>
          <p:nvPr>
            <p:ph idx="1"/>
          </p:nvPr>
        </p:nvSpPr>
        <p:spPr>
          <a:xfrm>
            <a:off x="838200" y="540327"/>
            <a:ext cx="10515600" cy="5636636"/>
          </a:xfrm>
        </p:spPr>
        <p:txBody>
          <a:bodyPr/>
          <a:lstStyle/>
          <a:p>
            <a:r>
              <a:rPr lang="es-ES" dirty="0"/>
              <a:t>Otra novedad de su catálogo es la interpretación que hace de la maternidad de María; igual con que María Magdalena pinta varias versiones siendo una de las más logradas la </a:t>
            </a:r>
            <a:r>
              <a:rPr lang="es-ES" b="1" dirty="0"/>
              <a:t>“Natividad</a:t>
            </a:r>
            <a:r>
              <a:rPr lang="es-ES" dirty="0"/>
              <a:t>” del Museo de Rennes. </a:t>
            </a:r>
          </a:p>
          <a:p>
            <a:r>
              <a:rPr lang="es-ES" dirty="0"/>
              <a:t>Una magnífica figura femenina, suponemos que la Virgen sostiene al Niño al que contempla con ternura arrobada (embelesada). </a:t>
            </a:r>
          </a:p>
          <a:p>
            <a:r>
              <a:rPr lang="es-ES" dirty="0"/>
              <a:t>A su lado, otra mujer protege con la mano la llama, con lo que el resplandor adquiere una calidad distinta destacando a contraluz los perfiles. </a:t>
            </a:r>
          </a:p>
          <a:p>
            <a:r>
              <a:rPr lang="es-ES" dirty="0"/>
              <a:t>La escena se llena así de misterio y de silencio.</a:t>
            </a:r>
          </a:p>
          <a:p>
            <a:endParaRPr lang="es-ES" dirty="0"/>
          </a:p>
        </p:txBody>
      </p:sp>
    </p:spTree>
    <p:extLst>
      <p:ext uri="{BB962C8B-B14F-4D97-AF65-F5344CB8AC3E}">
        <p14:creationId xmlns:p14="http://schemas.microsoft.com/office/powerpoint/2010/main" val="118172238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3EA98B62-91C5-43E6-A7A0-A8DFFFD6FD50}"/>
              </a:ext>
            </a:extLst>
          </p:cNvPr>
          <p:cNvSpPr>
            <a:spLocks noGrp="1"/>
          </p:cNvSpPr>
          <p:nvPr>
            <p:ph type="title"/>
          </p:nvPr>
        </p:nvSpPr>
        <p:spPr>
          <a:xfrm>
            <a:off x="1" y="559088"/>
            <a:ext cx="5292160" cy="1325563"/>
          </a:xfrm>
        </p:spPr>
        <p:txBody>
          <a:bodyPr>
            <a:normAutofit fontScale="90000"/>
          </a:bodyPr>
          <a:lstStyle/>
          <a:p>
            <a:pPr algn="ctr"/>
            <a:r>
              <a:rPr lang="fr-FR" b="1" dirty="0"/>
              <a:t>San José </a:t>
            </a:r>
            <a:r>
              <a:rPr lang="fr-FR" b="1" dirty="0" err="1"/>
              <a:t>carpintero</a:t>
            </a:r>
            <a:r>
              <a:rPr lang="fr-FR" b="1" dirty="0"/>
              <a:t>. </a:t>
            </a:r>
            <a:br>
              <a:rPr lang="fr-FR" b="1" dirty="0"/>
            </a:br>
            <a:r>
              <a:rPr lang="fr-FR" b="1" dirty="0"/>
              <a:t>Georges de la Tour. </a:t>
            </a:r>
            <a:br>
              <a:rPr lang="fr-FR" b="1" dirty="0"/>
            </a:br>
            <a:r>
              <a:rPr lang="fr-FR" b="1" dirty="0"/>
              <a:t>1645.</a:t>
            </a:r>
            <a:endParaRPr lang="es-ES" b="1" dirty="0"/>
          </a:p>
        </p:txBody>
      </p:sp>
      <p:pic>
        <p:nvPicPr>
          <p:cNvPr id="2" name="Imagen 1">
            <a:extLst>
              <a:ext uri="{FF2B5EF4-FFF2-40B4-BE49-F238E27FC236}">
                <a16:creationId xmlns:a16="http://schemas.microsoft.com/office/drawing/2014/main" id="{4DDFC9CE-C67A-49BF-B85F-D2705C226B77}"/>
              </a:ext>
            </a:extLst>
          </p:cNvPr>
          <p:cNvPicPr>
            <a:picLocks noChangeAspect="1"/>
          </p:cNvPicPr>
          <p:nvPr/>
        </p:nvPicPr>
        <p:blipFill>
          <a:blip r:embed="rId2"/>
          <a:stretch>
            <a:fillRect/>
          </a:stretch>
        </p:blipFill>
        <p:spPr>
          <a:xfrm>
            <a:off x="5292161" y="0"/>
            <a:ext cx="5837474" cy="6868759"/>
          </a:xfrm>
          <a:prstGeom prst="rect">
            <a:avLst/>
          </a:prstGeom>
        </p:spPr>
      </p:pic>
    </p:spTree>
    <p:extLst>
      <p:ext uri="{BB962C8B-B14F-4D97-AF65-F5344CB8AC3E}">
        <p14:creationId xmlns:p14="http://schemas.microsoft.com/office/powerpoint/2010/main" val="4129495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A64D40-0D6B-4DF0-8764-2BBD04FD9A98}"/>
              </a:ext>
            </a:extLst>
          </p:cNvPr>
          <p:cNvSpPr>
            <a:spLocks noGrp="1"/>
          </p:cNvSpPr>
          <p:nvPr>
            <p:ph type="title"/>
          </p:nvPr>
        </p:nvSpPr>
        <p:spPr/>
        <p:txBody>
          <a:bodyPr/>
          <a:lstStyle/>
          <a:p>
            <a:r>
              <a:rPr lang="es-ES" b="1" dirty="0">
                <a:solidFill>
                  <a:srgbClr val="FF0000"/>
                </a:solidFill>
              </a:rPr>
              <a:t>San Sebastián curado por Santa Irene</a:t>
            </a:r>
          </a:p>
        </p:txBody>
      </p:sp>
      <p:pic>
        <p:nvPicPr>
          <p:cNvPr id="3" name="Imagen 2">
            <a:extLst>
              <a:ext uri="{FF2B5EF4-FFF2-40B4-BE49-F238E27FC236}">
                <a16:creationId xmlns:a16="http://schemas.microsoft.com/office/drawing/2014/main" id="{2F9C606A-0F3B-4A56-8580-A9AD72A781E2}"/>
              </a:ext>
            </a:extLst>
          </p:cNvPr>
          <p:cNvPicPr/>
          <p:nvPr/>
        </p:nvPicPr>
        <p:blipFill>
          <a:blip r:embed="rId2">
            <a:extLst>
              <a:ext uri="{28A0092B-C50C-407E-A947-70E740481C1C}">
                <a14:useLocalDpi xmlns:a14="http://schemas.microsoft.com/office/drawing/2010/main" val="0"/>
              </a:ext>
            </a:extLst>
          </a:blip>
          <a:stretch>
            <a:fillRect/>
          </a:stretch>
        </p:blipFill>
        <p:spPr>
          <a:xfrm>
            <a:off x="3366655" y="1690688"/>
            <a:ext cx="5652654" cy="4391457"/>
          </a:xfrm>
          <a:prstGeom prst="rect">
            <a:avLst/>
          </a:prstGeom>
        </p:spPr>
      </p:pic>
    </p:spTree>
    <p:extLst>
      <p:ext uri="{BB962C8B-B14F-4D97-AF65-F5344CB8AC3E}">
        <p14:creationId xmlns:p14="http://schemas.microsoft.com/office/powerpoint/2010/main" val="419411992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26CEEC8-E9E3-48B5-BC06-81A8BB5B72CC}"/>
              </a:ext>
            </a:extLst>
          </p:cNvPr>
          <p:cNvSpPr>
            <a:spLocks noGrp="1"/>
          </p:cNvSpPr>
          <p:nvPr>
            <p:ph idx="1"/>
          </p:nvPr>
        </p:nvSpPr>
        <p:spPr>
          <a:xfrm>
            <a:off x="277091" y="249382"/>
            <a:ext cx="11346873" cy="6248400"/>
          </a:xfrm>
        </p:spPr>
        <p:txBody>
          <a:bodyPr/>
          <a:lstStyle/>
          <a:p>
            <a:r>
              <a:rPr lang="es-ES" dirty="0"/>
              <a:t>Una nueva característica en esta etapa de </a:t>
            </a:r>
            <a:r>
              <a:rPr lang="es-ES" dirty="0" err="1"/>
              <a:t>De</a:t>
            </a:r>
            <a:r>
              <a:rPr lang="es-ES" dirty="0"/>
              <a:t> la Tour es la imperturbabilidad del acontecimiento pintado, como si quedara congelado. </a:t>
            </a:r>
          </a:p>
          <a:p>
            <a:r>
              <a:rPr lang="es-ES" dirty="0"/>
              <a:t>Lo vemos en las composiciones dedicadas a San José o San Sebastián. La primera está presente en </a:t>
            </a:r>
            <a:r>
              <a:rPr lang="es-ES" b="1" dirty="0"/>
              <a:t>“San José carpintero” </a:t>
            </a:r>
            <a:r>
              <a:rPr lang="es-ES" dirty="0"/>
              <a:t>(1645, París, Museo del Louvre) y segunda en “San Sebastián curado por Santa Irene”</a:t>
            </a:r>
            <a:r>
              <a:rPr lang="es-ES" b="1" dirty="0"/>
              <a:t> </a:t>
            </a:r>
            <a:r>
              <a:rPr lang="es-ES" dirty="0"/>
              <a:t>(</a:t>
            </a:r>
            <a:r>
              <a:rPr lang="es-ES" dirty="0" err="1"/>
              <a:t>Berlin</a:t>
            </a:r>
            <a:r>
              <a:rPr lang="es-ES" dirty="0"/>
              <a:t> – </a:t>
            </a:r>
            <a:r>
              <a:rPr lang="es-ES" dirty="0" err="1"/>
              <a:t>Dahlem</a:t>
            </a:r>
            <a:r>
              <a:rPr lang="es-ES" dirty="0"/>
              <a:t>, </a:t>
            </a:r>
            <a:r>
              <a:rPr lang="es-ES" dirty="0" err="1"/>
              <a:t>StaatlicheMuseum</a:t>
            </a:r>
            <a:r>
              <a:rPr lang="es-ES" dirty="0"/>
              <a:t>).</a:t>
            </a:r>
          </a:p>
          <a:p>
            <a:endParaRPr lang="es-ES" dirty="0"/>
          </a:p>
        </p:txBody>
      </p:sp>
    </p:spTree>
    <p:extLst>
      <p:ext uri="{BB962C8B-B14F-4D97-AF65-F5344CB8AC3E}">
        <p14:creationId xmlns:p14="http://schemas.microsoft.com/office/powerpoint/2010/main" val="88081333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857D14-A44F-4FFA-9F6A-B3B099CFA731}"/>
              </a:ext>
            </a:extLst>
          </p:cNvPr>
          <p:cNvSpPr>
            <a:spLocks noGrp="1"/>
          </p:cNvSpPr>
          <p:nvPr>
            <p:ph type="title"/>
          </p:nvPr>
        </p:nvSpPr>
        <p:spPr/>
        <p:txBody>
          <a:bodyPr/>
          <a:lstStyle/>
          <a:p>
            <a:r>
              <a:rPr lang="es-ES" b="1" dirty="0">
                <a:solidFill>
                  <a:srgbClr val="FF0000"/>
                </a:solidFill>
              </a:rPr>
              <a:t>Sueño de José</a:t>
            </a:r>
          </a:p>
        </p:txBody>
      </p:sp>
      <p:pic>
        <p:nvPicPr>
          <p:cNvPr id="3" name="image118.jpeg">
            <a:extLst>
              <a:ext uri="{FF2B5EF4-FFF2-40B4-BE49-F238E27FC236}">
                <a16:creationId xmlns:a16="http://schemas.microsoft.com/office/drawing/2014/main" id="{FCBC55C6-6B38-4FD4-A2C8-284827AE2F10}"/>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5029201" y="0"/>
            <a:ext cx="5430982" cy="6858000"/>
          </a:xfrm>
          <a:prstGeom prst="rect">
            <a:avLst/>
          </a:prstGeom>
        </p:spPr>
      </p:pic>
    </p:spTree>
    <p:extLst>
      <p:ext uri="{BB962C8B-B14F-4D97-AF65-F5344CB8AC3E}">
        <p14:creationId xmlns:p14="http://schemas.microsoft.com/office/powerpoint/2010/main" val="268913204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009D4922-BC82-4479-B8C1-792A6A9622BF}"/>
              </a:ext>
            </a:extLst>
          </p:cNvPr>
          <p:cNvSpPr>
            <a:spLocks noGrp="1"/>
          </p:cNvSpPr>
          <p:nvPr>
            <p:ph idx="1"/>
          </p:nvPr>
        </p:nvSpPr>
        <p:spPr>
          <a:xfrm>
            <a:off x="838200" y="415636"/>
            <a:ext cx="10515600" cy="5761327"/>
          </a:xfrm>
        </p:spPr>
        <p:txBody>
          <a:bodyPr>
            <a:normAutofit/>
          </a:bodyPr>
          <a:lstStyle/>
          <a:p>
            <a:r>
              <a:rPr lang="es-ES" dirty="0"/>
              <a:t>En definitiva, fueron recursos de gran efectividad con lo que creó un lenguaje muy personal e inconfundible. </a:t>
            </a:r>
          </a:p>
          <a:p>
            <a:r>
              <a:rPr lang="es-ES"/>
              <a:t>Se </a:t>
            </a:r>
            <a:r>
              <a:rPr lang="es-ES" dirty="0"/>
              <a:t>le reconoce enseguida por los efectos y porque con ellos sabe dotar a sus composiciones de una quietud intima de honda profundidad</a:t>
            </a:r>
            <a:r>
              <a:rPr lang="es-ES"/>
              <a:t>. </a:t>
            </a:r>
          </a:p>
          <a:p>
            <a:r>
              <a:rPr lang="es-ES"/>
              <a:t>Blunt</a:t>
            </a:r>
            <a:r>
              <a:rPr lang="es-ES" dirty="0"/>
              <a:t> apunta la posibilidad de que Georges de la Tour estableciera contactos estrechos con la espiritualidad de los franciscanos que en estas fechas vivían un resurgimiento religioso en toda la Lorena (Blunt,1977:271).</a:t>
            </a:r>
          </a:p>
          <a:p>
            <a:r>
              <a:rPr lang="es-ES" dirty="0"/>
              <a:t> </a:t>
            </a:r>
          </a:p>
          <a:p>
            <a:r>
              <a:rPr lang="es-ES" dirty="0"/>
              <a:t>La muerte del pintor, unos días después de su esposa a causa de una epidemia que asoló Nancy, dejó a medias una carrera prometedora que no tendría continuidad.</a:t>
            </a:r>
          </a:p>
          <a:p>
            <a:endParaRPr lang="es-ES" dirty="0"/>
          </a:p>
        </p:txBody>
      </p:sp>
    </p:spTree>
    <p:extLst>
      <p:ext uri="{BB962C8B-B14F-4D97-AF65-F5344CB8AC3E}">
        <p14:creationId xmlns:p14="http://schemas.microsoft.com/office/powerpoint/2010/main" val="212217567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460</TotalTime>
  <Words>9010</Words>
  <Application>Microsoft Office PowerPoint</Application>
  <PresentationFormat>Panorámica</PresentationFormat>
  <Paragraphs>260</Paragraphs>
  <Slides>139</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139</vt:i4>
      </vt:variant>
    </vt:vector>
  </HeadingPairs>
  <TitlesOfParts>
    <vt:vector size="143" baseType="lpstr">
      <vt:lpstr>Arial</vt:lpstr>
      <vt:lpstr>Calibri</vt:lpstr>
      <vt:lpstr>Calibri Light</vt:lpstr>
      <vt:lpstr>Tema de Office</vt:lpstr>
      <vt:lpstr>TEMA 4. OTROS MODELOS DE LA PINTURA EUROPEA.</vt:lpstr>
      <vt:lpstr>2. EL REALISMO ÓPTICO DE REMBRANDT.</vt:lpstr>
      <vt:lpstr>Presentación de PowerPoint</vt:lpstr>
      <vt:lpstr>La vocación de San Mateo.  Hendrick Terbruggen.  1621.</vt:lpstr>
      <vt:lpstr>Hendrick ter Brugghen.  LA VOCACIÓN DE SAN MATEO, HACIA 1617-1619.  El Havre, Musée d'Art moderne André Malraux</vt:lpstr>
      <vt:lpstr>Presentación de PowerPoint</vt:lpstr>
      <vt:lpstr>Presentación de PowerPoint</vt:lpstr>
      <vt:lpstr>Presentación de PowerPoint</vt:lpstr>
      <vt:lpstr>Presentación de PowerPoint</vt:lpstr>
      <vt:lpstr>Cristo ante el Sumo Sacerdote.  Gerrit van Honthorst.  1617</vt:lpstr>
      <vt:lpstr>Presentación de PowerPoint</vt:lpstr>
      <vt:lpstr>Presentación de PowerPoint</vt:lpstr>
      <vt:lpstr>Rembrandt</vt:lpstr>
      <vt:lpstr>Presentación de PowerPoint</vt:lpstr>
      <vt:lpstr>Autorretrato con traje oriental.  Rembrandt.  1631</vt:lpstr>
      <vt:lpstr>Presentación de PowerPoint</vt:lpstr>
      <vt:lpstr>La fiesta de Esther</vt:lpstr>
      <vt:lpstr>La lapidación de San Esteban</vt:lpstr>
      <vt:lpstr>Judas devolviendo las treinta monedas</vt:lpstr>
      <vt:lpstr>Presentación de PowerPoint</vt:lpstr>
      <vt:lpstr>Tobias y Ana</vt:lpstr>
      <vt:lpstr>Huida a Egipto</vt:lpstr>
      <vt:lpstr>Presentación de PowerPoint</vt:lpstr>
      <vt:lpstr>San Pablo en meditación</vt:lpstr>
      <vt:lpstr>Presentación en el templo.  Rembrandt.  1631</vt:lpstr>
      <vt:lpstr>Presentación de PowerPoint</vt:lpstr>
      <vt:lpstr>La anatomía del doctor Tulp</vt:lpstr>
      <vt:lpstr>Presentación de PowerPoint</vt:lpstr>
      <vt:lpstr>Descendimiento de la cruz.  Rembrandt.  1633 </vt:lpstr>
      <vt:lpstr>Presentación de PowerPoint</vt:lpstr>
      <vt:lpstr>Sansón amenazando a su suegro</vt:lpstr>
      <vt:lpstr>Las bodas de Sansón</vt:lpstr>
      <vt:lpstr>Sansón cegado por los filisteos.  Rembrandt.  1636</vt:lpstr>
      <vt:lpstr>Presentación de PowerPoint</vt:lpstr>
      <vt:lpstr>La Sagrada familia</vt:lpstr>
      <vt:lpstr>Presentación de PowerPoint</vt:lpstr>
      <vt:lpstr>Presentación de PowerPoint</vt:lpstr>
      <vt:lpstr>La ronda nocturna</vt:lpstr>
      <vt:lpstr>Presentación de PowerPoint</vt:lpstr>
      <vt:lpstr>El sacrificio de Manoah.  Rembrandt.  1642 </vt:lpstr>
      <vt:lpstr>Presentación de PowerPoint</vt:lpstr>
      <vt:lpstr>David despidiéndose de Jonatán.  Rembrandt.  1642.</vt:lpstr>
      <vt:lpstr>Presentación de PowerPoint</vt:lpstr>
      <vt:lpstr>Banquete de Baltasar</vt:lpstr>
      <vt:lpstr>Presentación de PowerPoint</vt:lpstr>
      <vt:lpstr>San Pablo.  Rembrandt.  1657.</vt:lpstr>
      <vt:lpstr>Presentación de PowerPoint</vt:lpstr>
      <vt:lpstr>Cristo predicando o Estampa de los cien florines.  Rembrandt.  1648</vt:lpstr>
      <vt:lpstr>Presentación de PowerPoint</vt:lpstr>
      <vt:lpstr>Betsabé.  Rembrandt.  1654. Museo del Louvre.</vt:lpstr>
      <vt:lpstr>Presentación de PowerPoint</vt:lpstr>
      <vt:lpstr>Jacob bendiciendo a los hijos de José</vt:lpstr>
      <vt:lpstr>Saúl y David</vt:lpstr>
      <vt:lpstr>Regreso del hijo pródigo.  Rembrandt.  1662.</vt:lpstr>
      <vt:lpstr>La negación de San Pedro</vt:lpstr>
      <vt:lpstr>Cristo atado a la columna.</vt:lpstr>
      <vt:lpstr>Presentación de PowerPoint</vt:lpstr>
      <vt:lpstr>Studies of the head of St. Matthew</vt:lpstr>
      <vt:lpstr>Cabeza de Cristo.</vt:lpstr>
      <vt:lpstr>Presentación de PowerPoint</vt:lpstr>
      <vt:lpstr>3. VERMEER Y EL INTERIOR HOLANDÉS.</vt:lpstr>
      <vt:lpstr>Presentación de PowerPoint</vt:lpstr>
      <vt:lpstr>Presentación de PowerPoint</vt:lpstr>
      <vt:lpstr>La alcahueta</vt:lpstr>
      <vt:lpstr>Cristo en casa de Marta y María</vt:lpstr>
      <vt:lpstr>Presentación de PowerPoint</vt:lpstr>
      <vt:lpstr>Joven dormida.  Vermeer.  ha. 1657</vt:lpstr>
      <vt:lpstr>Presentación de PowerPoint</vt:lpstr>
      <vt:lpstr>Lectora en la ventana o Muchacha leyendo una carta.  Vermeer.  1657.</vt:lpstr>
      <vt:lpstr>Presentación de PowerPoint</vt:lpstr>
      <vt:lpstr>Presentación de PowerPoint</vt:lpstr>
      <vt:lpstr>La callejuela.  Vermeer.  1657-1658.</vt:lpstr>
      <vt:lpstr>Vista de Delft.</vt:lpstr>
      <vt:lpstr>Presentación de PowerPoint</vt:lpstr>
      <vt:lpstr>La lechera.  Vermeer.  1658-1660 </vt:lpstr>
      <vt:lpstr>Presentación de PowerPoint</vt:lpstr>
      <vt:lpstr>Mujer con aguamanil</vt:lpstr>
      <vt:lpstr>Mujer con balanza</vt:lpstr>
      <vt:lpstr>Mujer con collar de perlas.  Vermeer.  1664 </vt:lpstr>
      <vt:lpstr>Presentación de PowerPoint</vt:lpstr>
      <vt:lpstr>Dama en amarillo escribiendo</vt:lpstr>
      <vt:lpstr>Mujer con joven sirvienta que entrega una carta</vt:lpstr>
      <vt:lpstr>Una dama que escribe una carta a su sirviente</vt:lpstr>
      <vt:lpstr>Carta de amor</vt:lpstr>
      <vt:lpstr>Presentación de PowerPoint</vt:lpstr>
      <vt:lpstr>La joven de la perla o Muchacha con turbante.  Vermeer.  1665-1667.</vt:lpstr>
      <vt:lpstr>Mujer con sombrero rojo</vt:lpstr>
      <vt:lpstr>Presentación de PowerPoint</vt:lpstr>
      <vt:lpstr>Presentación de PowerPoint</vt:lpstr>
      <vt:lpstr>El astrónomo </vt:lpstr>
      <vt:lpstr>El geógrafo. Vermeer.  1668-1669.</vt:lpstr>
      <vt:lpstr>Presentación de PowerPoint</vt:lpstr>
      <vt:lpstr>Alegoría de la fe</vt:lpstr>
      <vt:lpstr>El arte de la pintura.  Vermeer.  1666-68.</vt:lpstr>
      <vt:lpstr>Presentación de PowerPoint</vt:lpstr>
      <vt:lpstr>Presentación de PowerPoint</vt:lpstr>
      <vt:lpstr>Presentación de PowerPoint</vt:lpstr>
      <vt:lpstr>Mujer ante el clavicordio.  Gerard Dou.  ha. 1665</vt:lpstr>
      <vt:lpstr>Presentación de PowerPoint</vt:lpstr>
      <vt:lpstr>Gerard Ter Borch. Mujer tocando una tiorba junto a dos hombres</vt:lpstr>
      <vt:lpstr>Presentación de PowerPoint</vt:lpstr>
      <vt:lpstr>Pieter Hooch.  Patio interior de una casa en Delft</vt:lpstr>
      <vt:lpstr>Pieter Hooch.  Armario de la ropa blanca.</vt:lpstr>
      <vt:lpstr>El dormitorio.  Pieter de Hooch.  ha. 1660</vt:lpstr>
      <vt:lpstr>Presentación de PowerPoint</vt:lpstr>
      <vt:lpstr>Jan Steen.  Autorretrato con laúd</vt:lpstr>
      <vt:lpstr>Jan Steen.  Mujer tocando el clave</vt:lpstr>
      <vt:lpstr>Presentación de PowerPoint</vt:lpstr>
      <vt:lpstr>4. GEORGES DE LA TOUR.</vt:lpstr>
      <vt:lpstr>Presentación de PowerPoint</vt:lpstr>
      <vt:lpstr>Pelea de músicos. Georges de la Tour. 1625- 1630</vt:lpstr>
      <vt:lpstr>Presentación de PowerPoint</vt:lpstr>
      <vt:lpstr>Presentación de PowerPoint</vt:lpstr>
      <vt:lpstr>El tahúr del as de diamantes. Georges de la Tour. ha. 1625.</vt:lpstr>
      <vt:lpstr>El tahúr con el as de tréboles</vt:lpstr>
      <vt:lpstr>La Buenaventura</vt:lpstr>
      <vt:lpstr>Presentación de PowerPoint</vt:lpstr>
      <vt:lpstr>Tañedor de zanfonía</vt:lpstr>
      <vt:lpstr>Ciego tocando la zanfonía</vt:lpstr>
      <vt:lpstr>Presentación de PowerPoint</vt:lpstr>
      <vt:lpstr>Santiago el Menor</vt:lpstr>
      <vt:lpstr>San Judas Tadeo</vt:lpstr>
      <vt:lpstr>Presentación de PowerPoint</vt:lpstr>
      <vt:lpstr>San Jerónimo .  Georges de la Tour.  1630.</vt:lpstr>
      <vt:lpstr>Presentación de PowerPoint</vt:lpstr>
      <vt:lpstr>Job y su esposa</vt:lpstr>
      <vt:lpstr>Presentación de PowerPoint</vt:lpstr>
      <vt:lpstr>Magdalena Fabius</vt:lpstr>
      <vt:lpstr>Magdalena del espejo</vt:lpstr>
      <vt:lpstr>Magdalena Terff  o Penitente.  Georges de la Tour.  ha. 1640</vt:lpstr>
      <vt:lpstr>Georges de la Tour. Mujer de la pulga</vt:lpstr>
      <vt:lpstr>Presentación de PowerPoint</vt:lpstr>
      <vt:lpstr>“Natividad” del Museo de Rennes</vt:lpstr>
      <vt:lpstr>Presentación de PowerPoint</vt:lpstr>
      <vt:lpstr>San José carpintero.  Georges de la Tour.  1645.</vt:lpstr>
      <vt:lpstr>San Sebastián curado por Santa Irene</vt:lpstr>
      <vt:lpstr>Presentación de PowerPoint</vt:lpstr>
      <vt:lpstr>Sueño de José</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Annibal Carracci. Huida a Egipto. 1604. Galería Doria Pamphili de Roma.</dc:title>
  <dc:creator>Miguel Velayos García</dc:creator>
  <cp:lastModifiedBy>Miguel Velayos García</cp:lastModifiedBy>
  <cp:revision>45</cp:revision>
  <dcterms:created xsi:type="dcterms:W3CDTF">2020-02-13T18:32:59Z</dcterms:created>
  <dcterms:modified xsi:type="dcterms:W3CDTF">2020-03-17T12:22:41Z</dcterms:modified>
</cp:coreProperties>
</file>