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19" r:id="rId3"/>
    <p:sldId id="257" r:id="rId4"/>
    <p:sldId id="285" r:id="rId5"/>
    <p:sldId id="258" r:id="rId6"/>
    <p:sldId id="286" r:id="rId7"/>
    <p:sldId id="318" r:id="rId8"/>
    <p:sldId id="259" r:id="rId9"/>
    <p:sldId id="287" r:id="rId10"/>
    <p:sldId id="260" r:id="rId11"/>
    <p:sldId id="321" r:id="rId12"/>
    <p:sldId id="317" r:id="rId13"/>
    <p:sldId id="261" r:id="rId14"/>
    <p:sldId id="289" r:id="rId15"/>
    <p:sldId id="262" r:id="rId16"/>
    <p:sldId id="290" r:id="rId17"/>
    <p:sldId id="263" r:id="rId18"/>
    <p:sldId id="291" r:id="rId19"/>
    <p:sldId id="316" r:id="rId20"/>
    <p:sldId id="264" r:id="rId21"/>
    <p:sldId id="292" r:id="rId22"/>
    <p:sldId id="265" r:id="rId23"/>
    <p:sldId id="293" r:id="rId24"/>
    <p:sldId id="266" r:id="rId25"/>
    <p:sldId id="294" r:id="rId26"/>
    <p:sldId id="315" r:id="rId27"/>
    <p:sldId id="267" r:id="rId28"/>
    <p:sldId id="295" r:id="rId29"/>
    <p:sldId id="268" r:id="rId30"/>
    <p:sldId id="296" r:id="rId31"/>
    <p:sldId id="269" r:id="rId32"/>
    <p:sldId id="297" r:id="rId33"/>
    <p:sldId id="270" r:id="rId34"/>
    <p:sldId id="298" r:id="rId35"/>
    <p:sldId id="271" r:id="rId36"/>
    <p:sldId id="299" r:id="rId37"/>
    <p:sldId id="314" r:id="rId38"/>
    <p:sldId id="272" r:id="rId39"/>
    <p:sldId id="300" r:id="rId40"/>
    <p:sldId id="273" r:id="rId41"/>
    <p:sldId id="323" r:id="rId42"/>
    <p:sldId id="322" r:id="rId43"/>
    <p:sldId id="301" r:id="rId44"/>
    <p:sldId id="274" r:id="rId45"/>
    <p:sldId id="324" r:id="rId46"/>
    <p:sldId id="325" r:id="rId47"/>
    <p:sldId id="302" r:id="rId48"/>
    <p:sldId id="275" r:id="rId49"/>
    <p:sldId id="303" r:id="rId50"/>
    <p:sldId id="276" r:id="rId51"/>
    <p:sldId id="326" r:id="rId52"/>
    <p:sldId id="304" r:id="rId53"/>
    <p:sldId id="313" r:id="rId54"/>
    <p:sldId id="277" r:id="rId55"/>
    <p:sldId id="305" r:id="rId56"/>
    <p:sldId id="327" r:id="rId57"/>
    <p:sldId id="278" r:id="rId58"/>
    <p:sldId id="328" r:id="rId59"/>
    <p:sldId id="306" r:id="rId60"/>
    <p:sldId id="279" r:id="rId61"/>
    <p:sldId id="307" r:id="rId62"/>
    <p:sldId id="280" r:id="rId63"/>
    <p:sldId id="308" r:id="rId64"/>
    <p:sldId id="281" r:id="rId65"/>
    <p:sldId id="309" r:id="rId66"/>
    <p:sldId id="320" r:id="rId67"/>
    <p:sldId id="284" r:id="rId68"/>
    <p:sldId id="310" r:id="rId69"/>
    <p:sldId id="282" r:id="rId70"/>
    <p:sldId id="311" r:id="rId71"/>
    <p:sldId id="283" r:id="rId72"/>
    <p:sldId id="312" r:id="rId73"/>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849DB5-B81C-4E7D-B0A9-B540CAFB0DC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C0A05236-C5CE-4EFF-9114-267584B8D15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ED4ED5F5-DB87-46D2-AD53-048CDB1F42DD}"/>
              </a:ext>
            </a:extLst>
          </p:cNvPr>
          <p:cNvSpPr>
            <a:spLocks noGrp="1"/>
          </p:cNvSpPr>
          <p:nvPr>
            <p:ph type="dt" sz="half" idx="10"/>
          </p:nvPr>
        </p:nvSpPr>
        <p:spPr/>
        <p:txBody>
          <a:bodyPr/>
          <a:lstStyle/>
          <a:p>
            <a:fld id="{15C34B09-FF31-47B2-8B49-D29CBB264C6B}" type="datetimeFigureOut">
              <a:rPr lang="es-ES" smtClean="0"/>
              <a:t>19/05/2019</a:t>
            </a:fld>
            <a:endParaRPr lang="es-ES"/>
          </a:p>
        </p:txBody>
      </p:sp>
      <p:sp>
        <p:nvSpPr>
          <p:cNvPr id="5" name="Marcador de pie de página 4">
            <a:extLst>
              <a:ext uri="{FF2B5EF4-FFF2-40B4-BE49-F238E27FC236}">
                <a16:creationId xmlns:a16="http://schemas.microsoft.com/office/drawing/2014/main" id="{48C776AF-0338-40DA-83B3-97E19449CE0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4F12C20-4B50-42D1-B389-3C22FDF5A838}"/>
              </a:ext>
            </a:extLst>
          </p:cNvPr>
          <p:cNvSpPr>
            <a:spLocks noGrp="1"/>
          </p:cNvSpPr>
          <p:nvPr>
            <p:ph type="sldNum" sz="quarter" idx="12"/>
          </p:nvPr>
        </p:nvSpPr>
        <p:spPr/>
        <p:txBody>
          <a:bodyPr/>
          <a:lstStyle/>
          <a:p>
            <a:fld id="{BC92FA78-BBED-46D1-AD40-788365926D5C}" type="slidenum">
              <a:rPr lang="es-ES" smtClean="0"/>
              <a:t>‹Nº›</a:t>
            </a:fld>
            <a:endParaRPr lang="es-ES"/>
          </a:p>
        </p:txBody>
      </p:sp>
    </p:spTree>
    <p:extLst>
      <p:ext uri="{BB962C8B-B14F-4D97-AF65-F5344CB8AC3E}">
        <p14:creationId xmlns:p14="http://schemas.microsoft.com/office/powerpoint/2010/main" val="3412492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0E897F-8C85-44F0-90FC-C4B04BEF7AD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E021EB3-E601-4990-99CF-8BC5E36BAB9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2A0AC4A-D55B-40F4-B644-EA1C1AC81D4A}"/>
              </a:ext>
            </a:extLst>
          </p:cNvPr>
          <p:cNvSpPr>
            <a:spLocks noGrp="1"/>
          </p:cNvSpPr>
          <p:nvPr>
            <p:ph type="dt" sz="half" idx="10"/>
          </p:nvPr>
        </p:nvSpPr>
        <p:spPr/>
        <p:txBody>
          <a:bodyPr/>
          <a:lstStyle/>
          <a:p>
            <a:fld id="{15C34B09-FF31-47B2-8B49-D29CBB264C6B}" type="datetimeFigureOut">
              <a:rPr lang="es-ES" smtClean="0"/>
              <a:t>19/05/2019</a:t>
            </a:fld>
            <a:endParaRPr lang="es-ES"/>
          </a:p>
        </p:txBody>
      </p:sp>
      <p:sp>
        <p:nvSpPr>
          <p:cNvPr id="5" name="Marcador de pie de página 4">
            <a:extLst>
              <a:ext uri="{FF2B5EF4-FFF2-40B4-BE49-F238E27FC236}">
                <a16:creationId xmlns:a16="http://schemas.microsoft.com/office/drawing/2014/main" id="{3BDD51B2-3E45-4091-91B3-560E8CC92D0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9DD49BD-71ED-4D4E-A510-022B8FCCAF8F}"/>
              </a:ext>
            </a:extLst>
          </p:cNvPr>
          <p:cNvSpPr>
            <a:spLocks noGrp="1"/>
          </p:cNvSpPr>
          <p:nvPr>
            <p:ph type="sldNum" sz="quarter" idx="12"/>
          </p:nvPr>
        </p:nvSpPr>
        <p:spPr/>
        <p:txBody>
          <a:bodyPr/>
          <a:lstStyle/>
          <a:p>
            <a:fld id="{BC92FA78-BBED-46D1-AD40-788365926D5C}" type="slidenum">
              <a:rPr lang="es-ES" smtClean="0"/>
              <a:t>‹Nº›</a:t>
            </a:fld>
            <a:endParaRPr lang="es-ES"/>
          </a:p>
        </p:txBody>
      </p:sp>
    </p:spTree>
    <p:extLst>
      <p:ext uri="{BB962C8B-B14F-4D97-AF65-F5344CB8AC3E}">
        <p14:creationId xmlns:p14="http://schemas.microsoft.com/office/powerpoint/2010/main" val="1239046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7750F1-1BB9-4306-9458-3B43ED5AE1F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EA09961-3D62-4638-99FD-40DE18B3F2C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A85FA159-2B2B-422E-80AD-722FFCEF4B80}"/>
              </a:ext>
            </a:extLst>
          </p:cNvPr>
          <p:cNvSpPr>
            <a:spLocks noGrp="1"/>
          </p:cNvSpPr>
          <p:nvPr>
            <p:ph type="dt" sz="half" idx="10"/>
          </p:nvPr>
        </p:nvSpPr>
        <p:spPr/>
        <p:txBody>
          <a:bodyPr/>
          <a:lstStyle/>
          <a:p>
            <a:fld id="{15C34B09-FF31-47B2-8B49-D29CBB264C6B}" type="datetimeFigureOut">
              <a:rPr lang="es-ES" smtClean="0"/>
              <a:t>19/05/2019</a:t>
            </a:fld>
            <a:endParaRPr lang="es-ES"/>
          </a:p>
        </p:txBody>
      </p:sp>
      <p:sp>
        <p:nvSpPr>
          <p:cNvPr id="5" name="Marcador de pie de página 4">
            <a:extLst>
              <a:ext uri="{FF2B5EF4-FFF2-40B4-BE49-F238E27FC236}">
                <a16:creationId xmlns:a16="http://schemas.microsoft.com/office/drawing/2014/main" id="{F0934C6F-07CC-4D14-AC22-D0D0160E90F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8CEB608-D10F-43F9-B608-9EBE2042D21D}"/>
              </a:ext>
            </a:extLst>
          </p:cNvPr>
          <p:cNvSpPr>
            <a:spLocks noGrp="1"/>
          </p:cNvSpPr>
          <p:nvPr>
            <p:ph type="sldNum" sz="quarter" idx="12"/>
          </p:nvPr>
        </p:nvSpPr>
        <p:spPr/>
        <p:txBody>
          <a:bodyPr/>
          <a:lstStyle/>
          <a:p>
            <a:fld id="{BC92FA78-BBED-46D1-AD40-788365926D5C}" type="slidenum">
              <a:rPr lang="es-ES" smtClean="0"/>
              <a:t>‹Nº›</a:t>
            </a:fld>
            <a:endParaRPr lang="es-ES"/>
          </a:p>
        </p:txBody>
      </p:sp>
    </p:spTree>
    <p:extLst>
      <p:ext uri="{BB962C8B-B14F-4D97-AF65-F5344CB8AC3E}">
        <p14:creationId xmlns:p14="http://schemas.microsoft.com/office/powerpoint/2010/main" val="3080598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6057F0-6621-4547-B421-32E54A43903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BC2E408B-9A73-43B0-BCB0-C7016641EC6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D0128C9B-91A4-4744-80CF-CC533D58007D}"/>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517610B-7198-49D6-983A-2AEB539FC8E4}"/>
              </a:ext>
            </a:extLst>
          </p:cNvPr>
          <p:cNvSpPr>
            <a:spLocks noGrp="1"/>
          </p:cNvSpPr>
          <p:nvPr>
            <p:ph type="dt" sz="half" idx="10"/>
          </p:nvPr>
        </p:nvSpPr>
        <p:spPr/>
        <p:txBody>
          <a:bodyPr/>
          <a:lstStyle/>
          <a:p>
            <a:fld id="{15C34B09-FF31-47B2-8B49-D29CBB264C6B}" type="datetimeFigureOut">
              <a:rPr lang="es-ES" smtClean="0"/>
              <a:t>19/05/2019</a:t>
            </a:fld>
            <a:endParaRPr lang="es-ES"/>
          </a:p>
        </p:txBody>
      </p:sp>
      <p:sp>
        <p:nvSpPr>
          <p:cNvPr id="6" name="Marcador de pie de página 5">
            <a:extLst>
              <a:ext uri="{FF2B5EF4-FFF2-40B4-BE49-F238E27FC236}">
                <a16:creationId xmlns:a16="http://schemas.microsoft.com/office/drawing/2014/main" id="{F5F8BA42-88AA-4D50-999A-F1614A6ECEB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6E8FDF2-A94C-45E5-959E-3919F5784351}"/>
              </a:ext>
            </a:extLst>
          </p:cNvPr>
          <p:cNvSpPr>
            <a:spLocks noGrp="1"/>
          </p:cNvSpPr>
          <p:nvPr>
            <p:ph type="sldNum" sz="quarter" idx="12"/>
          </p:nvPr>
        </p:nvSpPr>
        <p:spPr/>
        <p:txBody>
          <a:bodyPr/>
          <a:lstStyle/>
          <a:p>
            <a:fld id="{BC92FA78-BBED-46D1-AD40-788365926D5C}" type="slidenum">
              <a:rPr lang="es-ES" smtClean="0"/>
              <a:t>‹Nº›</a:t>
            </a:fld>
            <a:endParaRPr lang="es-ES"/>
          </a:p>
        </p:txBody>
      </p:sp>
    </p:spTree>
    <p:extLst>
      <p:ext uri="{BB962C8B-B14F-4D97-AF65-F5344CB8AC3E}">
        <p14:creationId xmlns:p14="http://schemas.microsoft.com/office/powerpoint/2010/main" val="1129217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56EC6-1B0F-40C5-BBEB-C6665302F582}"/>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D301F98-2691-4507-97BD-13349DE3B8F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216CEFF-7E00-474E-8842-290A86DA03E8}"/>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4E17F9ED-6F72-4E68-A1A2-0F456B86441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03D0B8AF-BA00-4AE9-B9E8-1E033DF0FEF3}"/>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ABD95376-B569-4495-944D-3966F471D8C6}"/>
              </a:ext>
            </a:extLst>
          </p:cNvPr>
          <p:cNvSpPr>
            <a:spLocks noGrp="1"/>
          </p:cNvSpPr>
          <p:nvPr>
            <p:ph type="dt" sz="half" idx="10"/>
          </p:nvPr>
        </p:nvSpPr>
        <p:spPr/>
        <p:txBody>
          <a:bodyPr/>
          <a:lstStyle/>
          <a:p>
            <a:fld id="{15C34B09-FF31-47B2-8B49-D29CBB264C6B}" type="datetimeFigureOut">
              <a:rPr lang="es-ES" smtClean="0"/>
              <a:t>19/05/2019</a:t>
            </a:fld>
            <a:endParaRPr lang="es-ES"/>
          </a:p>
        </p:txBody>
      </p:sp>
      <p:sp>
        <p:nvSpPr>
          <p:cNvPr id="8" name="Marcador de pie de página 7">
            <a:extLst>
              <a:ext uri="{FF2B5EF4-FFF2-40B4-BE49-F238E27FC236}">
                <a16:creationId xmlns:a16="http://schemas.microsoft.com/office/drawing/2014/main" id="{DDF26881-B4E9-437E-A97A-415C587E3CE1}"/>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F5C0928C-B0DE-48E1-AB48-BA1735A2A247}"/>
              </a:ext>
            </a:extLst>
          </p:cNvPr>
          <p:cNvSpPr>
            <a:spLocks noGrp="1"/>
          </p:cNvSpPr>
          <p:nvPr>
            <p:ph type="sldNum" sz="quarter" idx="12"/>
          </p:nvPr>
        </p:nvSpPr>
        <p:spPr/>
        <p:txBody>
          <a:bodyPr/>
          <a:lstStyle/>
          <a:p>
            <a:fld id="{BC92FA78-BBED-46D1-AD40-788365926D5C}" type="slidenum">
              <a:rPr lang="es-ES" smtClean="0"/>
              <a:t>‹Nº›</a:t>
            </a:fld>
            <a:endParaRPr lang="es-ES"/>
          </a:p>
        </p:txBody>
      </p:sp>
    </p:spTree>
    <p:extLst>
      <p:ext uri="{BB962C8B-B14F-4D97-AF65-F5344CB8AC3E}">
        <p14:creationId xmlns:p14="http://schemas.microsoft.com/office/powerpoint/2010/main" val="15726084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8C13B3-3878-40D3-A792-6960C796C140}"/>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E4A5D21-4253-4AB8-B9E2-E8136EEBE8FA}"/>
              </a:ext>
            </a:extLst>
          </p:cNvPr>
          <p:cNvSpPr>
            <a:spLocks noGrp="1"/>
          </p:cNvSpPr>
          <p:nvPr>
            <p:ph type="dt" sz="half" idx="10"/>
          </p:nvPr>
        </p:nvSpPr>
        <p:spPr/>
        <p:txBody>
          <a:bodyPr/>
          <a:lstStyle/>
          <a:p>
            <a:fld id="{15C34B09-FF31-47B2-8B49-D29CBB264C6B}" type="datetimeFigureOut">
              <a:rPr lang="es-ES" smtClean="0"/>
              <a:t>19/05/2019</a:t>
            </a:fld>
            <a:endParaRPr lang="es-ES"/>
          </a:p>
        </p:txBody>
      </p:sp>
      <p:sp>
        <p:nvSpPr>
          <p:cNvPr id="4" name="Marcador de pie de página 3">
            <a:extLst>
              <a:ext uri="{FF2B5EF4-FFF2-40B4-BE49-F238E27FC236}">
                <a16:creationId xmlns:a16="http://schemas.microsoft.com/office/drawing/2014/main" id="{5D6BED23-5247-427A-869D-A5F5CD7496E2}"/>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6465189F-C7EF-4EA5-BA38-7C4525BBC97C}"/>
              </a:ext>
            </a:extLst>
          </p:cNvPr>
          <p:cNvSpPr>
            <a:spLocks noGrp="1"/>
          </p:cNvSpPr>
          <p:nvPr>
            <p:ph type="sldNum" sz="quarter" idx="12"/>
          </p:nvPr>
        </p:nvSpPr>
        <p:spPr/>
        <p:txBody>
          <a:bodyPr/>
          <a:lstStyle/>
          <a:p>
            <a:fld id="{BC92FA78-BBED-46D1-AD40-788365926D5C}" type="slidenum">
              <a:rPr lang="es-ES" smtClean="0"/>
              <a:t>‹Nº›</a:t>
            </a:fld>
            <a:endParaRPr lang="es-ES"/>
          </a:p>
        </p:txBody>
      </p:sp>
    </p:spTree>
    <p:extLst>
      <p:ext uri="{BB962C8B-B14F-4D97-AF65-F5344CB8AC3E}">
        <p14:creationId xmlns:p14="http://schemas.microsoft.com/office/powerpoint/2010/main" val="35401007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5598BA3-7F1D-4CB3-A601-FC24BDBDD31D}"/>
              </a:ext>
            </a:extLst>
          </p:cNvPr>
          <p:cNvSpPr>
            <a:spLocks noGrp="1"/>
          </p:cNvSpPr>
          <p:nvPr>
            <p:ph type="dt" sz="half" idx="10"/>
          </p:nvPr>
        </p:nvSpPr>
        <p:spPr/>
        <p:txBody>
          <a:bodyPr/>
          <a:lstStyle/>
          <a:p>
            <a:fld id="{15C34B09-FF31-47B2-8B49-D29CBB264C6B}" type="datetimeFigureOut">
              <a:rPr lang="es-ES" smtClean="0"/>
              <a:t>19/05/2019</a:t>
            </a:fld>
            <a:endParaRPr lang="es-ES"/>
          </a:p>
        </p:txBody>
      </p:sp>
      <p:sp>
        <p:nvSpPr>
          <p:cNvPr id="3" name="Marcador de pie de página 2">
            <a:extLst>
              <a:ext uri="{FF2B5EF4-FFF2-40B4-BE49-F238E27FC236}">
                <a16:creationId xmlns:a16="http://schemas.microsoft.com/office/drawing/2014/main" id="{1B06CE25-659B-48AE-AC1B-252540BF3D21}"/>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34ECD622-33C3-40CF-A41B-E57E62DC1F66}"/>
              </a:ext>
            </a:extLst>
          </p:cNvPr>
          <p:cNvSpPr>
            <a:spLocks noGrp="1"/>
          </p:cNvSpPr>
          <p:nvPr>
            <p:ph type="sldNum" sz="quarter" idx="12"/>
          </p:nvPr>
        </p:nvSpPr>
        <p:spPr/>
        <p:txBody>
          <a:bodyPr/>
          <a:lstStyle/>
          <a:p>
            <a:fld id="{BC92FA78-BBED-46D1-AD40-788365926D5C}" type="slidenum">
              <a:rPr lang="es-ES" smtClean="0"/>
              <a:t>‹Nº›</a:t>
            </a:fld>
            <a:endParaRPr lang="es-ES"/>
          </a:p>
        </p:txBody>
      </p:sp>
    </p:spTree>
    <p:extLst>
      <p:ext uri="{BB962C8B-B14F-4D97-AF65-F5344CB8AC3E}">
        <p14:creationId xmlns:p14="http://schemas.microsoft.com/office/powerpoint/2010/main" val="1306311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8ABCF9-C901-4CE7-8B73-2C6CC0FC8A1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72A265B-7D85-4777-9C7C-432704D1FF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1973825C-93BD-4ADB-A516-84799EEDCF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DBF526D-837A-4BF7-8586-86FAB206194F}"/>
              </a:ext>
            </a:extLst>
          </p:cNvPr>
          <p:cNvSpPr>
            <a:spLocks noGrp="1"/>
          </p:cNvSpPr>
          <p:nvPr>
            <p:ph type="dt" sz="half" idx="10"/>
          </p:nvPr>
        </p:nvSpPr>
        <p:spPr/>
        <p:txBody>
          <a:bodyPr/>
          <a:lstStyle/>
          <a:p>
            <a:fld id="{15C34B09-FF31-47B2-8B49-D29CBB264C6B}" type="datetimeFigureOut">
              <a:rPr lang="es-ES" smtClean="0"/>
              <a:t>19/05/2019</a:t>
            </a:fld>
            <a:endParaRPr lang="es-ES"/>
          </a:p>
        </p:txBody>
      </p:sp>
      <p:sp>
        <p:nvSpPr>
          <p:cNvPr id="6" name="Marcador de pie de página 5">
            <a:extLst>
              <a:ext uri="{FF2B5EF4-FFF2-40B4-BE49-F238E27FC236}">
                <a16:creationId xmlns:a16="http://schemas.microsoft.com/office/drawing/2014/main" id="{A0A085EE-A0C2-42E6-80F6-900923A705E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B74DCD1-92F1-49BF-8ABD-EE92FE3B5DCD}"/>
              </a:ext>
            </a:extLst>
          </p:cNvPr>
          <p:cNvSpPr>
            <a:spLocks noGrp="1"/>
          </p:cNvSpPr>
          <p:nvPr>
            <p:ph type="sldNum" sz="quarter" idx="12"/>
          </p:nvPr>
        </p:nvSpPr>
        <p:spPr/>
        <p:txBody>
          <a:bodyPr/>
          <a:lstStyle/>
          <a:p>
            <a:fld id="{BC92FA78-BBED-46D1-AD40-788365926D5C}" type="slidenum">
              <a:rPr lang="es-ES" smtClean="0"/>
              <a:t>‹Nº›</a:t>
            </a:fld>
            <a:endParaRPr lang="es-ES"/>
          </a:p>
        </p:txBody>
      </p:sp>
    </p:spTree>
    <p:extLst>
      <p:ext uri="{BB962C8B-B14F-4D97-AF65-F5344CB8AC3E}">
        <p14:creationId xmlns:p14="http://schemas.microsoft.com/office/powerpoint/2010/main" val="28764694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D2DC4B-44F4-49FD-A218-D35A2399888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D109191-C9AC-472B-9942-9A5131D082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BFF512D2-F46F-4326-A4ED-C1ED73FD9E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038D5F4-3F1F-48B1-9518-EB2901D0C2E2}"/>
              </a:ext>
            </a:extLst>
          </p:cNvPr>
          <p:cNvSpPr>
            <a:spLocks noGrp="1"/>
          </p:cNvSpPr>
          <p:nvPr>
            <p:ph type="dt" sz="half" idx="10"/>
          </p:nvPr>
        </p:nvSpPr>
        <p:spPr/>
        <p:txBody>
          <a:bodyPr/>
          <a:lstStyle/>
          <a:p>
            <a:fld id="{15C34B09-FF31-47B2-8B49-D29CBB264C6B}" type="datetimeFigureOut">
              <a:rPr lang="es-ES" smtClean="0"/>
              <a:t>19/05/2019</a:t>
            </a:fld>
            <a:endParaRPr lang="es-ES"/>
          </a:p>
        </p:txBody>
      </p:sp>
      <p:sp>
        <p:nvSpPr>
          <p:cNvPr id="6" name="Marcador de pie de página 5">
            <a:extLst>
              <a:ext uri="{FF2B5EF4-FFF2-40B4-BE49-F238E27FC236}">
                <a16:creationId xmlns:a16="http://schemas.microsoft.com/office/drawing/2014/main" id="{3BF0FDB3-E39C-448F-9B24-C16C381E6A3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368EEF0-3CC3-4F04-90C7-9AE689C6A359}"/>
              </a:ext>
            </a:extLst>
          </p:cNvPr>
          <p:cNvSpPr>
            <a:spLocks noGrp="1"/>
          </p:cNvSpPr>
          <p:nvPr>
            <p:ph type="sldNum" sz="quarter" idx="12"/>
          </p:nvPr>
        </p:nvSpPr>
        <p:spPr/>
        <p:txBody>
          <a:bodyPr/>
          <a:lstStyle/>
          <a:p>
            <a:fld id="{BC92FA78-BBED-46D1-AD40-788365926D5C}" type="slidenum">
              <a:rPr lang="es-ES" smtClean="0"/>
              <a:t>‹Nº›</a:t>
            </a:fld>
            <a:endParaRPr lang="es-ES"/>
          </a:p>
        </p:txBody>
      </p:sp>
    </p:spTree>
    <p:extLst>
      <p:ext uri="{BB962C8B-B14F-4D97-AF65-F5344CB8AC3E}">
        <p14:creationId xmlns:p14="http://schemas.microsoft.com/office/powerpoint/2010/main" val="737575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6851E1-14EF-46FC-84DB-3AB7E1FBFC8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C614BD9-7921-41A1-9269-7B089A7A8185}"/>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2C1822F-9659-4AFA-9154-B5B3F9BDED3B}"/>
              </a:ext>
            </a:extLst>
          </p:cNvPr>
          <p:cNvSpPr>
            <a:spLocks noGrp="1"/>
          </p:cNvSpPr>
          <p:nvPr>
            <p:ph type="dt" sz="half" idx="10"/>
          </p:nvPr>
        </p:nvSpPr>
        <p:spPr/>
        <p:txBody>
          <a:bodyPr/>
          <a:lstStyle/>
          <a:p>
            <a:fld id="{15C34B09-FF31-47B2-8B49-D29CBB264C6B}" type="datetimeFigureOut">
              <a:rPr lang="es-ES" smtClean="0"/>
              <a:t>19/05/2019</a:t>
            </a:fld>
            <a:endParaRPr lang="es-ES"/>
          </a:p>
        </p:txBody>
      </p:sp>
      <p:sp>
        <p:nvSpPr>
          <p:cNvPr id="5" name="Marcador de pie de página 4">
            <a:extLst>
              <a:ext uri="{FF2B5EF4-FFF2-40B4-BE49-F238E27FC236}">
                <a16:creationId xmlns:a16="http://schemas.microsoft.com/office/drawing/2014/main" id="{178119E8-E3FE-4C89-8619-EAA6DEB815B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32986EC-413C-437D-8943-80A0DE28627E}"/>
              </a:ext>
            </a:extLst>
          </p:cNvPr>
          <p:cNvSpPr>
            <a:spLocks noGrp="1"/>
          </p:cNvSpPr>
          <p:nvPr>
            <p:ph type="sldNum" sz="quarter" idx="12"/>
          </p:nvPr>
        </p:nvSpPr>
        <p:spPr/>
        <p:txBody>
          <a:bodyPr/>
          <a:lstStyle/>
          <a:p>
            <a:fld id="{BC92FA78-BBED-46D1-AD40-788365926D5C}" type="slidenum">
              <a:rPr lang="es-ES" smtClean="0"/>
              <a:t>‹Nº›</a:t>
            </a:fld>
            <a:endParaRPr lang="es-ES"/>
          </a:p>
        </p:txBody>
      </p:sp>
    </p:spTree>
    <p:extLst>
      <p:ext uri="{BB962C8B-B14F-4D97-AF65-F5344CB8AC3E}">
        <p14:creationId xmlns:p14="http://schemas.microsoft.com/office/powerpoint/2010/main" val="35863491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AA938E3-DFCA-4C1C-8C18-F452D0D22BD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D39C4F67-A5A5-40C0-A25B-972F595F6C1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5CD96A8-4146-40C8-B0C6-C1E999B25283}"/>
              </a:ext>
            </a:extLst>
          </p:cNvPr>
          <p:cNvSpPr>
            <a:spLocks noGrp="1"/>
          </p:cNvSpPr>
          <p:nvPr>
            <p:ph type="dt" sz="half" idx="10"/>
          </p:nvPr>
        </p:nvSpPr>
        <p:spPr/>
        <p:txBody>
          <a:bodyPr/>
          <a:lstStyle/>
          <a:p>
            <a:fld id="{15C34B09-FF31-47B2-8B49-D29CBB264C6B}" type="datetimeFigureOut">
              <a:rPr lang="es-ES" smtClean="0"/>
              <a:t>19/05/2019</a:t>
            </a:fld>
            <a:endParaRPr lang="es-ES"/>
          </a:p>
        </p:txBody>
      </p:sp>
      <p:sp>
        <p:nvSpPr>
          <p:cNvPr id="5" name="Marcador de pie de página 4">
            <a:extLst>
              <a:ext uri="{FF2B5EF4-FFF2-40B4-BE49-F238E27FC236}">
                <a16:creationId xmlns:a16="http://schemas.microsoft.com/office/drawing/2014/main" id="{2B8B9450-A1C3-410D-98B5-941B0E28A2C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C7A5CDF-0539-4A8B-B6E2-44F603D9F9BD}"/>
              </a:ext>
            </a:extLst>
          </p:cNvPr>
          <p:cNvSpPr>
            <a:spLocks noGrp="1"/>
          </p:cNvSpPr>
          <p:nvPr>
            <p:ph type="sldNum" sz="quarter" idx="12"/>
          </p:nvPr>
        </p:nvSpPr>
        <p:spPr/>
        <p:txBody>
          <a:bodyPr/>
          <a:lstStyle/>
          <a:p>
            <a:fld id="{BC92FA78-BBED-46D1-AD40-788365926D5C}" type="slidenum">
              <a:rPr lang="es-ES" smtClean="0"/>
              <a:t>‹Nº›</a:t>
            </a:fld>
            <a:endParaRPr lang="es-ES"/>
          </a:p>
        </p:txBody>
      </p:sp>
    </p:spTree>
    <p:extLst>
      <p:ext uri="{BB962C8B-B14F-4D97-AF65-F5344CB8AC3E}">
        <p14:creationId xmlns:p14="http://schemas.microsoft.com/office/powerpoint/2010/main" val="566904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A63D977-3BEE-4B9C-BA2F-0F12377EB8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B7AFB879-2D76-487E-B2B4-3752ADCC1D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4B9A0D9-B1E9-4B92-B81E-C11CA9C132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C34B09-FF31-47B2-8B49-D29CBB264C6B}" type="datetimeFigureOut">
              <a:rPr lang="es-ES" smtClean="0"/>
              <a:t>19/05/2019</a:t>
            </a:fld>
            <a:endParaRPr lang="es-ES"/>
          </a:p>
        </p:txBody>
      </p:sp>
      <p:sp>
        <p:nvSpPr>
          <p:cNvPr id="5" name="Marcador de pie de página 4">
            <a:extLst>
              <a:ext uri="{FF2B5EF4-FFF2-40B4-BE49-F238E27FC236}">
                <a16:creationId xmlns:a16="http://schemas.microsoft.com/office/drawing/2014/main" id="{78B2C31B-A810-4B2E-921B-35D340753B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671EFBA0-EBCA-40AB-B0A1-7E8B152D64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92FA78-BBED-46D1-AD40-788365926D5C}" type="slidenum">
              <a:rPr lang="es-ES" smtClean="0"/>
              <a:t>‹Nº›</a:t>
            </a:fld>
            <a:endParaRPr lang="es-ES"/>
          </a:p>
        </p:txBody>
      </p:sp>
    </p:spTree>
    <p:extLst>
      <p:ext uri="{BB962C8B-B14F-4D97-AF65-F5344CB8AC3E}">
        <p14:creationId xmlns:p14="http://schemas.microsoft.com/office/powerpoint/2010/main" val="761678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historia-arte.com/artistas/frank-stella" TargetMode="External"/><Relationship Id="rId2" Type="http://schemas.openxmlformats.org/officeDocument/2006/relationships/hyperlink" Target="https://historia-arte.com/artistas/ad-reinhardt" TargetMode="External"/><Relationship Id="rId1" Type="http://schemas.openxmlformats.org/officeDocument/2006/relationships/slideLayout" Target="../slideLayouts/slideLayout2.xml"/><Relationship Id="rId5" Type="http://schemas.openxmlformats.org/officeDocument/2006/relationships/hyperlink" Target="https://historia-arte.com/artistas/antoni-tapies" TargetMode="External"/><Relationship Id="rId4" Type="http://schemas.openxmlformats.org/officeDocument/2006/relationships/hyperlink" Target="https://historia-arte.com/artistas/barnett-newman" TargetMode="External"/></Relationships>
</file>

<file path=ppt/slides/_rels/slide48.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C95777-F353-4682-8525-5AC458E83615}"/>
              </a:ext>
            </a:extLst>
          </p:cNvPr>
          <p:cNvSpPr>
            <a:spLocks noGrp="1"/>
          </p:cNvSpPr>
          <p:nvPr>
            <p:ph type="ctrTitle"/>
          </p:nvPr>
        </p:nvSpPr>
        <p:spPr/>
        <p:txBody>
          <a:bodyPr>
            <a:normAutofit/>
          </a:bodyPr>
          <a:lstStyle/>
          <a:p>
            <a:r>
              <a:rPr lang="es-ES" b="1" dirty="0"/>
              <a:t>TEMA 4: ABSTRACCIÓN Y FIGURACIÓN </a:t>
            </a:r>
            <a:endParaRPr lang="es-ES" dirty="0"/>
          </a:p>
        </p:txBody>
      </p:sp>
    </p:spTree>
    <p:extLst>
      <p:ext uri="{BB962C8B-B14F-4D97-AF65-F5344CB8AC3E}">
        <p14:creationId xmlns:p14="http://schemas.microsoft.com/office/powerpoint/2010/main" val="3974492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7F76E50C-ED51-4A1F-B669-9B0E4EFA29AB}"/>
              </a:ext>
            </a:extLst>
          </p:cNvPr>
          <p:cNvSpPr>
            <a:spLocks noGrp="1"/>
          </p:cNvSpPr>
          <p:nvPr>
            <p:ph type="ctrTitle"/>
          </p:nvPr>
        </p:nvSpPr>
        <p:spPr/>
        <p:txBody>
          <a:bodyPr/>
          <a:lstStyle/>
          <a:p>
            <a:r>
              <a:rPr lang="es-ES" dirty="0"/>
              <a:t>Abstracción y figuración.</a:t>
            </a:r>
          </a:p>
        </p:txBody>
      </p:sp>
    </p:spTree>
    <p:extLst>
      <p:ext uri="{BB962C8B-B14F-4D97-AF65-F5344CB8AC3E}">
        <p14:creationId xmlns:p14="http://schemas.microsoft.com/office/powerpoint/2010/main" val="996200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68A4A2AC-1B6F-4A90-B696-C2B1A6588095}"/>
              </a:ext>
            </a:extLst>
          </p:cNvPr>
          <p:cNvSpPr>
            <a:spLocks noGrp="1"/>
          </p:cNvSpPr>
          <p:nvPr>
            <p:ph type="title"/>
          </p:nvPr>
        </p:nvSpPr>
        <p:spPr>
          <a:xfrm>
            <a:off x="4313" y="5528847"/>
            <a:ext cx="12183373" cy="1325563"/>
          </a:xfrm>
        </p:spPr>
        <p:txBody>
          <a:bodyPr/>
          <a:lstStyle/>
          <a:p>
            <a:pPr algn="ctr"/>
            <a:r>
              <a:rPr lang="es-ES" dirty="0" err="1"/>
              <a:t>Vasily</a:t>
            </a:r>
            <a:r>
              <a:rPr lang="es-ES" dirty="0"/>
              <a:t> Kandinsky: Vista con ferrocarril y castillo. 1909</a:t>
            </a:r>
            <a:endParaRPr lang="es-ES"/>
          </a:p>
        </p:txBody>
      </p:sp>
      <p:pic>
        <p:nvPicPr>
          <p:cNvPr id="5" name="Imagen 4">
            <a:extLst>
              <a:ext uri="{FF2B5EF4-FFF2-40B4-BE49-F238E27FC236}">
                <a16:creationId xmlns:a16="http://schemas.microsoft.com/office/drawing/2014/main" id="{7840C9F9-044C-4F3F-BBB9-3B7C6CFBFAC0}"/>
              </a:ext>
            </a:extLst>
          </p:cNvPr>
          <p:cNvPicPr>
            <a:picLocks noChangeAspect="1"/>
          </p:cNvPicPr>
          <p:nvPr/>
        </p:nvPicPr>
        <p:blipFill>
          <a:blip r:embed="rId2"/>
          <a:stretch>
            <a:fillRect/>
          </a:stretch>
        </p:blipFill>
        <p:spPr>
          <a:xfrm>
            <a:off x="2568715" y="194681"/>
            <a:ext cx="7414003" cy="5337079"/>
          </a:xfrm>
          <a:prstGeom prst="rect">
            <a:avLst/>
          </a:prstGeom>
        </p:spPr>
      </p:pic>
    </p:spTree>
    <p:extLst>
      <p:ext uri="{BB962C8B-B14F-4D97-AF65-F5344CB8AC3E}">
        <p14:creationId xmlns:p14="http://schemas.microsoft.com/office/powerpoint/2010/main" val="2533387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AEC6616-2FF1-47F2-B871-41491CF9CECC}"/>
              </a:ext>
            </a:extLst>
          </p:cNvPr>
          <p:cNvSpPr>
            <a:spLocks noGrp="1"/>
          </p:cNvSpPr>
          <p:nvPr>
            <p:ph idx="1"/>
          </p:nvPr>
        </p:nvSpPr>
        <p:spPr>
          <a:xfrm>
            <a:off x="838200" y="384313"/>
            <a:ext cx="10515600" cy="5792650"/>
          </a:xfrm>
        </p:spPr>
        <p:txBody>
          <a:bodyPr>
            <a:normAutofit lnSpcReduction="10000"/>
          </a:bodyPr>
          <a:lstStyle/>
          <a:p>
            <a:r>
              <a:rPr lang="es-ES" dirty="0"/>
              <a:t>Una figura o escultura abstractas son aquellas en las que no existe ningún elemento que pueda ser una representación o alusión figurativa de la realidad.</a:t>
            </a:r>
          </a:p>
          <a:p>
            <a:r>
              <a:rPr lang="es-ES" dirty="0"/>
              <a:t>De la misma manera, no será abstracta una obra de arte que parte de unos presupuestos figurativos para llegar a límites abstractos.</a:t>
            </a:r>
          </a:p>
          <a:p>
            <a:r>
              <a:rPr lang="es-ES" dirty="0"/>
              <a:t>Los artistas que, alrededor de 1910, iniciaron la abstracción y comenzaron a entender poco a poco las ilimitadas posibilidades del diseño separado de la representación, (Kandinsky, Kupka, Delaunay o Mondrian) se formaron en el ámbito de la representación y tuvieron una primera etapa figurativa, por lo que las </a:t>
            </a:r>
            <a:r>
              <a:rPr lang="es-ES" b="1" dirty="0"/>
              <a:t>primeras composiciones abstractas </a:t>
            </a:r>
            <a:r>
              <a:rPr lang="es-ES" dirty="0"/>
              <a:t>muestran una clara relación con esos inicios. </a:t>
            </a:r>
          </a:p>
          <a:p>
            <a:r>
              <a:rPr lang="es-ES" dirty="0"/>
              <a:t>La abstracción inicial de Kandinsky deriva de la exaltación del color al igual que sucede con los círculos de Delaunay íntimamente unidos a sus primeras obras figurativas influidas por el cubismo. </a:t>
            </a:r>
          </a:p>
          <a:p>
            <a:endParaRPr lang="es-E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31532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17EF8B-92C4-4247-8F4F-B4E971592BD1}"/>
              </a:ext>
            </a:extLst>
          </p:cNvPr>
          <p:cNvSpPr>
            <a:spLocks noGrp="1"/>
          </p:cNvSpPr>
          <p:nvPr>
            <p:ph type="title"/>
          </p:nvPr>
        </p:nvSpPr>
        <p:spPr>
          <a:xfrm>
            <a:off x="4313" y="5532223"/>
            <a:ext cx="12183373" cy="1325563"/>
          </a:xfrm>
        </p:spPr>
        <p:txBody>
          <a:bodyPr>
            <a:normAutofit/>
          </a:bodyPr>
          <a:lstStyle/>
          <a:p>
            <a:pPr algn="ctr"/>
            <a:r>
              <a:rPr lang="es-ES" sz="3200" dirty="0"/>
              <a:t>Piet Mondrian: Naturaleza muerta del bote de jengibre. 1912</a:t>
            </a:r>
            <a:endParaRPr lang="es-ES"/>
          </a:p>
        </p:txBody>
      </p:sp>
      <p:pic>
        <p:nvPicPr>
          <p:cNvPr id="3" name="Imagen 2">
            <a:extLst>
              <a:ext uri="{FF2B5EF4-FFF2-40B4-BE49-F238E27FC236}">
                <a16:creationId xmlns:a16="http://schemas.microsoft.com/office/drawing/2014/main" id="{5F475248-B31A-44B9-9923-347D600FF0DD}"/>
              </a:ext>
            </a:extLst>
          </p:cNvPr>
          <p:cNvPicPr>
            <a:picLocks noChangeAspect="1"/>
          </p:cNvPicPr>
          <p:nvPr/>
        </p:nvPicPr>
        <p:blipFill>
          <a:blip r:embed="rId2"/>
          <a:stretch>
            <a:fillRect/>
          </a:stretch>
        </p:blipFill>
        <p:spPr>
          <a:xfrm>
            <a:off x="2475669" y="129404"/>
            <a:ext cx="7240659" cy="5405870"/>
          </a:xfrm>
          <a:prstGeom prst="rect">
            <a:avLst/>
          </a:prstGeom>
        </p:spPr>
      </p:pic>
    </p:spTree>
    <p:extLst>
      <p:ext uri="{BB962C8B-B14F-4D97-AF65-F5344CB8AC3E}">
        <p14:creationId xmlns:p14="http://schemas.microsoft.com/office/powerpoint/2010/main" val="790501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AEC6616-2FF1-47F2-B871-41491CF9CECC}"/>
              </a:ext>
            </a:extLst>
          </p:cNvPr>
          <p:cNvSpPr>
            <a:spLocks noGrp="1"/>
          </p:cNvSpPr>
          <p:nvPr>
            <p:ph idx="1"/>
          </p:nvPr>
        </p:nvSpPr>
        <p:spPr>
          <a:xfrm>
            <a:off x="838200" y="384313"/>
            <a:ext cx="10515600" cy="5792650"/>
          </a:xfrm>
        </p:spPr>
        <p:txBody>
          <a:bodyPr vert="horz" lIns="91440" tIns="45720" rIns="91440" bIns="45720" rtlCol="0" anchor="t">
            <a:normAutofit/>
          </a:bodyPr>
          <a:lstStyle/>
          <a:p>
            <a:r>
              <a:rPr lang="es-ES" sz="2400" dirty="0">
                <a:latin typeface="Times New Roman" panose="02020603050405020304" pitchFamily="18" charset="0"/>
                <a:cs typeface="Times New Roman" panose="02020603050405020304" pitchFamily="18" charset="0"/>
              </a:rPr>
              <a:t>Los artistas que, alrededor de 1910, iniciaron la abstracción y comenzaron a entender poco a poco las ilimitadas posibilidades del diseño separado de la representación, (Kandinsky, Kupka, Delaunay o Mondrian) se formaron en el ámbito de la representación y tuvieron una primera etapa figurativa, por lo que las </a:t>
            </a:r>
            <a:r>
              <a:rPr lang="es-ES" sz="2400" b="1" dirty="0">
                <a:latin typeface="Times New Roman" panose="02020603050405020304" pitchFamily="18" charset="0"/>
                <a:cs typeface="Times New Roman" panose="02020603050405020304" pitchFamily="18" charset="0"/>
              </a:rPr>
              <a:t>primeras composiciones abstractas </a:t>
            </a:r>
            <a:r>
              <a:rPr lang="es-ES" sz="2400" dirty="0">
                <a:latin typeface="Times New Roman" panose="02020603050405020304" pitchFamily="18" charset="0"/>
                <a:cs typeface="Times New Roman" panose="02020603050405020304" pitchFamily="18" charset="0"/>
              </a:rPr>
              <a:t>muestran una clara relación con esos inicios. </a:t>
            </a:r>
          </a:p>
          <a:p>
            <a:r>
              <a:rPr lang="es-ES" sz="2400" dirty="0">
                <a:latin typeface="Times New Roman" panose="02020603050405020304" pitchFamily="18" charset="0"/>
                <a:cs typeface="Times New Roman" panose="02020603050405020304" pitchFamily="18" charset="0"/>
              </a:rPr>
              <a:t>En el caso de Mondrian es más representativo: tras realizar obras de influencia postimpresionista pasó al Cubismo de </a:t>
            </a:r>
            <a:r>
              <a:rPr lang="es-ES" sz="2400" i="1" dirty="0">
                <a:latin typeface="Times New Roman" panose="02020603050405020304" pitchFamily="18" charset="0"/>
                <a:cs typeface="Times New Roman" panose="02020603050405020304" pitchFamily="18" charset="0"/>
              </a:rPr>
              <a:t>Naturaleza muerta del bote del jengibre </a:t>
            </a:r>
            <a:r>
              <a:rPr lang="es-ES" sz="2400" dirty="0">
                <a:latin typeface="Times New Roman" panose="02020603050405020304" pitchFamily="18" charset="0"/>
                <a:cs typeface="Times New Roman" panose="02020603050405020304" pitchFamily="18" charset="0"/>
              </a:rPr>
              <a:t>(</a:t>
            </a:r>
            <a:r>
              <a:rPr lang="es-ES" sz="2400" cap="small" dirty="0">
                <a:latin typeface="Times New Roman" panose="02020603050405020304" pitchFamily="18" charset="0"/>
                <a:cs typeface="Times New Roman" panose="02020603050405020304" pitchFamily="18" charset="0"/>
              </a:rPr>
              <a:t>1</a:t>
            </a:r>
            <a:r>
              <a:rPr lang="es-ES" sz="2400" dirty="0">
                <a:latin typeface="Times New Roman" panose="02020603050405020304" pitchFamily="18" charset="0"/>
                <a:cs typeface="Times New Roman" panose="02020603050405020304" pitchFamily="18" charset="0"/>
              </a:rPr>
              <a:t>9</a:t>
            </a:r>
            <a:r>
              <a:rPr lang="es-ES" sz="2400" cap="small" dirty="0">
                <a:latin typeface="Times New Roman" panose="02020603050405020304" pitchFamily="18" charset="0"/>
                <a:cs typeface="Times New Roman" panose="02020603050405020304" pitchFamily="18" charset="0"/>
              </a:rPr>
              <a:t>12</a:t>
            </a:r>
            <a:r>
              <a:rPr lang="es-ES" sz="2400" dirty="0">
                <a:latin typeface="Times New Roman" panose="02020603050405020304" pitchFamily="18" charset="0"/>
                <a:cs typeface="Times New Roman" panose="02020603050405020304" pitchFamily="18" charset="0"/>
              </a:rPr>
              <a:t>), para pasar rápidamente a eliminar los últimos restos figurativos en obras como </a:t>
            </a:r>
            <a:r>
              <a:rPr lang="es-ES" sz="2400" i="1" dirty="0">
                <a:latin typeface="Times New Roman" panose="02020603050405020304" pitchFamily="18" charset="0"/>
                <a:cs typeface="Times New Roman" panose="02020603050405020304" pitchFamily="18" charset="0"/>
              </a:rPr>
              <a:t>Composición oval </a:t>
            </a:r>
            <a:r>
              <a:rPr lang="es-ES" sz="2400" dirty="0">
                <a:latin typeface="Times New Roman" panose="02020603050405020304" pitchFamily="18" charset="0"/>
                <a:cs typeface="Times New Roman" panose="02020603050405020304" pitchFamily="18" charset="0"/>
              </a:rPr>
              <a:t>(</a:t>
            </a:r>
            <a:r>
              <a:rPr lang="es-ES" sz="2400" cap="small" dirty="0">
                <a:latin typeface="Times New Roman" panose="02020603050405020304" pitchFamily="18" charset="0"/>
                <a:cs typeface="Times New Roman" panose="02020603050405020304" pitchFamily="18" charset="0"/>
              </a:rPr>
              <a:t>1</a:t>
            </a:r>
            <a:r>
              <a:rPr lang="es-ES" sz="2400" dirty="0">
                <a:latin typeface="Times New Roman" panose="02020603050405020304" pitchFamily="18" charset="0"/>
                <a:cs typeface="Times New Roman" panose="02020603050405020304" pitchFamily="18" charset="0"/>
              </a:rPr>
              <a:t>9</a:t>
            </a:r>
            <a:r>
              <a:rPr lang="es-ES" sz="2400" cap="small" dirty="0">
                <a:latin typeface="Times New Roman" panose="02020603050405020304" pitchFamily="18" charset="0"/>
                <a:cs typeface="Times New Roman" panose="02020603050405020304" pitchFamily="18" charset="0"/>
              </a:rPr>
              <a:t>1</a:t>
            </a:r>
            <a:r>
              <a:rPr lang="es-ES" sz="2400" dirty="0">
                <a:latin typeface="Times New Roman" panose="02020603050405020304" pitchFamily="18" charset="0"/>
                <a:cs typeface="Times New Roman" panose="02020603050405020304" pitchFamily="18" charset="0"/>
              </a:rPr>
              <a:t>4).</a:t>
            </a:r>
          </a:p>
          <a:p>
            <a:r>
              <a:rPr lang="es-ES" sz="2400" dirty="0">
                <a:latin typeface="Times New Roman" panose="02020603050405020304" pitchFamily="18" charset="0"/>
                <a:cs typeface="Times New Roman" panose="02020603050405020304" pitchFamily="18" charset="0"/>
              </a:rPr>
              <a:t>Antes de su visita al estudio de </a:t>
            </a:r>
            <a:r>
              <a:rPr lang="es-ES" sz="2400" b="1" dirty="0">
                <a:latin typeface="Times New Roman" panose="02020603050405020304" pitchFamily="18" charset="0"/>
                <a:cs typeface="Times New Roman" panose="02020603050405020304" pitchFamily="18" charset="0"/>
              </a:rPr>
              <a:t>Picasso</a:t>
            </a:r>
            <a:r>
              <a:rPr lang="es-ES" sz="2400" dirty="0">
                <a:latin typeface="Times New Roman" panose="02020603050405020304" pitchFamily="18" charset="0"/>
                <a:cs typeface="Times New Roman" panose="02020603050405020304" pitchFamily="18" charset="0"/>
              </a:rPr>
              <a:t> en París en 1912,  el holandés Piet Mondrian pintaba paisajes de manera fauvista pero al conocer la obra de </a:t>
            </a:r>
            <a:r>
              <a:rPr lang="es-ES" sz="2400" b="1" dirty="0">
                <a:latin typeface="Times New Roman" panose="02020603050405020304" pitchFamily="18" charset="0"/>
                <a:cs typeface="Times New Roman" panose="02020603050405020304" pitchFamily="18" charset="0"/>
              </a:rPr>
              <a:t>Braque</a:t>
            </a:r>
            <a:r>
              <a:rPr lang="es-ES" sz="2400" dirty="0">
                <a:latin typeface="Times New Roman" panose="02020603050405020304" pitchFamily="18" charset="0"/>
                <a:cs typeface="Times New Roman" panose="02020603050405020304" pitchFamily="18" charset="0"/>
              </a:rPr>
              <a:t> y </a:t>
            </a:r>
            <a:r>
              <a:rPr lang="es-ES" sz="2400" b="1" dirty="0">
                <a:latin typeface="Times New Roman" panose="02020603050405020304" pitchFamily="18" charset="0"/>
                <a:cs typeface="Times New Roman" panose="02020603050405020304" pitchFamily="18" charset="0"/>
              </a:rPr>
              <a:t>Picasso</a:t>
            </a:r>
            <a:r>
              <a:rPr lang="es-ES" sz="2400" dirty="0">
                <a:latin typeface="Times New Roman" panose="02020603050405020304" pitchFamily="18" charset="0"/>
                <a:cs typeface="Times New Roman" panose="02020603050405020304" pitchFamily="18" charset="0"/>
              </a:rPr>
              <a:t> algo se revolucionó en su interior. Empezó a pintar bajo el influjo cubista, simplificándolo todo, eliminando la profundidad espacial e incluso adoptando los tonos ocres y grises que usaban los dos pintores.</a:t>
            </a:r>
          </a:p>
          <a:p>
            <a:r>
              <a:rPr lang="es-ES" sz="2400" dirty="0">
                <a:latin typeface="Times New Roman" panose="02020603050405020304" pitchFamily="18" charset="0"/>
                <a:cs typeface="Times New Roman" panose="02020603050405020304" pitchFamily="18" charset="0"/>
              </a:rPr>
              <a:t>En cuestión de semanas, </a:t>
            </a:r>
            <a:r>
              <a:rPr lang="es-ES" sz="2400" b="1" dirty="0">
                <a:latin typeface="Times New Roman" panose="02020603050405020304" pitchFamily="18" charset="0"/>
                <a:cs typeface="Times New Roman" panose="02020603050405020304" pitchFamily="18" charset="0"/>
              </a:rPr>
              <a:t>Mondrian</a:t>
            </a:r>
            <a:r>
              <a:rPr lang="es-ES" sz="2400" dirty="0">
                <a:latin typeface="Times New Roman" panose="02020603050405020304" pitchFamily="18" charset="0"/>
                <a:cs typeface="Times New Roman" panose="02020603050405020304" pitchFamily="18" charset="0"/>
              </a:rPr>
              <a:t> avanzará en su camino hacia la abstracción.</a:t>
            </a:r>
          </a:p>
        </p:txBody>
      </p:sp>
    </p:spTree>
    <p:extLst>
      <p:ext uri="{BB962C8B-B14F-4D97-AF65-F5344CB8AC3E}">
        <p14:creationId xmlns:p14="http://schemas.microsoft.com/office/powerpoint/2010/main" val="21953028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5F1AFB21-14D0-40DE-A292-D8DC922FC339}"/>
              </a:ext>
            </a:extLst>
          </p:cNvPr>
          <p:cNvSpPr>
            <a:spLocks noGrp="1"/>
          </p:cNvSpPr>
          <p:nvPr>
            <p:ph type="ctrTitle"/>
          </p:nvPr>
        </p:nvSpPr>
        <p:spPr/>
        <p:txBody>
          <a:bodyPr/>
          <a:lstStyle/>
          <a:p>
            <a:r>
              <a:rPr lang="es-ES" dirty="0"/>
              <a:t>Paul Klee</a:t>
            </a:r>
          </a:p>
        </p:txBody>
      </p:sp>
    </p:spTree>
    <p:extLst>
      <p:ext uri="{BB962C8B-B14F-4D97-AF65-F5344CB8AC3E}">
        <p14:creationId xmlns:p14="http://schemas.microsoft.com/office/powerpoint/2010/main" val="1739858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17EF8B-92C4-4247-8F4F-B4E971592BD1}"/>
              </a:ext>
            </a:extLst>
          </p:cNvPr>
          <p:cNvSpPr>
            <a:spLocks noGrp="1"/>
          </p:cNvSpPr>
          <p:nvPr>
            <p:ph type="title"/>
          </p:nvPr>
        </p:nvSpPr>
        <p:spPr>
          <a:xfrm>
            <a:off x="4313" y="5532223"/>
            <a:ext cx="12183373" cy="1325563"/>
          </a:xfrm>
        </p:spPr>
        <p:txBody>
          <a:bodyPr/>
          <a:lstStyle/>
          <a:p>
            <a:pPr algn="ctr"/>
            <a:r>
              <a:rPr lang="es-ES" dirty="0"/>
              <a:t>Paul Klee: La montaña del gato sagrado. 1923. </a:t>
            </a:r>
            <a:endParaRPr lang="es-ES"/>
          </a:p>
        </p:txBody>
      </p:sp>
      <p:pic>
        <p:nvPicPr>
          <p:cNvPr id="3" name="Imagen 2">
            <a:extLst>
              <a:ext uri="{FF2B5EF4-FFF2-40B4-BE49-F238E27FC236}">
                <a16:creationId xmlns:a16="http://schemas.microsoft.com/office/drawing/2014/main" id="{9D25D2EC-FB18-4761-B49C-6106D2ED8238}"/>
              </a:ext>
            </a:extLst>
          </p:cNvPr>
          <p:cNvPicPr>
            <a:picLocks noChangeAspect="1"/>
          </p:cNvPicPr>
          <p:nvPr/>
        </p:nvPicPr>
        <p:blipFill>
          <a:blip r:embed="rId2"/>
          <a:stretch>
            <a:fillRect/>
          </a:stretch>
        </p:blipFill>
        <p:spPr>
          <a:xfrm>
            <a:off x="4348568" y="102044"/>
            <a:ext cx="3480485" cy="5428419"/>
          </a:xfrm>
          <a:prstGeom prst="rect">
            <a:avLst/>
          </a:prstGeom>
        </p:spPr>
      </p:pic>
    </p:spTree>
    <p:extLst>
      <p:ext uri="{BB962C8B-B14F-4D97-AF65-F5344CB8AC3E}">
        <p14:creationId xmlns:p14="http://schemas.microsoft.com/office/powerpoint/2010/main" val="4162194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AEC6616-2FF1-47F2-B871-41491CF9CECC}"/>
              </a:ext>
            </a:extLst>
          </p:cNvPr>
          <p:cNvSpPr>
            <a:spLocks noGrp="1"/>
          </p:cNvSpPr>
          <p:nvPr>
            <p:ph idx="1"/>
          </p:nvPr>
        </p:nvSpPr>
        <p:spPr>
          <a:xfrm>
            <a:off x="838200" y="384313"/>
            <a:ext cx="10515600" cy="5792650"/>
          </a:xfrm>
        </p:spPr>
        <p:txBody>
          <a:bodyPr vert="horz" lIns="91440" tIns="45720" rIns="91440" bIns="45720" rtlCol="0" anchor="t">
            <a:normAutofit fontScale="85000" lnSpcReduction="20000"/>
          </a:bodyPr>
          <a:lstStyle/>
          <a:p>
            <a:r>
              <a:rPr lang="es-ES" dirty="0"/>
              <a:t>Durante los años de la Bauhaus (1921-1930) pueden observarse dos direcciones en la obra de Klee.</a:t>
            </a:r>
          </a:p>
          <a:p>
            <a:r>
              <a:rPr lang="es-ES" dirty="0"/>
              <a:t>Por un lado, hay muchas obras en las que parece seguir los principios de orden pictórico: una línea que sirve para crear un espacio multidimensional, o la línea y el color que sirven para sugerir el movimiento, o las capas superpuestas de color que crean nuevas arquitecturas.</a:t>
            </a:r>
          </a:p>
          <a:p>
            <a:r>
              <a:rPr lang="es-ES" dirty="0"/>
              <a:t>Pero en otros casos, el orden lógico de la arquitectura o la geometría se disuelve en presencia de imágenes fantásticas y misteriosas.</a:t>
            </a:r>
          </a:p>
          <a:p>
            <a:r>
              <a:rPr lang="es-ES" dirty="0"/>
              <a:t>Klee pretendía llevar la imagen y la actividad del artista a un mundo prelógico y liberado de la cultura tradicional. </a:t>
            </a:r>
          </a:p>
          <a:p>
            <a:r>
              <a:rPr lang="es-ES" dirty="0"/>
              <a:t>Así, cuando pinta unos monigotes como </a:t>
            </a:r>
            <a:r>
              <a:rPr lang="es-ES" b="1" i="1" dirty="0"/>
              <a:t>La montaña del gato sagrado</a:t>
            </a:r>
            <a:r>
              <a:rPr lang="es-ES" b="1" dirty="0"/>
              <a:t> (1923)</a:t>
            </a:r>
            <a:r>
              <a:rPr lang="es-ES" dirty="0"/>
              <a:t> se sitúa tanto en el campo figurativo como en el de la abstracción, en una posición previa a la aparición de la cultura que ha condicionado nuestra actividad durante siglos.</a:t>
            </a:r>
          </a:p>
          <a:p>
            <a:r>
              <a:rPr lang="es-ES" sz="2400" dirty="0"/>
              <a:t>Las imágenes de Klee se descomponen y se recomponen y combinan de acuerdo con nexos ilógicos y </a:t>
            </a:r>
            <a:r>
              <a:rPr lang="es-ES" sz="2400" dirty="0" err="1"/>
              <a:t>asintácticos</a:t>
            </a:r>
            <a:r>
              <a:rPr lang="es-ES" sz="2400" dirty="0"/>
              <a:t> pero muestran vitalidad y sensibilidad, estructurando la imagen en base a la ley óptica de los contrastes simultáneos.</a:t>
            </a:r>
          </a:p>
          <a:p>
            <a:r>
              <a:rPr lang="es-ES" sz="2400" dirty="0">
                <a:latin typeface="Calibri" panose="020F0502020204030204"/>
                <a:cs typeface="Calibri" panose="020F0502020204030204"/>
              </a:rPr>
              <a:t>Este pintor es abstracto y figurativo a la vez, con una abstracción muy personal. Trata de separar la lógica de la fantasía, la ficción de la realidad. Su obra está sujeta al principio de objetividad y subjetividad.</a:t>
            </a:r>
          </a:p>
          <a:p>
            <a:endParaRPr lang="es-E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87750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17EF8B-92C4-4247-8F4F-B4E971592BD1}"/>
              </a:ext>
            </a:extLst>
          </p:cNvPr>
          <p:cNvSpPr>
            <a:spLocks noGrp="1"/>
          </p:cNvSpPr>
          <p:nvPr>
            <p:ph type="title"/>
          </p:nvPr>
        </p:nvSpPr>
        <p:spPr>
          <a:xfrm>
            <a:off x="4314" y="5532223"/>
            <a:ext cx="12183373" cy="1325563"/>
          </a:xfrm>
        </p:spPr>
        <p:txBody>
          <a:bodyPr/>
          <a:lstStyle/>
          <a:p>
            <a:pPr algn="ctr"/>
            <a:r>
              <a:rPr lang="es-ES" dirty="0"/>
              <a:t>Paul Klee: Harmonía en azul=naranja 1923. </a:t>
            </a:r>
          </a:p>
        </p:txBody>
      </p:sp>
      <p:pic>
        <p:nvPicPr>
          <p:cNvPr id="3" name="Imagen 2">
            <a:extLst>
              <a:ext uri="{FF2B5EF4-FFF2-40B4-BE49-F238E27FC236}">
                <a16:creationId xmlns:a16="http://schemas.microsoft.com/office/drawing/2014/main" id="{370F9A76-923E-4A6A-A634-BAF7A21EC67F}"/>
              </a:ext>
            </a:extLst>
          </p:cNvPr>
          <p:cNvPicPr>
            <a:picLocks noChangeAspect="1"/>
          </p:cNvPicPr>
          <p:nvPr/>
        </p:nvPicPr>
        <p:blipFill>
          <a:blip r:embed="rId2"/>
          <a:stretch>
            <a:fillRect/>
          </a:stretch>
        </p:blipFill>
        <p:spPr>
          <a:xfrm>
            <a:off x="4127961" y="59384"/>
            <a:ext cx="3936078" cy="5419891"/>
          </a:xfrm>
          <a:prstGeom prst="rect">
            <a:avLst/>
          </a:prstGeom>
        </p:spPr>
      </p:pic>
    </p:spTree>
    <p:extLst>
      <p:ext uri="{BB962C8B-B14F-4D97-AF65-F5344CB8AC3E}">
        <p14:creationId xmlns:p14="http://schemas.microsoft.com/office/powerpoint/2010/main" val="25370611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AEC6616-2FF1-47F2-B871-41491CF9CECC}"/>
              </a:ext>
            </a:extLst>
          </p:cNvPr>
          <p:cNvSpPr>
            <a:spLocks noGrp="1"/>
          </p:cNvSpPr>
          <p:nvPr>
            <p:ph idx="1"/>
          </p:nvPr>
        </p:nvSpPr>
        <p:spPr>
          <a:xfrm>
            <a:off x="838200" y="384313"/>
            <a:ext cx="10515600" cy="5792650"/>
          </a:xfrm>
        </p:spPr>
        <p:txBody>
          <a:bodyPr vert="horz" lIns="91440" tIns="45720" rIns="91440" bIns="45720" rtlCol="0" anchor="t">
            <a:normAutofit fontScale="85000" lnSpcReduction="20000"/>
          </a:bodyPr>
          <a:lstStyle/>
          <a:p>
            <a:r>
              <a:rPr lang="es-ES" dirty="0"/>
              <a:t>Durante los años de la Bauhaus (1921-1930) pueden observarse dos direcciones en la obra de Klee.</a:t>
            </a:r>
          </a:p>
          <a:p>
            <a:r>
              <a:rPr lang="es-ES" dirty="0"/>
              <a:t>Por un lado, hay muchas obras en las que parece seguir los principios de orden pictórico: una línea que sirve para crear un espacio multidimensional, o la línea y el color que sirven para sugerir el movimiento, o las capas superpuestas de color que crean nuevas arquitecturas.</a:t>
            </a:r>
          </a:p>
          <a:p>
            <a:r>
              <a:rPr lang="es-ES" dirty="0"/>
              <a:t>Pero en otros casos, el orden lógico de la arquitectura o la geometría se disuelve en presencia de imágenes fantásticas y misteriosas.</a:t>
            </a:r>
          </a:p>
          <a:p>
            <a:r>
              <a:rPr lang="es-ES" dirty="0"/>
              <a:t>Klee pretendía llevar la imagen y la actividad del artista a un mundo prelógico y liberado de la cultura tradicional. </a:t>
            </a:r>
          </a:p>
          <a:p>
            <a:r>
              <a:rPr lang="es-ES" dirty="0"/>
              <a:t>Así, cuando pinta unos cuadrados mágicos se sitúa tanto en el campo figurativo como en el de la abstracción, en una posición previa a la aparición de la cultura que ha condicionado nuestra actividad durante siglos.</a:t>
            </a:r>
          </a:p>
          <a:p>
            <a:r>
              <a:rPr lang="es-ES" sz="2400" dirty="0"/>
              <a:t>Las imágenes de Klee se descomponen y se recomponen y combinan de acuerdo con nexos ilógicos y </a:t>
            </a:r>
            <a:r>
              <a:rPr lang="es-ES" sz="2400" dirty="0" err="1"/>
              <a:t>asintácticos</a:t>
            </a:r>
            <a:r>
              <a:rPr lang="es-ES" sz="2400" dirty="0"/>
              <a:t> pero muestran vitalidad y sensibilidad, estructurando la imagen en base a la ley óptica de los contrastes simultáneos.</a:t>
            </a:r>
          </a:p>
          <a:p>
            <a:r>
              <a:rPr lang="es-ES" sz="2400" dirty="0">
                <a:latin typeface="Calibri" panose="020F0502020204030204"/>
                <a:cs typeface="Calibri" panose="020F0502020204030204"/>
              </a:rPr>
              <a:t>Este pintor es abstracto y figurativo a la vez, con una abstracción muy personal. Trata de separar la lógica de la fantasía, la ficción de la realidad. Su obra está sujeta al principio de objetividad y subjetividad.</a:t>
            </a:r>
          </a:p>
          <a:p>
            <a:endParaRPr lang="es-E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25954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0F9121F1-40F8-4118-8F56-09DF53C103AB}"/>
              </a:ext>
            </a:extLst>
          </p:cNvPr>
          <p:cNvSpPr>
            <a:spLocks noGrp="1"/>
          </p:cNvSpPr>
          <p:nvPr>
            <p:ph type="ctrTitle"/>
          </p:nvPr>
        </p:nvSpPr>
        <p:spPr>
          <a:xfrm>
            <a:off x="1524000" y="1771719"/>
            <a:ext cx="9144000" cy="2387600"/>
          </a:xfrm>
        </p:spPr>
        <p:txBody>
          <a:bodyPr/>
          <a:lstStyle/>
          <a:p>
            <a:r>
              <a:rPr lang="es-ES" dirty="0"/>
              <a:t>Kandinsky y los inicios de la abstracción.</a:t>
            </a:r>
          </a:p>
        </p:txBody>
      </p:sp>
    </p:spTree>
    <p:extLst>
      <p:ext uri="{BB962C8B-B14F-4D97-AF65-F5344CB8AC3E}">
        <p14:creationId xmlns:p14="http://schemas.microsoft.com/office/powerpoint/2010/main" val="17203077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17EF8B-92C4-4247-8F4F-B4E971592BD1}"/>
              </a:ext>
            </a:extLst>
          </p:cNvPr>
          <p:cNvSpPr>
            <a:spLocks noGrp="1"/>
          </p:cNvSpPr>
          <p:nvPr>
            <p:ph type="title"/>
          </p:nvPr>
        </p:nvSpPr>
        <p:spPr>
          <a:xfrm>
            <a:off x="4313" y="5532223"/>
            <a:ext cx="12183373" cy="1325563"/>
          </a:xfrm>
        </p:spPr>
        <p:txBody>
          <a:bodyPr/>
          <a:lstStyle/>
          <a:p>
            <a:pPr algn="ctr"/>
            <a:r>
              <a:rPr lang="es-ES" dirty="0" err="1"/>
              <a:t>Vasily</a:t>
            </a:r>
            <a:r>
              <a:rPr lang="es-ES" dirty="0"/>
              <a:t> Kandinsky: Primera acuarela abstracta. 1910.</a:t>
            </a:r>
            <a:br>
              <a:rPr lang="es-ES" dirty="0"/>
            </a:br>
            <a:r>
              <a:rPr lang="es-ES" dirty="0"/>
              <a:t>Musée </a:t>
            </a:r>
            <a:r>
              <a:rPr lang="es-ES" dirty="0" err="1"/>
              <a:t>d’Art</a:t>
            </a:r>
            <a:r>
              <a:rPr lang="es-ES" dirty="0"/>
              <a:t> </a:t>
            </a:r>
            <a:r>
              <a:rPr lang="es-ES" dirty="0" err="1"/>
              <a:t>Moderne</a:t>
            </a:r>
            <a:r>
              <a:rPr lang="es-ES" dirty="0"/>
              <a:t> de la </a:t>
            </a:r>
            <a:r>
              <a:rPr lang="es-ES" dirty="0" err="1"/>
              <a:t>Ville</a:t>
            </a:r>
            <a:r>
              <a:rPr lang="es-ES" dirty="0"/>
              <a:t> de Paris, París.</a:t>
            </a:r>
          </a:p>
        </p:txBody>
      </p:sp>
      <p:pic>
        <p:nvPicPr>
          <p:cNvPr id="3" name="Imagen 2">
            <a:extLst>
              <a:ext uri="{FF2B5EF4-FFF2-40B4-BE49-F238E27FC236}">
                <a16:creationId xmlns:a16="http://schemas.microsoft.com/office/drawing/2014/main" id="{FAC3072D-0C16-4997-BAE2-5E2B3076512F}"/>
              </a:ext>
            </a:extLst>
          </p:cNvPr>
          <p:cNvPicPr>
            <a:picLocks noChangeAspect="1"/>
          </p:cNvPicPr>
          <p:nvPr/>
        </p:nvPicPr>
        <p:blipFill>
          <a:blip r:embed="rId2"/>
          <a:stretch>
            <a:fillRect/>
          </a:stretch>
        </p:blipFill>
        <p:spPr>
          <a:xfrm>
            <a:off x="2425117" y="132857"/>
            <a:ext cx="7370520" cy="5485229"/>
          </a:xfrm>
          <a:prstGeom prst="rect">
            <a:avLst/>
          </a:prstGeom>
        </p:spPr>
      </p:pic>
    </p:spTree>
    <p:extLst>
      <p:ext uri="{BB962C8B-B14F-4D97-AF65-F5344CB8AC3E}">
        <p14:creationId xmlns:p14="http://schemas.microsoft.com/office/powerpoint/2010/main" val="13863923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AEC6616-2FF1-47F2-B871-41491CF9CECC}"/>
              </a:ext>
            </a:extLst>
          </p:cNvPr>
          <p:cNvSpPr>
            <a:spLocks noGrp="1"/>
          </p:cNvSpPr>
          <p:nvPr>
            <p:ph idx="1"/>
          </p:nvPr>
        </p:nvSpPr>
        <p:spPr>
          <a:xfrm>
            <a:off x="838200" y="384313"/>
            <a:ext cx="10515600" cy="5792650"/>
          </a:xfrm>
        </p:spPr>
        <p:txBody>
          <a:bodyPr>
            <a:normAutofit fontScale="92500" lnSpcReduction="20000"/>
          </a:bodyPr>
          <a:lstStyle/>
          <a:p>
            <a:r>
              <a:rPr lang="es-ES" dirty="0"/>
              <a:t>Esta obra constituyó el primer ensayo de supresión de la representación.</a:t>
            </a:r>
          </a:p>
          <a:p>
            <a:r>
              <a:rPr lang="es-ES" dirty="0"/>
              <a:t>No se trata de una composición elaborada, sino de un proceso técnico que ya existía en la obra del artista.</a:t>
            </a:r>
          </a:p>
          <a:p>
            <a:r>
              <a:rPr lang="es-ES" dirty="0"/>
              <a:t>La pintura surge como una suma de toques de pintura de carácter expresivo que sigue un proceso técnico existente en la trayectoria emprendida por el pintor en sus obras figurativas inmediatamente anteriores.</a:t>
            </a:r>
          </a:p>
          <a:p>
            <a:r>
              <a:rPr lang="es-ES" dirty="0"/>
              <a:t>Kandinsky descubrió que las formas coloreadas tenían unas propiedades expresivas propias, más allá de su relación o falta de relación con los objetos del mundo fenoménico. </a:t>
            </a:r>
          </a:p>
          <a:p>
            <a:r>
              <a:rPr lang="es-ES" dirty="0"/>
              <a:t>Esto le confirmó su convicción de que la tarea del artista era representar la realidad de la experiencia espiritual antes que la experiencia sensible.</a:t>
            </a:r>
          </a:p>
          <a:p>
            <a:r>
              <a:rPr lang="es-ES" dirty="0"/>
              <a:t>Con esta primera obra abstracta comenzará una obra realizada a base de manchas de color, líneas y trazos pictóricos y esquemáticos que responden a necesidad interior desvinculada de relaciones exteriores de la realidad.</a:t>
            </a:r>
          </a:p>
          <a:p>
            <a:r>
              <a:rPr lang="es-ES" dirty="0"/>
              <a:t>Las composiciones de esta primera etapa tienen un carácter colorista, dramático e imprevisto.</a:t>
            </a:r>
            <a:endParaRPr lang="es-E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053905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17EF8B-92C4-4247-8F4F-B4E971592BD1}"/>
              </a:ext>
            </a:extLst>
          </p:cNvPr>
          <p:cNvSpPr>
            <a:spLocks noGrp="1"/>
          </p:cNvSpPr>
          <p:nvPr>
            <p:ph type="title"/>
          </p:nvPr>
        </p:nvSpPr>
        <p:spPr>
          <a:xfrm>
            <a:off x="4313" y="5532223"/>
            <a:ext cx="12183373" cy="1325563"/>
          </a:xfrm>
        </p:spPr>
        <p:txBody>
          <a:bodyPr/>
          <a:lstStyle/>
          <a:p>
            <a:pPr algn="ctr"/>
            <a:r>
              <a:rPr lang="es-ES" dirty="0" err="1"/>
              <a:t>Vasily</a:t>
            </a:r>
            <a:r>
              <a:rPr lang="es-ES" dirty="0"/>
              <a:t> Kandinsky: Composición VII. 1913</a:t>
            </a:r>
          </a:p>
        </p:txBody>
      </p:sp>
      <p:pic>
        <p:nvPicPr>
          <p:cNvPr id="3" name="Imagen 2">
            <a:extLst>
              <a:ext uri="{FF2B5EF4-FFF2-40B4-BE49-F238E27FC236}">
                <a16:creationId xmlns:a16="http://schemas.microsoft.com/office/drawing/2014/main" id="{259FCDAF-F0C6-455F-9772-6BA33E8C11C6}"/>
              </a:ext>
            </a:extLst>
          </p:cNvPr>
          <p:cNvPicPr>
            <a:picLocks noChangeAspect="1"/>
          </p:cNvPicPr>
          <p:nvPr/>
        </p:nvPicPr>
        <p:blipFill>
          <a:blip r:embed="rId2"/>
          <a:stretch>
            <a:fillRect/>
          </a:stretch>
        </p:blipFill>
        <p:spPr>
          <a:xfrm>
            <a:off x="2204887" y="158478"/>
            <a:ext cx="8055395" cy="5371728"/>
          </a:xfrm>
          <a:prstGeom prst="rect">
            <a:avLst/>
          </a:prstGeom>
        </p:spPr>
      </p:pic>
    </p:spTree>
    <p:extLst>
      <p:ext uri="{BB962C8B-B14F-4D97-AF65-F5344CB8AC3E}">
        <p14:creationId xmlns:p14="http://schemas.microsoft.com/office/powerpoint/2010/main" val="3936466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AEC6616-2FF1-47F2-B871-41491CF9CECC}"/>
              </a:ext>
            </a:extLst>
          </p:cNvPr>
          <p:cNvSpPr>
            <a:spLocks noGrp="1"/>
          </p:cNvSpPr>
          <p:nvPr>
            <p:ph idx="1"/>
          </p:nvPr>
        </p:nvSpPr>
        <p:spPr>
          <a:xfrm>
            <a:off x="838200" y="384313"/>
            <a:ext cx="10515600" cy="5792650"/>
          </a:xfrm>
        </p:spPr>
        <p:txBody>
          <a:bodyPr>
            <a:normAutofit/>
          </a:bodyPr>
          <a:lstStyle/>
          <a:p>
            <a:r>
              <a:rPr lang="es-ES" dirty="0"/>
              <a:t>Este tipo de obras, provenientes del campo musical, hacen referencia a la pintura vinculada a la impresión natural, marcada por la evocación de elementos naturalistas pero representados de forma abstracta y totalmente desvinculada de la representación objetiva.</a:t>
            </a:r>
          </a:p>
          <a:p>
            <a:endParaRPr lang="es-E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4532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17EF8B-92C4-4247-8F4F-B4E971592BD1}"/>
              </a:ext>
            </a:extLst>
          </p:cNvPr>
          <p:cNvSpPr>
            <a:spLocks noGrp="1"/>
          </p:cNvSpPr>
          <p:nvPr>
            <p:ph type="title"/>
          </p:nvPr>
        </p:nvSpPr>
        <p:spPr>
          <a:xfrm>
            <a:off x="4313" y="5532223"/>
            <a:ext cx="12183373" cy="1325563"/>
          </a:xfrm>
        </p:spPr>
        <p:txBody>
          <a:bodyPr/>
          <a:lstStyle/>
          <a:p>
            <a:pPr algn="ctr"/>
            <a:r>
              <a:rPr lang="es-ES" dirty="0" err="1"/>
              <a:t>Vasily</a:t>
            </a:r>
            <a:r>
              <a:rPr lang="es-ES" dirty="0"/>
              <a:t> Kandinsky Composición VIII. 1923</a:t>
            </a:r>
            <a:br>
              <a:rPr lang="es-ES" dirty="0"/>
            </a:br>
            <a:r>
              <a:rPr lang="es-ES" dirty="0"/>
              <a:t>Solomon R, Guggenheim Museum, Nueva York</a:t>
            </a:r>
          </a:p>
        </p:txBody>
      </p:sp>
      <p:pic>
        <p:nvPicPr>
          <p:cNvPr id="3" name="Imagen 2">
            <a:extLst>
              <a:ext uri="{FF2B5EF4-FFF2-40B4-BE49-F238E27FC236}">
                <a16:creationId xmlns:a16="http://schemas.microsoft.com/office/drawing/2014/main" id="{67C085CC-1223-4C45-AE00-C10B6516351B}"/>
              </a:ext>
            </a:extLst>
          </p:cNvPr>
          <p:cNvPicPr>
            <a:picLocks noChangeAspect="1"/>
          </p:cNvPicPr>
          <p:nvPr/>
        </p:nvPicPr>
        <p:blipFill>
          <a:blip r:embed="rId2"/>
          <a:stretch>
            <a:fillRect/>
          </a:stretch>
        </p:blipFill>
        <p:spPr>
          <a:xfrm>
            <a:off x="2183641" y="115898"/>
            <a:ext cx="7824717" cy="5421007"/>
          </a:xfrm>
          <a:prstGeom prst="rect">
            <a:avLst/>
          </a:prstGeom>
        </p:spPr>
      </p:pic>
    </p:spTree>
    <p:extLst>
      <p:ext uri="{BB962C8B-B14F-4D97-AF65-F5344CB8AC3E}">
        <p14:creationId xmlns:p14="http://schemas.microsoft.com/office/powerpoint/2010/main" val="1731149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AEC6616-2FF1-47F2-B871-41491CF9CECC}"/>
              </a:ext>
            </a:extLst>
          </p:cNvPr>
          <p:cNvSpPr>
            <a:spLocks noGrp="1"/>
          </p:cNvSpPr>
          <p:nvPr>
            <p:ph idx="1"/>
          </p:nvPr>
        </p:nvSpPr>
        <p:spPr>
          <a:xfrm>
            <a:off x="838200" y="384313"/>
            <a:ext cx="10515600" cy="5792650"/>
          </a:xfrm>
        </p:spPr>
        <p:txBody>
          <a:bodyPr>
            <a:normAutofit fontScale="85000" lnSpcReduction="20000"/>
          </a:bodyPr>
          <a:lstStyle/>
          <a:p>
            <a:r>
              <a:rPr lang="es-ES" dirty="0"/>
              <a:t>En 1921 Kandinsky regresa a Alemania y se incorpora a la enseñanza en la Bauhaus de Weimar dirigida por Walter Gropius.</a:t>
            </a:r>
          </a:p>
          <a:p>
            <a:r>
              <a:rPr lang="es-ES" dirty="0"/>
              <a:t>Experimenta un cambio notable en su pintura.</a:t>
            </a:r>
          </a:p>
          <a:p>
            <a:r>
              <a:rPr lang="es-ES" dirty="0"/>
              <a:t>Kandinsky había coincidido en Moscú con los </a:t>
            </a:r>
            <a:r>
              <a:rPr lang="es-ES" dirty="0" err="1"/>
              <a:t>suprematistas</a:t>
            </a:r>
            <a:r>
              <a:rPr lang="es-ES" dirty="0"/>
              <a:t> y constructivistas y había publicado algunas de sus ideas sobre los valores expresivos de las figuras geométricas fundamentales.</a:t>
            </a:r>
          </a:p>
          <a:p>
            <a:r>
              <a:rPr lang="es-ES" dirty="0"/>
              <a:t>Desarrolla una abstracción en sintonía con las propuestas del movimiento moderno de la arquitectura y con las orientaciones racionalistas del diseño, ofreciendo un intento de ordenación de la expresividad anterior.</a:t>
            </a:r>
          </a:p>
          <a:p>
            <a:r>
              <a:rPr lang="es-ES" dirty="0"/>
              <a:t>El desarrollo progresivo de esta composición no objetiva, comienza con un solo punto que, al moverse, crea una línea que se mueve hasta formar a su vez un plano en la superficie del cuadro.</a:t>
            </a:r>
          </a:p>
          <a:p>
            <a:r>
              <a:rPr lang="es-ES" dirty="0"/>
              <a:t>Se fuerza a los distintos elementos a obedecer las leyes de su “naturaleza interior”, y son dispuestos en una composición “que no es otra que una exacta y dócil organización de fuerzas vitales que, bajo la forma de tensiones, están encerradas en los elementos”. </a:t>
            </a:r>
          </a:p>
          <a:p>
            <a:r>
              <a:rPr lang="es-ES" dirty="0"/>
              <a:t>De esta manera, el contenido de una obra de arte “encuentra su expresión en la composición: es decir en la suma de tensiones internamente organizadas para la obra”.</a:t>
            </a:r>
          </a:p>
          <a:p>
            <a:endParaRPr lang="es-ES" dirty="0"/>
          </a:p>
        </p:txBody>
      </p:sp>
    </p:spTree>
    <p:extLst>
      <p:ext uri="{BB962C8B-B14F-4D97-AF65-F5344CB8AC3E}">
        <p14:creationId xmlns:p14="http://schemas.microsoft.com/office/powerpoint/2010/main" val="4545786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DE9C8900-CD17-4D09-A52E-545EFEF29D32}"/>
              </a:ext>
            </a:extLst>
          </p:cNvPr>
          <p:cNvSpPr>
            <a:spLocks noGrp="1"/>
          </p:cNvSpPr>
          <p:nvPr>
            <p:ph type="ctrTitle"/>
          </p:nvPr>
        </p:nvSpPr>
        <p:spPr>
          <a:xfrm>
            <a:off x="762000" y="1201876"/>
            <a:ext cx="10668000" cy="2387600"/>
          </a:xfrm>
        </p:spPr>
        <p:txBody>
          <a:bodyPr>
            <a:normAutofit fontScale="90000"/>
          </a:bodyPr>
          <a:lstStyle/>
          <a:p>
            <a:r>
              <a:rPr lang="es-ES" dirty="0"/>
              <a:t>Arte abstracto en Francia.</a:t>
            </a:r>
            <a:br>
              <a:rPr lang="es-ES" dirty="0"/>
            </a:br>
            <a:r>
              <a:rPr lang="es-ES" dirty="0"/>
              <a:t>La aportación de Delaunay y Kupka.</a:t>
            </a:r>
          </a:p>
        </p:txBody>
      </p:sp>
    </p:spTree>
    <p:extLst>
      <p:ext uri="{BB962C8B-B14F-4D97-AF65-F5344CB8AC3E}">
        <p14:creationId xmlns:p14="http://schemas.microsoft.com/office/powerpoint/2010/main" val="35080012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17EF8B-92C4-4247-8F4F-B4E971592BD1}"/>
              </a:ext>
            </a:extLst>
          </p:cNvPr>
          <p:cNvSpPr>
            <a:spLocks noGrp="1"/>
          </p:cNvSpPr>
          <p:nvPr>
            <p:ph type="title"/>
          </p:nvPr>
        </p:nvSpPr>
        <p:spPr>
          <a:xfrm>
            <a:off x="4313" y="5532223"/>
            <a:ext cx="12168996" cy="1325563"/>
          </a:xfrm>
        </p:spPr>
        <p:txBody>
          <a:bodyPr/>
          <a:lstStyle/>
          <a:p>
            <a:r>
              <a:rPr lang="pt-BR" dirty="0"/>
              <a:t>Robert </a:t>
            </a:r>
            <a:r>
              <a:rPr lang="pt-BR" dirty="0" err="1"/>
              <a:t>Delaunay</a:t>
            </a:r>
            <a:r>
              <a:rPr lang="pt-BR" dirty="0"/>
              <a:t>: Formas circulares, </a:t>
            </a:r>
            <a:r>
              <a:rPr lang="pt-BR" dirty="0" err="1"/>
              <a:t>luna</a:t>
            </a:r>
            <a:r>
              <a:rPr lang="pt-BR" dirty="0"/>
              <a:t> nº3. 1913</a:t>
            </a:r>
            <a:endParaRPr lang="es-ES" dirty="0"/>
          </a:p>
        </p:txBody>
      </p:sp>
      <p:pic>
        <p:nvPicPr>
          <p:cNvPr id="3" name="Imagen 2">
            <a:extLst>
              <a:ext uri="{FF2B5EF4-FFF2-40B4-BE49-F238E27FC236}">
                <a16:creationId xmlns:a16="http://schemas.microsoft.com/office/drawing/2014/main" id="{DFA419A1-B060-4F5A-A724-2CD92B0B555C}"/>
              </a:ext>
            </a:extLst>
          </p:cNvPr>
          <p:cNvPicPr>
            <a:picLocks noChangeAspect="1"/>
          </p:cNvPicPr>
          <p:nvPr/>
        </p:nvPicPr>
        <p:blipFill>
          <a:blip r:embed="rId2"/>
          <a:stretch>
            <a:fillRect/>
          </a:stretch>
        </p:blipFill>
        <p:spPr>
          <a:xfrm>
            <a:off x="3936573" y="143962"/>
            <a:ext cx="4318854" cy="5386507"/>
          </a:xfrm>
          <a:prstGeom prst="rect">
            <a:avLst/>
          </a:prstGeom>
        </p:spPr>
      </p:pic>
    </p:spTree>
    <p:extLst>
      <p:ext uri="{BB962C8B-B14F-4D97-AF65-F5344CB8AC3E}">
        <p14:creationId xmlns:p14="http://schemas.microsoft.com/office/powerpoint/2010/main" val="18639232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AEC6616-2FF1-47F2-B871-41491CF9CECC}"/>
              </a:ext>
            </a:extLst>
          </p:cNvPr>
          <p:cNvSpPr>
            <a:spLocks noGrp="1"/>
          </p:cNvSpPr>
          <p:nvPr>
            <p:ph idx="1"/>
          </p:nvPr>
        </p:nvSpPr>
        <p:spPr>
          <a:xfrm>
            <a:off x="838200" y="384313"/>
            <a:ext cx="10515600" cy="5792650"/>
          </a:xfrm>
        </p:spPr>
        <p:txBody>
          <a:bodyPr>
            <a:normAutofit/>
          </a:bodyPr>
          <a:lstStyle/>
          <a:p>
            <a:r>
              <a:rPr lang="es-ES" sz="2400" dirty="0"/>
              <a:t>Desde un Cubismo cromático y libre dará paso a sus obras abstractas realizadas a base de composiciones de ruedas de color.</a:t>
            </a:r>
          </a:p>
          <a:p>
            <a:r>
              <a:rPr lang="es-ES" sz="2400" dirty="0"/>
              <a:t>Delaunay partía de la descomposición del objeto y de la pintura como expresión de la simultaneidad.</a:t>
            </a:r>
          </a:p>
          <a:p>
            <a:r>
              <a:rPr lang="es-ES" sz="2400" dirty="0"/>
              <a:t>Pero no es el objeto sobre lo que experimenta, sino sobre la descomposición de la luz. </a:t>
            </a:r>
          </a:p>
          <a:p>
            <a:r>
              <a:rPr lang="es-ES" sz="2400" dirty="0"/>
              <a:t>Sus obras serán cristalizaciones de luz y color en las que destaca la combinación armónica de formas dinámicas como en esta serie de composiciones circulares donde reflejó la descomposición de la luz de la luna y el sol.</a:t>
            </a:r>
          </a:p>
          <a:p>
            <a:r>
              <a:rPr lang="es-ES" sz="2400" dirty="0"/>
              <a:t>La influencia del color de Gauguin y las formas de Cézanne están presentes en toda su obra.</a:t>
            </a:r>
          </a:p>
          <a:p>
            <a:endParaRPr lang="es-E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21838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17EF8B-92C4-4247-8F4F-B4E971592BD1}"/>
              </a:ext>
            </a:extLst>
          </p:cNvPr>
          <p:cNvSpPr>
            <a:spLocks noGrp="1"/>
          </p:cNvSpPr>
          <p:nvPr>
            <p:ph type="title"/>
          </p:nvPr>
        </p:nvSpPr>
        <p:spPr>
          <a:xfrm>
            <a:off x="4313" y="5532223"/>
            <a:ext cx="12183373" cy="1325563"/>
          </a:xfrm>
        </p:spPr>
        <p:txBody>
          <a:bodyPr>
            <a:normAutofit/>
          </a:bodyPr>
          <a:lstStyle/>
          <a:p>
            <a:pPr algn="ctr"/>
            <a:r>
              <a:rPr lang="es-ES" sz="3000" b="1" dirty="0" err="1"/>
              <a:t>Frantisek</a:t>
            </a:r>
            <a:r>
              <a:rPr lang="es-ES" sz="3000" b="1" dirty="0"/>
              <a:t> </a:t>
            </a:r>
            <a:r>
              <a:rPr lang="es-ES" sz="3000" b="1" dirty="0" err="1"/>
              <a:t>Kupka</a:t>
            </a:r>
            <a:r>
              <a:rPr lang="es-ES" sz="3000" b="1" dirty="0"/>
              <a:t>: Discos de Newton. Estudio para fuga en dos colores. 1912. </a:t>
            </a:r>
            <a:br>
              <a:rPr lang="es-ES" sz="3000" b="1" dirty="0"/>
            </a:br>
            <a:r>
              <a:rPr lang="es-ES" sz="3000" b="1" dirty="0"/>
              <a:t>Musée </a:t>
            </a:r>
            <a:r>
              <a:rPr lang="es-ES" sz="3000" b="1" dirty="0" err="1"/>
              <a:t>d’Art</a:t>
            </a:r>
            <a:r>
              <a:rPr lang="es-ES" sz="3000" b="1" dirty="0"/>
              <a:t> </a:t>
            </a:r>
            <a:r>
              <a:rPr lang="es-ES" sz="3000" b="1" dirty="0" err="1"/>
              <a:t>Moderne</a:t>
            </a:r>
            <a:r>
              <a:rPr lang="es-ES" sz="3000" b="1" dirty="0"/>
              <a:t> de la </a:t>
            </a:r>
            <a:r>
              <a:rPr lang="es-ES" sz="3000" b="1" dirty="0" err="1"/>
              <a:t>Ville</a:t>
            </a:r>
            <a:r>
              <a:rPr lang="es-ES" sz="3000" b="1" dirty="0"/>
              <a:t> de Paris, París.</a:t>
            </a:r>
          </a:p>
        </p:txBody>
      </p:sp>
      <p:pic>
        <p:nvPicPr>
          <p:cNvPr id="3" name="Imagen 2">
            <a:extLst>
              <a:ext uri="{FF2B5EF4-FFF2-40B4-BE49-F238E27FC236}">
                <a16:creationId xmlns:a16="http://schemas.microsoft.com/office/drawing/2014/main" id="{17D488E3-CED9-48B9-B781-C15F68BA2605}"/>
              </a:ext>
            </a:extLst>
          </p:cNvPr>
          <p:cNvPicPr>
            <a:picLocks noChangeAspect="1"/>
          </p:cNvPicPr>
          <p:nvPr/>
        </p:nvPicPr>
        <p:blipFill>
          <a:blip r:embed="rId2"/>
          <a:stretch>
            <a:fillRect/>
          </a:stretch>
        </p:blipFill>
        <p:spPr>
          <a:xfrm>
            <a:off x="4330436" y="189653"/>
            <a:ext cx="3531125" cy="5350384"/>
          </a:xfrm>
          <a:prstGeom prst="rect">
            <a:avLst/>
          </a:prstGeom>
        </p:spPr>
      </p:pic>
    </p:spTree>
    <p:extLst>
      <p:ext uri="{BB962C8B-B14F-4D97-AF65-F5344CB8AC3E}">
        <p14:creationId xmlns:p14="http://schemas.microsoft.com/office/powerpoint/2010/main" val="31367499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AEC6616-2FF1-47F2-B871-41491CF9CECC}"/>
              </a:ext>
            </a:extLst>
          </p:cNvPr>
          <p:cNvSpPr>
            <a:spLocks noGrp="1"/>
          </p:cNvSpPr>
          <p:nvPr>
            <p:ph idx="1"/>
          </p:nvPr>
        </p:nvSpPr>
        <p:spPr>
          <a:xfrm>
            <a:off x="838200" y="384313"/>
            <a:ext cx="10515600" cy="5792650"/>
          </a:xfrm>
        </p:spPr>
        <p:txBody>
          <a:bodyPr>
            <a:normAutofit fontScale="55000" lnSpcReduction="20000"/>
          </a:bodyPr>
          <a:lstStyle/>
          <a:p>
            <a:r>
              <a:rPr lang="es-ES" sz="4400" dirty="0"/>
              <a:t>Este pintor checo se instaló en París en 1895. </a:t>
            </a:r>
          </a:p>
          <a:p>
            <a:r>
              <a:rPr lang="es-ES" sz="4400" dirty="0"/>
              <a:t>Participa activamente en la vida cultural de este tiempo y de ello nace el </a:t>
            </a:r>
            <a:r>
              <a:rPr lang="es-ES" sz="4400" dirty="0" err="1"/>
              <a:t>Salon</a:t>
            </a:r>
            <a:r>
              <a:rPr lang="es-ES" sz="4400" dirty="0"/>
              <a:t> de la </a:t>
            </a:r>
            <a:r>
              <a:rPr lang="es-ES" sz="4400" dirty="0" err="1"/>
              <a:t>Section</a:t>
            </a:r>
            <a:r>
              <a:rPr lang="es-ES" sz="4400" dirty="0"/>
              <a:t> </a:t>
            </a:r>
            <a:r>
              <a:rPr lang="es-ES" sz="4400" dirty="0" err="1"/>
              <a:t>d’Or</a:t>
            </a:r>
            <a:r>
              <a:rPr lang="es-ES" sz="4400" dirty="0"/>
              <a:t>.</a:t>
            </a:r>
          </a:p>
          <a:p>
            <a:r>
              <a:rPr lang="es-ES" sz="4400" dirty="0"/>
              <a:t>El intercambio de ideas dará nacimiento al Cubismo órfico de Delaunay, pero también a las experimentaciones bidimensionales de Kupka, sobre la propiedades rítmicas y armónicas de la línea, la forma y el color.</a:t>
            </a:r>
          </a:p>
          <a:p>
            <a:r>
              <a:rPr lang="es-ES" sz="4400" dirty="0"/>
              <a:t>Su abstracción se orienta a lograr un efecto lírico sin abandonar el orden que logra con la combinación geométrica de las formas. </a:t>
            </a:r>
          </a:p>
          <a:p>
            <a:r>
              <a:rPr lang="es-ES" sz="4400" dirty="0"/>
              <a:t>Su pintura abstracta irrumpió en el panorama de su tiempo sin tanteos, ensayos y sin las indecisiones propias de la práctica de un nuevo lenguaje.</a:t>
            </a:r>
          </a:p>
          <a:p>
            <a:r>
              <a:rPr lang="es-ES" sz="4400" dirty="0"/>
              <a:t>Desde el principio fueron obras de gran complejidad plástica y de una coherencia y madurez que les proporciona el carácter de auténticas premoniciones del desarrollo de la abstracción en época posterior.</a:t>
            </a:r>
          </a:p>
          <a:p>
            <a:r>
              <a:rPr lang="es-ES" sz="4400" dirty="0"/>
              <a:t>En esta obra Kupka pone de manifiesto su interés por las propiedades físicas del color, presentando un diseño a base de círculos que parecen penetrar unos en otros, y se dividen radialmente en todos los matices del espectro del color.</a:t>
            </a:r>
          </a:p>
          <a:p>
            <a:r>
              <a:rPr lang="es-ES" sz="4400" dirty="0"/>
              <a:t>Su asociación con Delaunay se pone de manifiesto en esta obra.</a:t>
            </a:r>
          </a:p>
        </p:txBody>
      </p:sp>
    </p:spTree>
    <p:extLst>
      <p:ext uri="{BB962C8B-B14F-4D97-AF65-F5344CB8AC3E}">
        <p14:creationId xmlns:p14="http://schemas.microsoft.com/office/powerpoint/2010/main" val="34822251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17EF8B-92C4-4247-8F4F-B4E971592BD1}"/>
              </a:ext>
            </a:extLst>
          </p:cNvPr>
          <p:cNvSpPr>
            <a:spLocks noGrp="1"/>
          </p:cNvSpPr>
          <p:nvPr>
            <p:ph type="title"/>
          </p:nvPr>
        </p:nvSpPr>
        <p:spPr>
          <a:xfrm>
            <a:off x="4313" y="5532223"/>
            <a:ext cx="12183373" cy="1325563"/>
          </a:xfrm>
        </p:spPr>
        <p:txBody>
          <a:bodyPr>
            <a:normAutofit fontScale="90000"/>
          </a:bodyPr>
          <a:lstStyle/>
          <a:p>
            <a:pPr algn="ctr"/>
            <a:r>
              <a:rPr lang="es-ES" dirty="0" err="1"/>
              <a:t>Frantisek</a:t>
            </a:r>
            <a:r>
              <a:rPr lang="es-ES" dirty="0"/>
              <a:t> Kupka: Colocación en verticales. 1911-1912.</a:t>
            </a:r>
            <a:br>
              <a:rPr lang="es-ES" dirty="0"/>
            </a:br>
            <a:r>
              <a:rPr lang="es-ES" dirty="0"/>
              <a:t>Musée </a:t>
            </a:r>
            <a:r>
              <a:rPr lang="es-ES" dirty="0" err="1"/>
              <a:t>d’Art</a:t>
            </a:r>
            <a:r>
              <a:rPr lang="es-ES" dirty="0"/>
              <a:t> </a:t>
            </a:r>
            <a:r>
              <a:rPr lang="es-ES" dirty="0" err="1"/>
              <a:t>Moderne</a:t>
            </a:r>
            <a:r>
              <a:rPr lang="es-ES" dirty="0"/>
              <a:t> de la </a:t>
            </a:r>
            <a:r>
              <a:rPr lang="es-ES" dirty="0" err="1"/>
              <a:t>Ville</a:t>
            </a:r>
            <a:r>
              <a:rPr lang="es-ES" dirty="0"/>
              <a:t> de Paris, París.</a:t>
            </a:r>
          </a:p>
        </p:txBody>
      </p:sp>
      <p:pic>
        <p:nvPicPr>
          <p:cNvPr id="3" name="Imagen 2">
            <a:extLst>
              <a:ext uri="{FF2B5EF4-FFF2-40B4-BE49-F238E27FC236}">
                <a16:creationId xmlns:a16="http://schemas.microsoft.com/office/drawing/2014/main" id="{46E054A4-29FD-4F9B-AC03-03E5F1B82F32}"/>
              </a:ext>
            </a:extLst>
          </p:cNvPr>
          <p:cNvPicPr>
            <a:picLocks noChangeAspect="1"/>
          </p:cNvPicPr>
          <p:nvPr/>
        </p:nvPicPr>
        <p:blipFill>
          <a:blip r:embed="rId2"/>
          <a:stretch>
            <a:fillRect/>
          </a:stretch>
        </p:blipFill>
        <p:spPr>
          <a:xfrm>
            <a:off x="2711383" y="136434"/>
            <a:ext cx="6783611" cy="5379810"/>
          </a:xfrm>
          <a:prstGeom prst="rect">
            <a:avLst/>
          </a:prstGeom>
        </p:spPr>
      </p:pic>
    </p:spTree>
    <p:extLst>
      <p:ext uri="{BB962C8B-B14F-4D97-AF65-F5344CB8AC3E}">
        <p14:creationId xmlns:p14="http://schemas.microsoft.com/office/powerpoint/2010/main" val="4203449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AEC6616-2FF1-47F2-B871-41491CF9CECC}"/>
              </a:ext>
            </a:extLst>
          </p:cNvPr>
          <p:cNvSpPr>
            <a:spLocks noGrp="1"/>
          </p:cNvSpPr>
          <p:nvPr>
            <p:ph idx="1"/>
          </p:nvPr>
        </p:nvSpPr>
        <p:spPr>
          <a:xfrm>
            <a:off x="838200" y="384313"/>
            <a:ext cx="10515600" cy="5792650"/>
          </a:xfrm>
        </p:spPr>
        <p:txBody>
          <a:bodyPr>
            <a:normAutofit fontScale="85000" lnSpcReduction="20000"/>
          </a:bodyPr>
          <a:lstStyle/>
          <a:p>
            <a:r>
              <a:rPr lang="es-ES" dirty="0"/>
              <a:t>Este pintor checo se instaló en París en 1895.</a:t>
            </a:r>
          </a:p>
          <a:p>
            <a:r>
              <a:rPr lang="es-ES" dirty="0"/>
              <a:t>El intercambio de ideas dará nacimiento al Cubismo órfico de Delaunay, pero también a las experimentaciones bidimensionales de Kupka, sobre la propiedades rítmicas y armónicas de la línea, la forma y el color.</a:t>
            </a:r>
          </a:p>
          <a:p>
            <a:r>
              <a:rPr lang="es-ES" dirty="0"/>
              <a:t>Su abstracción se orienta a lograr un efecto lírico sin abandonar el orden que logra con la combinación geométrica de las formas. </a:t>
            </a:r>
          </a:p>
          <a:p>
            <a:r>
              <a:rPr lang="es-ES" dirty="0"/>
              <a:t>Su pintura abstracta irrumpió en el panorama de su tiempo sin tanteos, ensayos y sin las indecisiones propias de la práctica de un nuevo lenguaje.</a:t>
            </a:r>
          </a:p>
          <a:p>
            <a:r>
              <a:rPr lang="es-ES" dirty="0"/>
              <a:t>Desde el principio fueron obras de gran complejidad plástica y de una coherencia y madurez que les proporciona el carácter de auténticas premoniciones del desarrollo de la abstracción en época posterior.</a:t>
            </a:r>
          </a:p>
          <a:p>
            <a:r>
              <a:rPr lang="es-ES" dirty="0"/>
              <a:t>En </a:t>
            </a:r>
            <a:r>
              <a:rPr lang="es-ES" b="1" i="1" dirty="0"/>
              <a:t>los Discos de Newton (1912)</a:t>
            </a:r>
            <a:r>
              <a:rPr lang="es-ES" dirty="0"/>
              <a:t> Kupka pone de manifiesto su interés por las propiedades físicas del color.</a:t>
            </a:r>
          </a:p>
          <a:p>
            <a:r>
              <a:rPr lang="es-ES" dirty="0"/>
              <a:t>Su asociación con Delaunay se pone de manifiesto de la misma manera en </a:t>
            </a:r>
            <a:r>
              <a:rPr lang="es-ES" b="1" i="1" dirty="0"/>
              <a:t>Alrededor de un punto (1910-1915)</a:t>
            </a:r>
            <a:r>
              <a:rPr lang="es-ES" dirty="0"/>
              <a:t> </a:t>
            </a:r>
          </a:p>
          <a:p>
            <a:r>
              <a:rPr lang="es-ES" dirty="0"/>
              <a:t>En otras obras como </a:t>
            </a:r>
            <a:r>
              <a:rPr lang="es-ES" b="1" dirty="0"/>
              <a:t>Colocación en verticales (1911-12</a:t>
            </a:r>
            <a:r>
              <a:rPr lang="es-ES" dirty="0"/>
              <a:t>) el color se dispone en franjas verticales en una imagen que se remite al </a:t>
            </a:r>
            <a:r>
              <a:rPr lang="es-ES" dirty="0" err="1"/>
              <a:t>linealismo</a:t>
            </a:r>
            <a:r>
              <a:rPr lang="es-ES" dirty="0"/>
              <a:t> del Art </a:t>
            </a:r>
            <a:r>
              <a:rPr lang="es-ES" dirty="0" err="1"/>
              <a:t>Noveau</a:t>
            </a:r>
            <a:r>
              <a:rPr lang="es-ES" dirty="0"/>
              <a:t> y el </a:t>
            </a:r>
            <a:r>
              <a:rPr lang="es-ES" dirty="0" err="1"/>
              <a:t>Jugenstil</a:t>
            </a:r>
            <a:r>
              <a:rPr lang="es-ES" dirty="0"/>
              <a:t> Alemán.</a:t>
            </a:r>
          </a:p>
          <a:p>
            <a:endParaRPr lang="es-ES" dirty="0"/>
          </a:p>
          <a:p>
            <a:endParaRPr lang="es-E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920321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86805BA7-816E-4D54-AAA7-1C68E144937A}"/>
              </a:ext>
            </a:extLst>
          </p:cNvPr>
          <p:cNvSpPr>
            <a:spLocks noGrp="1"/>
          </p:cNvSpPr>
          <p:nvPr>
            <p:ph type="ctrTitle"/>
          </p:nvPr>
        </p:nvSpPr>
        <p:spPr>
          <a:xfrm>
            <a:off x="1126435" y="1599441"/>
            <a:ext cx="9939130" cy="2387600"/>
          </a:xfrm>
        </p:spPr>
        <p:txBody>
          <a:bodyPr>
            <a:normAutofit fontScale="90000"/>
          </a:bodyPr>
          <a:lstStyle/>
          <a:p>
            <a:r>
              <a:rPr lang="es-ES" i="1" dirty="0"/>
              <a:t>De Stjil </a:t>
            </a:r>
            <a:r>
              <a:rPr lang="es-ES" dirty="0"/>
              <a:t>en los Países Bajos.</a:t>
            </a:r>
            <a:br>
              <a:rPr lang="es-ES" dirty="0"/>
            </a:br>
            <a:r>
              <a:rPr lang="es-ES" dirty="0"/>
              <a:t>Piet Mondrian y el Neoplasticismo.</a:t>
            </a:r>
          </a:p>
        </p:txBody>
      </p:sp>
    </p:spTree>
    <p:extLst>
      <p:ext uri="{BB962C8B-B14F-4D97-AF65-F5344CB8AC3E}">
        <p14:creationId xmlns:p14="http://schemas.microsoft.com/office/powerpoint/2010/main" val="693041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17EF8B-92C4-4247-8F4F-B4E971592BD1}"/>
              </a:ext>
            </a:extLst>
          </p:cNvPr>
          <p:cNvSpPr>
            <a:spLocks noGrp="1"/>
          </p:cNvSpPr>
          <p:nvPr>
            <p:ph type="title"/>
          </p:nvPr>
        </p:nvSpPr>
        <p:spPr>
          <a:xfrm>
            <a:off x="4313" y="5532223"/>
            <a:ext cx="12183373" cy="1325563"/>
          </a:xfrm>
        </p:spPr>
        <p:txBody>
          <a:bodyPr/>
          <a:lstStyle/>
          <a:p>
            <a:pPr algn="ctr"/>
            <a:r>
              <a:rPr lang="es-ES" dirty="0"/>
              <a:t>Piet Mondrian: Composición oval. 1913-1914</a:t>
            </a:r>
            <a:endParaRPr lang="es-ES"/>
          </a:p>
        </p:txBody>
      </p:sp>
      <p:pic>
        <p:nvPicPr>
          <p:cNvPr id="3" name="Imagen 2">
            <a:extLst>
              <a:ext uri="{FF2B5EF4-FFF2-40B4-BE49-F238E27FC236}">
                <a16:creationId xmlns:a16="http://schemas.microsoft.com/office/drawing/2014/main" id="{5A9865AB-33A3-40C3-A0DB-0DB6F7D53CD1}"/>
              </a:ext>
            </a:extLst>
          </p:cNvPr>
          <p:cNvPicPr>
            <a:picLocks noChangeAspect="1"/>
          </p:cNvPicPr>
          <p:nvPr/>
        </p:nvPicPr>
        <p:blipFill>
          <a:blip r:embed="rId2"/>
          <a:stretch>
            <a:fillRect/>
          </a:stretch>
        </p:blipFill>
        <p:spPr>
          <a:xfrm>
            <a:off x="4114136" y="141204"/>
            <a:ext cx="3978105" cy="5400021"/>
          </a:xfrm>
          <a:prstGeom prst="rect">
            <a:avLst/>
          </a:prstGeom>
        </p:spPr>
      </p:pic>
    </p:spTree>
    <p:extLst>
      <p:ext uri="{BB962C8B-B14F-4D97-AF65-F5344CB8AC3E}">
        <p14:creationId xmlns:p14="http://schemas.microsoft.com/office/powerpoint/2010/main" val="30751136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AEC6616-2FF1-47F2-B871-41491CF9CECC}"/>
              </a:ext>
            </a:extLst>
          </p:cNvPr>
          <p:cNvSpPr>
            <a:spLocks noGrp="1"/>
          </p:cNvSpPr>
          <p:nvPr>
            <p:ph idx="1"/>
          </p:nvPr>
        </p:nvSpPr>
        <p:spPr>
          <a:xfrm>
            <a:off x="838200" y="384313"/>
            <a:ext cx="10515600" cy="5792650"/>
          </a:xfrm>
        </p:spPr>
        <p:txBody>
          <a:bodyPr vert="horz" lIns="91440" tIns="45720" rIns="91440" bIns="45720" rtlCol="0" anchor="t">
            <a:normAutofit fontScale="92500" lnSpcReduction="20000"/>
          </a:bodyPr>
          <a:lstStyle/>
          <a:p>
            <a:r>
              <a:rPr lang="es-ES" sz="2600" dirty="0">
                <a:latin typeface="Times New Roman" panose="02020603050405020304" pitchFamily="18" charset="0"/>
                <a:cs typeface="Times New Roman" panose="02020603050405020304" pitchFamily="18" charset="0"/>
              </a:rPr>
              <a:t>Antes de su visita al estudio de </a:t>
            </a:r>
            <a:r>
              <a:rPr lang="es-ES" sz="2600" b="1" dirty="0">
                <a:latin typeface="Times New Roman" panose="02020603050405020304" pitchFamily="18" charset="0"/>
                <a:cs typeface="Times New Roman" panose="02020603050405020304" pitchFamily="18" charset="0"/>
              </a:rPr>
              <a:t>Picasso</a:t>
            </a:r>
            <a:r>
              <a:rPr lang="es-ES" sz="2600" dirty="0">
                <a:latin typeface="Times New Roman" panose="02020603050405020304" pitchFamily="18" charset="0"/>
                <a:cs typeface="Times New Roman" panose="02020603050405020304" pitchFamily="18" charset="0"/>
              </a:rPr>
              <a:t> en París en 1912,  el holandés Piet Mondrian pintaba paisajes de manera fauvista pero al conocer la obra de </a:t>
            </a:r>
            <a:r>
              <a:rPr lang="es-ES" sz="2600" b="1" dirty="0">
                <a:latin typeface="Times New Roman" panose="02020603050405020304" pitchFamily="18" charset="0"/>
                <a:cs typeface="Times New Roman" panose="02020603050405020304" pitchFamily="18" charset="0"/>
              </a:rPr>
              <a:t>Braque</a:t>
            </a:r>
            <a:r>
              <a:rPr lang="es-ES" sz="2600" dirty="0">
                <a:latin typeface="Times New Roman" panose="02020603050405020304" pitchFamily="18" charset="0"/>
                <a:cs typeface="Times New Roman" panose="02020603050405020304" pitchFamily="18" charset="0"/>
              </a:rPr>
              <a:t> y </a:t>
            </a:r>
            <a:r>
              <a:rPr lang="es-ES" sz="2600" b="1" dirty="0">
                <a:latin typeface="Times New Roman" panose="02020603050405020304" pitchFamily="18" charset="0"/>
                <a:cs typeface="Times New Roman" panose="02020603050405020304" pitchFamily="18" charset="0"/>
              </a:rPr>
              <a:t>Picasso</a:t>
            </a:r>
            <a:r>
              <a:rPr lang="es-ES" sz="2600" dirty="0">
                <a:latin typeface="Times New Roman" panose="02020603050405020304" pitchFamily="18" charset="0"/>
                <a:cs typeface="Times New Roman" panose="02020603050405020304" pitchFamily="18" charset="0"/>
              </a:rPr>
              <a:t> algo se revolucionó en su interior. </a:t>
            </a:r>
          </a:p>
          <a:p>
            <a:r>
              <a:rPr lang="es-ES" sz="2600" dirty="0">
                <a:latin typeface="Times New Roman" panose="02020603050405020304" pitchFamily="18" charset="0"/>
                <a:cs typeface="Times New Roman" panose="02020603050405020304" pitchFamily="18" charset="0"/>
              </a:rPr>
              <a:t>Empezó a pintar bajo el influjo cubista, simplificándolo todo, eliminando la profundidad espacial e incluso adoptando los tonos ocres y grises que usaban los dos pintores.</a:t>
            </a:r>
          </a:p>
          <a:p>
            <a:r>
              <a:rPr lang="es-ES" sz="2600" dirty="0">
                <a:latin typeface="Times New Roman" panose="02020603050405020304" pitchFamily="18" charset="0"/>
                <a:cs typeface="Times New Roman" panose="02020603050405020304" pitchFamily="18" charset="0"/>
              </a:rPr>
              <a:t>El Cubismo analítico, le llevo a reducir su gama de colores y sustituir las líneas curvas por rectas, limitando la dirección de los planos a la superficie bidimensional del lienzo.</a:t>
            </a:r>
          </a:p>
          <a:p>
            <a:r>
              <a:rPr lang="es-ES" sz="2600" dirty="0">
                <a:latin typeface="Times New Roman" panose="02020603050405020304" pitchFamily="18" charset="0"/>
                <a:cs typeface="Times New Roman" panose="02020603050405020304" pitchFamily="18" charset="0"/>
              </a:rPr>
              <a:t>En cuestión de semanas, </a:t>
            </a:r>
            <a:r>
              <a:rPr lang="es-ES" sz="2600" b="1" dirty="0">
                <a:latin typeface="Times New Roman" panose="02020603050405020304" pitchFamily="18" charset="0"/>
                <a:cs typeface="Times New Roman" panose="02020603050405020304" pitchFamily="18" charset="0"/>
              </a:rPr>
              <a:t>Mondrian</a:t>
            </a:r>
            <a:r>
              <a:rPr lang="es-ES" sz="2600" dirty="0">
                <a:latin typeface="Times New Roman" panose="02020603050405020304" pitchFamily="18" charset="0"/>
                <a:cs typeface="Times New Roman" panose="02020603050405020304" pitchFamily="18" charset="0"/>
              </a:rPr>
              <a:t> avanzará en su camino hacia la abstracción, empezando a pintar las series de las “composiciones”.</a:t>
            </a:r>
          </a:p>
          <a:p>
            <a:r>
              <a:rPr lang="es-ES" sz="2600" dirty="0">
                <a:latin typeface="Times New Roman" panose="02020603050405020304" pitchFamily="18" charset="0"/>
                <a:cs typeface="Times New Roman" panose="02020603050405020304" pitchFamily="18" charset="0"/>
              </a:rPr>
              <a:t>Para cuando regresó a Holanda ya había realizado un grupo de obras en las que los planos inclinados y entrecruzados del primer Cubismo habían sido aislados y dispuestos en otro orden, apareciendo perfilados por líneas oscuras.</a:t>
            </a:r>
          </a:p>
          <a:p>
            <a:r>
              <a:rPr lang="es-ES" sz="2600" dirty="0">
                <a:latin typeface="Times New Roman" panose="02020603050405020304" pitchFamily="18" charset="0"/>
                <a:cs typeface="Times New Roman" panose="02020603050405020304" pitchFamily="18" charset="0"/>
              </a:rPr>
              <a:t>En Composición oval (193-1914) la organización de planos se realiza mediante ejes verticales y horizontales y vemos una decoloración progresiva de los planos de color azul, lavanda y ocre que fue tan característica del primer Cubismo, además de las líneas oscuras que delimitan esos rectángulos irregulares.</a:t>
            </a:r>
          </a:p>
          <a:p>
            <a:endParaRPr lang="en-US" sz="2000" dirty="0">
              <a:latin typeface="Times New Roman" panose="02020603050405020304" pitchFamily="18" charset="0"/>
              <a:cs typeface="Times New Roman" panose="02020603050405020304" pitchFamily="18" charset="0"/>
            </a:endParaRPr>
          </a:p>
          <a:p>
            <a:endParaRPr lang="es-E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975059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17EF8B-92C4-4247-8F4F-B4E971592BD1}"/>
              </a:ext>
            </a:extLst>
          </p:cNvPr>
          <p:cNvSpPr>
            <a:spLocks noGrp="1"/>
          </p:cNvSpPr>
          <p:nvPr>
            <p:ph type="title"/>
          </p:nvPr>
        </p:nvSpPr>
        <p:spPr>
          <a:xfrm>
            <a:off x="4313" y="5532223"/>
            <a:ext cx="12183373" cy="1325563"/>
          </a:xfrm>
        </p:spPr>
        <p:txBody>
          <a:bodyPr/>
          <a:lstStyle/>
          <a:p>
            <a:pPr algn="ctr"/>
            <a:r>
              <a:rPr lang="es-ES" dirty="0"/>
              <a:t>Theo Van Doesburg: Tres variaciones (detalle) 1920</a:t>
            </a:r>
          </a:p>
        </p:txBody>
      </p:sp>
      <p:pic>
        <p:nvPicPr>
          <p:cNvPr id="5" name="Imagen 4">
            <a:extLst>
              <a:ext uri="{FF2B5EF4-FFF2-40B4-BE49-F238E27FC236}">
                <a16:creationId xmlns:a16="http://schemas.microsoft.com/office/drawing/2014/main" id="{4228F894-4E0F-4F3F-A322-7DBEAFABB2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81714" y="86177"/>
            <a:ext cx="3828570" cy="5446046"/>
          </a:xfrm>
          <a:prstGeom prst="rect">
            <a:avLst/>
          </a:prstGeom>
        </p:spPr>
      </p:pic>
    </p:spTree>
    <p:extLst>
      <p:ext uri="{BB962C8B-B14F-4D97-AF65-F5344CB8AC3E}">
        <p14:creationId xmlns:p14="http://schemas.microsoft.com/office/powerpoint/2010/main" val="19686453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AEC6616-2FF1-47F2-B871-41491CF9CECC}"/>
              </a:ext>
            </a:extLst>
          </p:cNvPr>
          <p:cNvSpPr>
            <a:spLocks noGrp="1"/>
          </p:cNvSpPr>
          <p:nvPr>
            <p:ph idx="1"/>
          </p:nvPr>
        </p:nvSpPr>
        <p:spPr>
          <a:xfrm>
            <a:off x="331304" y="331304"/>
            <a:ext cx="11423374" cy="6241773"/>
          </a:xfrm>
        </p:spPr>
        <p:txBody>
          <a:bodyPr>
            <a:normAutofit fontScale="62500" lnSpcReduction="20000"/>
          </a:bodyPr>
          <a:lstStyle/>
          <a:p>
            <a:r>
              <a:rPr lang="es-ES" dirty="0"/>
              <a:t>Tras su trayectoria inicial, en </a:t>
            </a:r>
            <a:r>
              <a:rPr lang="es-ES" cap="small" dirty="0"/>
              <a:t>1</a:t>
            </a:r>
            <a:r>
              <a:rPr lang="es-ES" dirty="0"/>
              <a:t>9</a:t>
            </a:r>
            <a:r>
              <a:rPr lang="es-ES" cap="small" dirty="0"/>
              <a:t>1</a:t>
            </a:r>
            <a:r>
              <a:rPr lang="es-ES" dirty="0"/>
              <a:t>5 Mondrian entró en contacto con Theo van Doesburg, con quien creó el movimiento </a:t>
            </a:r>
            <a:r>
              <a:rPr lang="es-ES" b="1" i="1" dirty="0"/>
              <a:t>De </a:t>
            </a:r>
            <a:r>
              <a:rPr lang="es-ES" b="1" i="1" dirty="0" err="1"/>
              <a:t>Stijl</a:t>
            </a:r>
            <a:r>
              <a:rPr lang="es-ES" i="1" dirty="0"/>
              <a:t>.</a:t>
            </a:r>
            <a:endParaRPr lang="es-ES" dirty="0"/>
          </a:p>
          <a:p>
            <a:r>
              <a:rPr lang="es-ES" dirty="0"/>
              <a:t>Los elementos básicos son el cuadrado y su extensión tridimensional, el cubo, que proceden de la intersección de dos fuerzas primarias de dirección expresadas por medio de líneas verticales y horizontales que se unen en ángulo recto.</a:t>
            </a:r>
          </a:p>
          <a:p>
            <a:r>
              <a:rPr lang="es-ES" dirty="0"/>
              <a:t>El color queda restringido a los tres primarios, rojo, amarillo y azul, además del blanco y el negro en una búsqueda de la belleza plática pura.</a:t>
            </a:r>
          </a:p>
          <a:p>
            <a:r>
              <a:rPr lang="es-ES" dirty="0"/>
              <a:t>A pesar de que sus teorías se ejemplifican a la perfección en la obra de Piet Mondrian, Theo van Doesburg se convirtió en la personalidad dominante del movimiento, que presentó como un estilo moderno que englobaría todas las artes.</a:t>
            </a:r>
          </a:p>
          <a:p>
            <a:r>
              <a:rPr lang="es-ES" dirty="0"/>
              <a:t>El programa de </a:t>
            </a:r>
            <a:r>
              <a:rPr lang="es-ES" b="1" i="1" dirty="0" err="1"/>
              <a:t>De</a:t>
            </a:r>
            <a:r>
              <a:rPr lang="es-ES" b="1" i="1" dirty="0"/>
              <a:t> Stjil</a:t>
            </a:r>
            <a:r>
              <a:rPr lang="es-ES" dirty="0"/>
              <a:t> se hizo público en octubre de 1917 en el primer número de la revista del mismo nombre.</a:t>
            </a:r>
          </a:p>
          <a:p>
            <a:r>
              <a:rPr lang="es-ES" dirty="0"/>
              <a:t>Otros artistas como Severini, </a:t>
            </a:r>
            <a:r>
              <a:rPr lang="es-ES" dirty="0" err="1"/>
              <a:t>Arp</a:t>
            </a:r>
            <a:r>
              <a:rPr lang="es-ES" dirty="0"/>
              <a:t>, </a:t>
            </a:r>
            <a:r>
              <a:rPr lang="es-ES" dirty="0" err="1"/>
              <a:t>Lissitzky</a:t>
            </a:r>
            <a:r>
              <a:rPr lang="es-ES" dirty="0"/>
              <a:t> o Brancusi formaron parte de él en otros periodos.</a:t>
            </a:r>
          </a:p>
          <a:p>
            <a:r>
              <a:rPr lang="es-ES" dirty="0"/>
              <a:t>Theo van Doesburg llevó su mensaje a la Bauhaus de Weimar.</a:t>
            </a:r>
          </a:p>
          <a:p>
            <a:r>
              <a:rPr lang="es-ES" dirty="0"/>
              <a:t>En 1923 se organizó la primera gran exposición de arquitectura de </a:t>
            </a:r>
            <a:r>
              <a:rPr lang="es-ES" b="1" i="1" dirty="0" err="1"/>
              <a:t>De</a:t>
            </a:r>
            <a:r>
              <a:rPr lang="es-ES" b="1" i="1" dirty="0"/>
              <a:t> Stjil </a:t>
            </a:r>
            <a:r>
              <a:rPr lang="es-ES" dirty="0"/>
              <a:t>en una galería de París.</a:t>
            </a:r>
          </a:p>
          <a:p>
            <a:r>
              <a:rPr lang="es-ES" dirty="0"/>
              <a:t>Hasta 1920 la obra de Theo van Doesburg se desarrolla paralelamente a la de Piet Mondrian, hasta el punto de llegar a confundirse, pero después, por influencia del Constructivismo y el Suprematismo rusos, desplazó el eje de sus estructuras para conseguir más movimiento dando lugar a unos diseños que llamó “</a:t>
            </a:r>
            <a:r>
              <a:rPr lang="es-ES" dirty="0" err="1"/>
              <a:t>contra-posiciones</a:t>
            </a:r>
            <a:r>
              <a:rPr lang="es-ES" dirty="0"/>
              <a:t>”.</a:t>
            </a:r>
          </a:p>
          <a:p>
            <a:r>
              <a:rPr lang="es-ES" dirty="0"/>
              <a:t>Aunque su estilo evolucionó siguiendo las teorías abstractas </a:t>
            </a:r>
            <a:r>
              <a:rPr lang="es-ES" dirty="0" err="1"/>
              <a:t>neoplasticistas</a:t>
            </a:r>
            <a:r>
              <a:rPr lang="es-ES" dirty="0"/>
              <a:t>, que defendían el uso de la línea recta y de los colores primarios, en 1925 Van Doesburg introdujo la diagonal en sus composiciones, lo que desencadenó la ruptura definitiva con Mondrian.</a:t>
            </a:r>
          </a:p>
          <a:p>
            <a:r>
              <a:rPr lang="es-ES" dirty="0"/>
              <a:t>A sus ojos, la pintura imitativa y naturalista había quedado obsoleta tras la aparición de la fotografía.</a:t>
            </a:r>
            <a:endParaRPr lang="es-E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585889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17EF8B-92C4-4247-8F4F-B4E971592BD1}"/>
              </a:ext>
            </a:extLst>
          </p:cNvPr>
          <p:cNvSpPr>
            <a:spLocks noGrp="1"/>
          </p:cNvSpPr>
          <p:nvPr>
            <p:ph type="title"/>
          </p:nvPr>
        </p:nvSpPr>
        <p:spPr>
          <a:xfrm>
            <a:off x="4313" y="5532223"/>
            <a:ext cx="12168996" cy="1325563"/>
          </a:xfrm>
        </p:spPr>
        <p:txBody>
          <a:bodyPr/>
          <a:lstStyle/>
          <a:p>
            <a:pPr algn="ctr"/>
            <a:r>
              <a:rPr lang="es-ES" dirty="0"/>
              <a:t>Piet Mondrian: Composición. 1918</a:t>
            </a:r>
          </a:p>
        </p:txBody>
      </p:sp>
      <p:pic>
        <p:nvPicPr>
          <p:cNvPr id="3" name="Imagen 2">
            <a:extLst>
              <a:ext uri="{FF2B5EF4-FFF2-40B4-BE49-F238E27FC236}">
                <a16:creationId xmlns:a16="http://schemas.microsoft.com/office/drawing/2014/main" id="{EB1877E1-F22B-4F2A-9250-2320E090D562}"/>
              </a:ext>
            </a:extLst>
          </p:cNvPr>
          <p:cNvPicPr>
            <a:picLocks noChangeAspect="1"/>
          </p:cNvPicPr>
          <p:nvPr/>
        </p:nvPicPr>
        <p:blipFill>
          <a:blip r:embed="rId2"/>
          <a:stretch>
            <a:fillRect/>
          </a:stretch>
        </p:blipFill>
        <p:spPr>
          <a:xfrm>
            <a:off x="2885833" y="365105"/>
            <a:ext cx="6434712" cy="5279525"/>
          </a:xfrm>
          <a:prstGeom prst="rect">
            <a:avLst/>
          </a:prstGeom>
        </p:spPr>
      </p:pic>
    </p:spTree>
    <p:extLst>
      <p:ext uri="{BB962C8B-B14F-4D97-AF65-F5344CB8AC3E}">
        <p14:creationId xmlns:p14="http://schemas.microsoft.com/office/powerpoint/2010/main" val="23745568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AEC6616-2FF1-47F2-B871-41491CF9CECC}"/>
              </a:ext>
            </a:extLst>
          </p:cNvPr>
          <p:cNvSpPr>
            <a:spLocks noGrp="1"/>
          </p:cNvSpPr>
          <p:nvPr>
            <p:ph idx="1"/>
          </p:nvPr>
        </p:nvSpPr>
        <p:spPr>
          <a:xfrm>
            <a:off x="838200" y="384313"/>
            <a:ext cx="10515600" cy="5792650"/>
          </a:xfrm>
        </p:spPr>
        <p:txBody>
          <a:bodyPr>
            <a:normAutofit/>
          </a:bodyPr>
          <a:lstStyle/>
          <a:p>
            <a:r>
              <a:rPr lang="es-ES" sz="2000" dirty="0"/>
              <a:t>Tras su trayectoria inicial, en </a:t>
            </a:r>
            <a:r>
              <a:rPr lang="es-ES" sz="2000" cap="small" dirty="0"/>
              <a:t>1</a:t>
            </a:r>
            <a:r>
              <a:rPr lang="es-ES" sz="2000" dirty="0"/>
              <a:t>9</a:t>
            </a:r>
            <a:r>
              <a:rPr lang="es-ES" sz="2000" cap="small" dirty="0"/>
              <a:t>1</a:t>
            </a:r>
            <a:r>
              <a:rPr lang="es-ES" sz="2000" dirty="0"/>
              <a:t>5 Mondrian entró en contacto con Theo van Doesburg, con quien creó el movimiento </a:t>
            </a:r>
            <a:r>
              <a:rPr lang="es-ES" sz="2000" b="1" i="1" dirty="0"/>
              <a:t>De </a:t>
            </a:r>
            <a:r>
              <a:rPr lang="es-ES" sz="2000" b="1" i="1" dirty="0" err="1"/>
              <a:t>Stijl</a:t>
            </a:r>
            <a:r>
              <a:rPr lang="es-ES" sz="2000" i="1" dirty="0"/>
              <a:t>.</a:t>
            </a:r>
            <a:endParaRPr lang="es-ES" sz="2000" dirty="0"/>
          </a:p>
          <a:p>
            <a:r>
              <a:rPr lang="es-ES" sz="2000" dirty="0"/>
              <a:t>Los elementos básicos son el cuadrado y su extensión tridimensional, el cubo, que proceden de la intersección de dos fuerzas primarias de dirección expresadas por medio de líneas verticales y horizontales que se unen en ángulo recto.</a:t>
            </a:r>
          </a:p>
          <a:p>
            <a:r>
              <a:rPr lang="es-ES" sz="2000" dirty="0"/>
              <a:t>El color queda restringido a los tres primarios, rojo, amarillo y azul, además del blanco y el negro en una búsqueda de la belleza plática pura.</a:t>
            </a:r>
          </a:p>
          <a:p>
            <a:r>
              <a:rPr lang="es-ES" sz="2000" dirty="0"/>
              <a:t>A pesar de que sus teorías se ejemplifican a la perfección en la obra de Piet Mondrian, Theo van Doesburg se convirtió en la personalidad dominante del movimiento, que presentó como un estilo moderno que englobaría todas las artes.</a:t>
            </a:r>
          </a:p>
          <a:p>
            <a:endParaRPr lang="es-E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344912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17EF8B-92C4-4247-8F4F-B4E971592BD1}"/>
              </a:ext>
            </a:extLst>
          </p:cNvPr>
          <p:cNvSpPr>
            <a:spLocks noGrp="1"/>
          </p:cNvSpPr>
          <p:nvPr>
            <p:ph type="title"/>
          </p:nvPr>
        </p:nvSpPr>
        <p:spPr>
          <a:xfrm>
            <a:off x="4313" y="5532223"/>
            <a:ext cx="12183373" cy="1325563"/>
          </a:xfrm>
        </p:spPr>
        <p:txBody>
          <a:bodyPr>
            <a:normAutofit/>
          </a:bodyPr>
          <a:lstStyle/>
          <a:p>
            <a:pPr algn="ctr"/>
            <a:r>
              <a:rPr lang="es-ES" dirty="0"/>
              <a:t>Piet Mondrian: Composición con rojo, amarillo, azul y negro. 1921 </a:t>
            </a:r>
          </a:p>
        </p:txBody>
      </p:sp>
      <p:pic>
        <p:nvPicPr>
          <p:cNvPr id="3" name="Imagen 2">
            <a:extLst>
              <a:ext uri="{FF2B5EF4-FFF2-40B4-BE49-F238E27FC236}">
                <a16:creationId xmlns:a16="http://schemas.microsoft.com/office/drawing/2014/main" id="{62234B6D-B209-4E04-9048-41B6D142B106}"/>
              </a:ext>
            </a:extLst>
          </p:cNvPr>
          <p:cNvPicPr>
            <a:picLocks noChangeAspect="1"/>
          </p:cNvPicPr>
          <p:nvPr/>
        </p:nvPicPr>
        <p:blipFill>
          <a:blip r:embed="rId2"/>
          <a:stretch>
            <a:fillRect/>
          </a:stretch>
        </p:blipFill>
        <p:spPr>
          <a:xfrm>
            <a:off x="3397015" y="47833"/>
            <a:ext cx="5397971" cy="5373856"/>
          </a:xfrm>
          <a:prstGeom prst="rect">
            <a:avLst/>
          </a:prstGeom>
        </p:spPr>
      </p:pic>
    </p:spTree>
    <p:extLst>
      <p:ext uri="{BB962C8B-B14F-4D97-AF65-F5344CB8AC3E}">
        <p14:creationId xmlns:p14="http://schemas.microsoft.com/office/powerpoint/2010/main" val="5968290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AEC6616-2FF1-47F2-B871-41491CF9CECC}"/>
              </a:ext>
            </a:extLst>
          </p:cNvPr>
          <p:cNvSpPr>
            <a:spLocks noGrp="1"/>
          </p:cNvSpPr>
          <p:nvPr>
            <p:ph idx="1"/>
          </p:nvPr>
        </p:nvSpPr>
        <p:spPr>
          <a:xfrm>
            <a:off x="838200" y="384313"/>
            <a:ext cx="10515600" cy="5792650"/>
          </a:xfrm>
        </p:spPr>
        <p:txBody>
          <a:bodyPr>
            <a:normAutofit fontScale="85000" lnSpcReduction="20000"/>
          </a:bodyPr>
          <a:lstStyle/>
          <a:p>
            <a:r>
              <a:rPr lang="es-ES" dirty="0"/>
              <a:t>A partir de 1920 sus obras presentan muchos cuadrados y rectángulos combinados y líneas negras que a veces se detenían antes de los bordes, lo que parecía separar los rectángulos del fondo. </a:t>
            </a:r>
          </a:p>
          <a:p>
            <a:r>
              <a:rPr lang="es-ES" dirty="0"/>
              <a:t>El efecto de superposición en profundidad quedaba reforzado por la presencia de cuadrados de color gris que parecían estar delante de una superficie blanca.</a:t>
            </a:r>
          </a:p>
          <a:p>
            <a:endParaRPr lang="es-ES" dirty="0"/>
          </a:p>
          <a:p>
            <a:r>
              <a:rPr lang="es-ES" dirty="0"/>
              <a:t>Su pintura nace sin un fin utilitario, pues es una concepción ideal, una plástica pura fruto de un proceso de investigación de las combinaciones y juegos de la geometría.</a:t>
            </a:r>
          </a:p>
          <a:p>
            <a:r>
              <a:rPr lang="es-ES" dirty="0"/>
              <a:t>El valor del color no es algo que exista en el propio color, sino en su dimensión. Los tonos alteran la significación de un color aplicado sobre un mismo rectángulo. Y también cambia según el lugar que ocupe en el cuadro.</a:t>
            </a:r>
          </a:p>
          <a:p>
            <a:r>
              <a:rPr lang="es-ES" dirty="0"/>
              <a:t>Y es que la aparente simplicidad de los cuadros de Mondrian en realidad oculta composiciones profundamente meditadas que al situarse en un muro condicionan la estructura y visión de todo el entorno arquitectónico, fuerzan al espectador a establecer una geometrización y una ordenación del espacio circundante, logrando según el pintor hacer ese lugar más habitable.</a:t>
            </a:r>
          </a:p>
          <a:p>
            <a:r>
              <a:rPr lang="es-ES" dirty="0"/>
              <a:t>Piet Mondrian creía que el deber del arte era el de expresar una visión clara de la realidad y que las particularidades de la forma oscurecían la realidad pura.</a:t>
            </a:r>
          </a:p>
          <a:p>
            <a:endParaRPr lang="es-E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565280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17EF8B-92C4-4247-8F4F-B4E971592BD1}"/>
              </a:ext>
            </a:extLst>
          </p:cNvPr>
          <p:cNvSpPr>
            <a:spLocks noGrp="1"/>
          </p:cNvSpPr>
          <p:nvPr>
            <p:ph type="title"/>
          </p:nvPr>
        </p:nvSpPr>
        <p:spPr>
          <a:xfrm>
            <a:off x="4313" y="5532223"/>
            <a:ext cx="12183373" cy="1325563"/>
          </a:xfrm>
        </p:spPr>
        <p:txBody>
          <a:bodyPr>
            <a:normAutofit/>
          </a:bodyPr>
          <a:lstStyle/>
          <a:p>
            <a:pPr algn="ctr"/>
            <a:r>
              <a:rPr lang="es-ES" dirty="0"/>
              <a:t>Piet Mondrian: Composición en rojo. 1939. </a:t>
            </a:r>
            <a:br>
              <a:rPr lang="es-ES" dirty="0"/>
            </a:br>
            <a:endParaRPr lang="es-ES">
              <a:cs typeface="Calibri Light"/>
            </a:endParaRPr>
          </a:p>
        </p:txBody>
      </p:sp>
      <p:pic>
        <p:nvPicPr>
          <p:cNvPr id="3" name="Imagen 2">
            <a:extLst>
              <a:ext uri="{FF2B5EF4-FFF2-40B4-BE49-F238E27FC236}">
                <a16:creationId xmlns:a16="http://schemas.microsoft.com/office/drawing/2014/main" id="{1372AC8B-3F56-40BD-9B62-E1B6629CB942}"/>
              </a:ext>
            </a:extLst>
          </p:cNvPr>
          <p:cNvPicPr>
            <a:picLocks noChangeAspect="1"/>
          </p:cNvPicPr>
          <p:nvPr/>
        </p:nvPicPr>
        <p:blipFill>
          <a:blip r:embed="rId2"/>
          <a:stretch>
            <a:fillRect/>
          </a:stretch>
        </p:blipFill>
        <p:spPr>
          <a:xfrm>
            <a:off x="4010846" y="358992"/>
            <a:ext cx="4170308" cy="4337719"/>
          </a:xfrm>
          <a:prstGeom prst="rect">
            <a:avLst/>
          </a:prstGeom>
        </p:spPr>
      </p:pic>
    </p:spTree>
    <p:extLst>
      <p:ext uri="{BB962C8B-B14F-4D97-AF65-F5344CB8AC3E}">
        <p14:creationId xmlns:p14="http://schemas.microsoft.com/office/powerpoint/2010/main" val="26268315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AEC6616-2FF1-47F2-B871-41491CF9CECC}"/>
              </a:ext>
            </a:extLst>
          </p:cNvPr>
          <p:cNvSpPr>
            <a:spLocks noGrp="1"/>
          </p:cNvSpPr>
          <p:nvPr>
            <p:ph idx="1"/>
          </p:nvPr>
        </p:nvSpPr>
        <p:spPr>
          <a:xfrm>
            <a:off x="838200" y="384313"/>
            <a:ext cx="10515600" cy="5792650"/>
          </a:xfrm>
        </p:spPr>
        <p:txBody>
          <a:bodyPr>
            <a:normAutofit fontScale="77500" lnSpcReduction="20000"/>
          </a:bodyPr>
          <a:lstStyle/>
          <a:p>
            <a:r>
              <a:rPr lang="es-ES" dirty="0"/>
              <a:t>A partir de 1925 la obra es una tinta plana absoluta sin referencia a textura, tonos o toques de pincel. Rectángulos colores planos, una armadura que lo ordena todo; son medios esenciales y aparentemente simples.</a:t>
            </a:r>
          </a:p>
          <a:p>
            <a:r>
              <a:rPr lang="es-ES" dirty="0"/>
              <a:t>Pero Piet Mondrian no parte de ellos, sino que ha llegado a ellos tras un meditado, paciente y lento proceso de investigación.</a:t>
            </a:r>
          </a:p>
          <a:p>
            <a:r>
              <a:rPr lang="es-ES" dirty="0"/>
              <a:t>Mondrian introduce el pulso humano de una concepción metafísica de la vida a través de estos elementos simples y esenciales los cuales,  a pesar de su estricta racionalidad, transmiten un lado lírico en el entorno que nos rodea.</a:t>
            </a:r>
          </a:p>
          <a:p>
            <a:r>
              <a:rPr lang="es-ES" dirty="0"/>
              <a:t>Su pintura nace sin un fin utilitario, pues es una concepción ideal, una plástica pura fruto de un proceso de investigación de las combinaciones y juegos de la geometría.</a:t>
            </a:r>
          </a:p>
          <a:p>
            <a:r>
              <a:rPr lang="es-ES" dirty="0"/>
              <a:t>El valor del color no es algo que exista en el propio color, sino en su dimensión. Los tonos alteran la significación de un color aplicado sobre un mismo rectángulo. Y también cambia según el lugar que ocupe en el cuadro.</a:t>
            </a:r>
          </a:p>
          <a:p>
            <a:r>
              <a:rPr lang="es-ES" dirty="0"/>
              <a:t>Y es que la aparente simplicidad de los cuadros de Mondrian en realidad oculta composiciones profundamente meditadas que al situarse en un muro condicionan la estructura y visión de todo el entorno arquitectónico, fuerzan al espectador a establecer una geometrización y una ordenación del espacio circundante, logrando según el pintor hacer ese lugar más habitable.</a:t>
            </a:r>
          </a:p>
          <a:p>
            <a:r>
              <a:rPr lang="es-ES" dirty="0"/>
              <a:t>Piet Mondrian creía que el deber del arte era el de expresar una visión clara de la realidad y que las particularidades de la forma oscurecían la realidad pura.</a:t>
            </a:r>
          </a:p>
          <a:p>
            <a:endParaRPr lang="es-E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785911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9EB9CA4-F2D7-46C0-966E-BD4AC5409DB5}"/>
              </a:ext>
            </a:extLst>
          </p:cNvPr>
          <p:cNvSpPr>
            <a:spLocks noGrp="1"/>
          </p:cNvSpPr>
          <p:nvPr>
            <p:ph type="ctrTitle"/>
          </p:nvPr>
        </p:nvSpPr>
        <p:spPr/>
        <p:txBody>
          <a:bodyPr/>
          <a:lstStyle/>
          <a:p>
            <a:r>
              <a:rPr lang="es-ES" dirty="0"/>
              <a:t>La abstracción rusa.</a:t>
            </a:r>
            <a:br>
              <a:rPr lang="es-ES" dirty="0"/>
            </a:br>
            <a:r>
              <a:rPr lang="es-ES" dirty="0"/>
              <a:t>Malevich y el Suprematismo.</a:t>
            </a:r>
          </a:p>
        </p:txBody>
      </p:sp>
    </p:spTree>
    <p:extLst>
      <p:ext uri="{BB962C8B-B14F-4D97-AF65-F5344CB8AC3E}">
        <p14:creationId xmlns:p14="http://schemas.microsoft.com/office/powerpoint/2010/main" val="27603849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17EF8B-92C4-4247-8F4F-B4E971592BD1}"/>
              </a:ext>
            </a:extLst>
          </p:cNvPr>
          <p:cNvSpPr>
            <a:spLocks noGrp="1"/>
          </p:cNvSpPr>
          <p:nvPr>
            <p:ph type="title"/>
          </p:nvPr>
        </p:nvSpPr>
        <p:spPr>
          <a:xfrm>
            <a:off x="4313" y="5532223"/>
            <a:ext cx="12183373" cy="1325563"/>
          </a:xfrm>
        </p:spPr>
        <p:txBody>
          <a:bodyPr>
            <a:normAutofit/>
          </a:bodyPr>
          <a:lstStyle/>
          <a:p>
            <a:pPr algn="ctr"/>
            <a:r>
              <a:rPr lang="es-ES" sz="3600" dirty="0" err="1"/>
              <a:t>Mijail</a:t>
            </a:r>
            <a:r>
              <a:rPr lang="es-ES" sz="3600" dirty="0"/>
              <a:t> </a:t>
            </a:r>
            <a:r>
              <a:rPr lang="es-ES" sz="3600" dirty="0" err="1"/>
              <a:t>Larionov</a:t>
            </a:r>
            <a:r>
              <a:rPr lang="es-ES" sz="3600" dirty="0"/>
              <a:t>: </a:t>
            </a:r>
            <a:r>
              <a:rPr lang="es-ES" sz="3600" dirty="0" err="1"/>
              <a:t>Rayonismo</a:t>
            </a:r>
            <a:r>
              <a:rPr lang="es-ES" sz="3600" dirty="0"/>
              <a:t>. 1913.</a:t>
            </a:r>
            <a:br>
              <a:rPr lang="es-ES" sz="3600" dirty="0"/>
            </a:br>
            <a:r>
              <a:rPr lang="es-ES" sz="3600" dirty="0"/>
              <a:t>Colección particular. </a:t>
            </a:r>
          </a:p>
        </p:txBody>
      </p:sp>
      <p:pic>
        <p:nvPicPr>
          <p:cNvPr id="4" name="Imagen 3">
            <a:extLst>
              <a:ext uri="{FF2B5EF4-FFF2-40B4-BE49-F238E27FC236}">
                <a16:creationId xmlns:a16="http://schemas.microsoft.com/office/drawing/2014/main" id="{6C77A88D-0638-4C8B-87FC-06233B7CEB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37181" y="343997"/>
            <a:ext cx="6917635" cy="5188226"/>
          </a:xfrm>
          <a:prstGeom prst="rect">
            <a:avLst/>
          </a:prstGeom>
        </p:spPr>
      </p:pic>
    </p:spTree>
    <p:extLst>
      <p:ext uri="{BB962C8B-B14F-4D97-AF65-F5344CB8AC3E}">
        <p14:creationId xmlns:p14="http://schemas.microsoft.com/office/powerpoint/2010/main" val="21739493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AEC6616-2FF1-47F2-B871-41491CF9CECC}"/>
              </a:ext>
            </a:extLst>
          </p:cNvPr>
          <p:cNvSpPr>
            <a:spLocks noGrp="1"/>
          </p:cNvSpPr>
          <p:nvPr>
            <p:ph idx="1"/>
          </p:nvPr>
        </p:nvSpPr>
        <p:spPr>
          <a:xfrm>
            <a:off x="477078" y="384313"/>
            <a:ext cx="10876722" cy="5792650"/>
          </a:xfrm>
        </p:spPr>
        <p:txBody>
          <a:bodyPr>
            <a:normAutofit lnSpcReduction="10000"/>
          </a:bodyPr>
          <a:lstStyle/>
          <a:p>
            <a:pPr algn="just"/>
            <a:r>
              <a:rPr lang="es-ES" dirty="0"/>
              <a:t>Aunque a comienzos del siglo XX nada hacía presagiar que Rusia potenciase un arte de vanguardia radical, hacia </a:t>
            </a:r>
            <a:r>
              <a:rPr lang="es-ES" cap="small" dirty="0"/>
              <a:t>1</a:t>
            </a:r>
            <a:r>
              <a:rPr lang="es-ES" dirty="0"/>
              <a:t>909 algunos artistas como Mijaíl </a:t>
            </a:r>
            <a:r>
              <a:rPr lang="es-ES" dirty="0" err="1"/>
              <a:t>Larionov</a:t>
            </a:r>
            <a:r>
              <a:rPr lang="es-ES" dirty="0"/>
              <a:t> y Natalia </a:t>
            </a:r>
            <a:r>
              <a:rPr lang="es-ES" dirty="0" err="1"/>
              <a:t>Goncharova</a:t>
            </a:r>
            <a:r>
              <a:rPr lang="es-ES" dirty="0"/>
              <a:t> daban un giro decisivo a su producción e iniciaban el paso hacia el </a:t>
            </a:r>
            <a:r>
              <a:rPr lang="es-ES" b="1" i="1" dirty="0" err="1"/>
              <a:t>Rayonismo</a:t>
            </a:r>
            <a:r>
              <a:rPr lang="es-ES" dirty="0"/>
              <a:t>. </a:t>
            </a:r>
          </a:p>
          <a:p>
            <a:pPr algn="just"/>
            <a:r>
              <a:rPr lang="es-ES" dirty="0"/>
              <a:t>Se trataba de una tendencia basada en el juego expresivo de líneas, que era una síntesis del Cubismo, el Futurismo y el Orfismo. </a:t>
            </a:r>
          </a:p>
          <a:p>
            <a:pPr algn="just"/>
            <a:r>
              <a:rPr lang="es-ES" dirty="0"/>
              <a:t>A esto se unió su admiración por la antigua pintura rusa de iconos, los bordados campesinos, los grabados en madera y los esmaltes rusos. </a:t>
            </a:r>
          </a:p>
          <a:p>
            <a:pPr algn="just"/>
            <a:r>
              <a:rPr lang="es-ES" dirty="0"/>
              <a:t>En 1913 Mijaíl </a:t>
            </a:r>
            <a:r>
              <a:rPr lang="es-ES" dirty="0" err="1"/>
              <a:t>Larionov</a:t>
            </a:r>
            <a:r>
              <a:rPr lang="es-ES" dirty="0"/>
              <a:t> lanzó un nuevo movimiento bajo el nombre de </a:t>
            </a:r>
            <a:r>
              <a:rPr lang="es-ES" dirty="0" err="1"/>
              <a:t>Rayonismo</a:t>
            </a:r>
            <a:r>
              <a:rPr lang="es-ES" dirty="0"/>
              <a:t>, porque sus composiciones estaban construidas a base de rayos de luz que parecían partir de superficies invisibles, que se cruzaban y se disolvían en motivos de continuo cambio. </a:t>
            </a:r>
          </a:p>
          <a:p>
            <a:pPr algn="just"/>
            <a:r>
              <a:rPr lang="es-ES" dirty="0"/>
              <a:t>El </a:t>
            </a:r>
            <a:r>
              <a:rPr lang="es-ES" dirty="0" err="1"/>
              <a:t>Rayonismo</a:t>
            </a:r>
            <a:r>
              <a:rPr lang="es-ES" dirty="0"/>
              <a:t> bebió del Cubismo en cuanto la estructura de sus pinturas y del Futurismo en su sentido de movimiento dinámico, pero dio lugar a obras completamente abstractas.</a:t>
            </a:r>
            <a:endParaRPr lang="es-E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334171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17EF8B-92C4-4247-8F4F-B4E971592BD1}"/>
              </a:ext>
            </a:extLst>
          </p:cNvPr>
          <p:cNvSpPr>
            <a:spLocks noGrp="1"/>
          </p:cNvSpPr>
          <p:nvPr>
            <p:ph type="title"/>
          </p:nvPr>
        </p:nvSpPr>
        <p:spPr>
          <a:xfrm>
            <a:off x="4313" y="5532223"/>
            <a:ext cx="12183373" cy="1325563"/>
          </a:xfrm>
        </p:spPr>
        <p:txBody>
          <a:bodyPr/>
          <a:lstStyle/>
          <a:p>
            <a:pPr algn="ctr"/>
            <a:r>
              <a:rPr lang="es-ES" dirty="0" err="1"/>
              <a:t>Kasimir</a:t>
            </a:r>
            <a:r>
              <a:rPr lang="es-ES" dirty="0"/>
              <a:t> Malevich: El afilador de cuchillos 1912  </a:t>
            </a:r>
            <a:endParaRPr lang="es-ES" dirty="0">
              <a:cs typeface="Calibri Light"/>
            </a:endParaRPr>
          </a:p>
        </p:txBody>
      </p:sp>
      <p:pic>
        <p:nvPicPr>
          <p:cNvPr id="3" name="Imagen 2">
            <a:extLst>
              <a:ext uri="{FF2B5EF4-FFF2-40B4-BE49-F238E27FC236}">
                <a16:creationId xmlns:a16="http://schemas.microsoft.com/office/drawing/2014/main" id="{679D6387-C841-4A2C-AE5E-BB7F05AAE757}"/>
              </a:ext>
            </a:extLst>
          </p:cNvPr>
          <p:cNvPicPr>
            <a:picLocks noChangeAspect="1"/>
          </p:cNvPicPr>
          <p:nvPr/>
        </p:nvPicPr>
        <p:blipFill>
          <a:blip r:embed="rId2"/>
          <a:stretch>
            <a:fillRect/>
          </a:stretch>
        </p:blipFill>
        <p:spPr>
          <a:xfrm>
            <a:off x="3475857" y="169017"/>
            <a:ext cx="5254663" cy="5362277"/>
          </a:xfrm>
          <a:prstGeom prst="rect">
            <a:avLst/>
          </a:prstGeom>
        </p:spPr>
      </p:pic>
    </p:spTree>
    <p:extLst>
      <p:ext uri="{BB962C8B-B14F-4D97-AF65-F5344CB8AC3E}">
        <p14:creationId xmlns:p14="http://schemas.microsoft.com/office/powerpoint/2010/main" val="31618881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AEC6616-2FF1-47F2-B871-41491CF9CECC}"/>
              </a:ext>
            </a:extLst>
          </p:cNvPr>
          <p:cNvSpPr>
            <a:spLocks noGrp="1"/>
          </p:cNvSpPr>
          <p:nvPr>
            <p:ph idx="1"/>
          </p:nvPr>
        </p:nvSpPr>
        <p:spPr>
          <a:xfrm>
            <a:off x="838200" y="384313"/>
            <a:ext cx="10515600" cy="5792650"/>
          </a:xfrm>
        </p:spPr>
        <p:txBody>
          <a:bodyPr>
            <a:normAutofit fontScale="92500"/>
          </a:bodyPr>
          <a:lstStyle/>
          <a:p>
            <a:r>
              <a:rPr lang="es-ES" dirty="0"/>
              <a:t>Paralelamente en esos años (principios de la década de 1910)  de  tuvo un papel decisivo en la vanguardia rusa la actividad de </a:t>
            </a:r>
            <a:r>
              <a:rPr lang="es-ES" b="1" dirty="0"/>
              <a:t>Malevich</a:t>
            </a:r>
            <a:r>
              <a:rPr lang="es-ES" dirty="0"/>
              <a:t>.</a:t>
            </a:r>
          </a:p>
          <a:p>
            <a:r>
              <a:rPr lang="es-ES" dirty="0"/>
              <a:t>Sus comienzos artísticos transcurrieron paralelamente a las iniciativas de </a:t>
            </a:r>
            <a:r>
              <a:rPr lang="es-ES" dirty="0" err="1"/>
              <a:t>Larionov</a:t>
            </a:r>
            <a:r>
              <a:rPr lang="es-ES" dirty="0"/>
              <a:t> y </a:t>
            </a:r>
            <a:r>
              <a:rPr lang="es-ES" dirty="0" err="1"/>
              <a:t>Goncharova</a:t>
            </a:r>
            <a:r>
              <a:rPr lang="es-ES" dirty="0"/>
              <a:t>, pues participó en algunas de sus exposiciones.</a:t>
            </a:r>
          </a:p>
          <a:p>
            <a:r>
              <a:rPr lang="es-ES" dirty="0"/>
              <a:t>Malevich presentó obras que describió como “cubo-futuristas”, en las que los temas campesinos aparecían tratados como construcciones de figuras macizas realizadas a base de formas cilíndricas y los paisajes del fondo se rompían en secuencias de pequeños planos angulosos.</a:t>
            </a:r>
          </a:p>
          <a:p>
            <a:r>
              <a:rPr lang="es-ES" dirty="0"/>
              <a:t>Podemos ver elementos cubistas y futuristas en El afilador de cuchillos (1912), una obra que parece anunciar la de Léger, pero en la que los fragmentos de la figura repetidos mecánicamente con los que representa el movimiento nos remiten al futurismo.</a:t>
            </a:r>
          </a:p>
          <a:p>
            <a:r>
              <a:rPr lang="es-ES" dirty="0"/>
              <a:t>Sin embargo, los elementos futuristas desaparecieron muy pronto de su obra.</a:t>
            </a:r>
          </a:p>
        </p:txBody>
      </p:sp>
    </p:spTree>
    <p:extLst>
      <p:ext uri="{BB962C8B-B14F-4D97-AF65-F5344CB8AC3E}">
        <p14:creationId xmlns:p14="http://schemas.microsoft.com/office/powerpoint/2010/main" val="21754647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AEC6616-2FF1-47F2-B871-41491CF9CECC}"/>
              </a:ext>
            </a:extLst>
          </p:cNvPr>
          <p:cNvSpPr>
            <a:spLocks noGrp="1"/>
          </p:cNvSpPr>
          <p:nvPr>
            <p:ph idx="1"/>
          </p:nvPr>
        </p:nvSpPr>
        <p:spPr>
          <a:xfrm>
            <a:off x="838200" y="384313"/>
            <a:ext cx="10515600" cy="5792650"/>
          </a:xfrm>
        </p:spPr>
        <p:txBody>
          <a:bodyPr>
            <a:normAutofit fontScale="92500" lnSpcReduction="20000"/>
          </a:bodyPr>
          <a:lstStyle/>
          <a:p>
            <a:r>
              <a:rPr lang="es-ES" b="1" i="1" dirty="0"/>
              <a:t>Afilador de cuchillos. Principio de la animación</a:t>
            </a:r>
            <a:br>
              <a:rPr lang="es-ES" sz="2000" dirty="0"/>
            </a:br>
            <a:r>
              <a:rPr lang="es-ES" b="1" dirty="0" err="1"/>
              <a:t>Kasimir</a:t>
            </a:r>
            <a:r>
              <a:rPr lang="es-ES" b="1" dirty="0"/>
              <a:t> Malevich</a:t>
            </a:r>
            <a:br>
              <a:rPr lang="es-ES" sz="2000" dirty="0"/>
            </a:br>
            <a:r>
              <a:rPr lang="es-ES" b="1" dirty="0"/>
              <a:t>1913</a:t>
            </a:r>
            <a:br>
              <a:rPr lang="es-ES" sz="2000" dirty="0"/>
            </a:br>
            <a:r>
              <a:rPr lang="es-ES" b="1" dirty="0"/>
              <a:t>Oleo sobre tela</a:t>
            </a:r>
            <a:br>
              <a:rPr lang="es-ES" sz="2000" dirty="0"/>
            </a:br>
            <a:r>
              <a:rPr lang="es-ES" b="1" dirty="0"/>
              <a:t>79,5 x 79,5 cm</a:t>
            </a:r>
            <a:br>
              <a:rPr lang="es-ES" sz="2000" dirty="0"/>
            </a:br>
            <a:r>
              <a:rPr lang="es-ES" b="1" dirty="0"/>
              <a:t>New Haven, Yale </a:t>
            </a:r>
            <a:r>
              <a:rPr lang="es-ES" b="1" dirty="0" err="1"/>
              <a:t>University</a:t>
            </a:r>
            <a:r>
              <a:rPr lang="es-ES" b="1" dirty="0"/>
              <a:t> Art Gallery</a:t>
            </a:r>
            <a:br>
              <a:rPr lang="es-ES" sz="2000" dirty="0"/>
            </a:br>
            <a:br>
              <a:rPr lang="es-ES" sz="2000" dirty="0"/>
            </a:br>
            <a:r>
              <a:rPr lang="es-ES" dirty="0"/>
              <a:t>No se trata de la reproducción de un instante, sino que se reproduce la rotación constante de la piedra de afilar y los movimientos de trabajo. Además se dinamiza el fondo, el cuadro carece de puntos estáticos o fijos. Con el abandono del fondo como polo estático, Malevich se distancia del futurismo que lo conserva, mostrando por ejemplo un coche en marcha sobre un fondo inmóvil. </a:t>
            </a:r>
            <a:br>
              <a:rPr lang="es-ES" sz="2000" dirty="0"/>
            </a:br>
            <a:br>
              <a:rPr lang="es-ES" sz="2000" dirty="0"/>
            </a:br>
            <a:r>
              <a:rPr lang="es-ES" dirty="0"/>
              <a:t>El título del cuadro, </a:t>
            </a:r>
            <a:r>
              <a:rPr lang="es-ES" i="1" dirty="0"/>
              <a:t>Principio de la animación</a:t>
            </a:r>
            <a:r>
              <a:rPr lang="es-ES" dirty="0"/>
              <a:t>, se remite a la supresión de lo objetivo. La representación del trabajador y del trabajo aparece dinamizada como si se tratase de una película en transcurso. Al mismo tiempo se desarrolla la teoría física de las ondas que rechaza la visión estática del mundo.</a:t>
            </a:r>
            <a:endParaRPr lang="es-E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082955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AEC6616-2FF1-47F2-B871-41491CF9CECC}"/>
              </a:ext>
            </a:extLst>
          </p:cNvPr>
          <p:cNvSpPr>
            <a:spLocks noGrp="1"/>
          </p:cNvSpPr>
          <p:nvPr>
            <p:ph idx="1"/>
          </p:nvPr>
        </p:nvSpPr>
        <p:spPr>
          <a:xfrm>
            <a:off x="838200" y="384313"/>
            <a:ext cx="10515600" cy="5792650"/>
          </a:xfrm>
        </p:spPr>
        <p:txBody>
          <a:bodyPr>
            <a:normAutofit fontScale="92500" lnSpcReduction="20000"/>
          </a:bodyPr>
          <a:lstStyle/>
          <a:p>
            <a:r>
              <a:rPr lang="es-ES" dirty="0"/>
              <a:t>En esta imagen estamos viendo a un hombre afilando un cuchillo. No se trata de un instante sino que se reproduce la rotación constante de la piedra de afilar y de los movimientos de trabajo. La representación del trabajador y del trabajo aparece dinamizada como si se tratase de una película en transcurso.</a:t>
            </a:r>
          </a:p>
          <a:p>
            <a:r>
              <a:rPr lang="es-ES" dirty="0"/>
              <a:t>Todo ello representado con una gama interminable  de azules que decora todo el lienzo con pequeños matices rojos y anaranjados.</a:t>
            </a:r>
          </a:p>
          <a:p>
            <a:r>
              <a:rPr lang="es-ES" dirty="0"/>
              <a:t>En el afilador de cuchillos lo único que esta haciendo Malevich es unir la manera de representación de dos tendencias: por un lado el cubismo y por otro el futurismo. La fuerza creativa del cubismo se abstrae, descomponiéndose el tiempo y el espacio. Del futurismo Malevich extrae el tiempo pintándolo como si fuese un proceso de la unión. De ambas teorías nacen ésta y otras obras cubo-futuristas.</a:t>
            </a:r>
          </a:p>
          <a:p>
            <a:r>
              <a:rPr lang="es-ES" dirty="0"/>
              <a:t>El creador del suprematismo fue Malevich. El suprematismo constituye el desencadenante de un nuevo cosmos pictórico no objetivo. Este término surge en 1915 y se refiere al mundo de más arriba, a una realidad suprema, al puro sentimiento. Una expresión, según dijo el critico francés </a:t>
            </a:r>
            <a:r>
              <a:rPr lang="es-ES" dirty="0" err="1"/>
              <a:t>Nakow</a:t>
            </a:r>
            <a:r>
              <a:rPr lang="es-ES" dirty="0"/>
              <a:t> en 1948 “ que no existe en la lengua rusa y que el pintor inventa inspirándose en el vocabulario de su lengua materna, el polaco”.</a:t>
            </a:r>
          </a:p>
          <a:p>
            <a:endParaRPr lang="es-E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84435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17EF8B-92C4-4247-8F4F-B4E971592BD1}"/>
              </a:ext>
            </a:extLst>
          </p:cNvPr>
          <p:cNvSpPr>
            <a:spLocks noGrp="1"/>
          </p:cNvSpPr>
          <p:nvPr>
            <p:ph type="title"/>
          </p:nvPr>
        </p:nvSpPr>
        <p:spPr>
          <a:xfrm>
            <a:off x="4313" y="5532223"/>
            <a:ext cx="12183373" cy="1325563"/>
          </a:xfrm>
        </p:spPr>
        <p:txBody>
          <a:bodyPr/>
          <a:lstStyle/>
          <a:p>
            <a:pPr algn="ctr"/>
            <a:r>
              <a:rPr lang="es-ES" sz="3200" dirty="0" err="1"/>
              <a:t>Kasimir</a:t>
            </a:r>
            <a:r>
              <a:rPr lang="es-ES" sz="3200" dirty="0"/>
              <a:t> Malevich: Cuadrado negro sobre fondo blanco. 1914-1915</a:t>
            </a:r>
            <a:endParaRPr lang="es-ES" dirty="0"/>
          </a:p>
        </p:txBody>
      </p:sp>
      <p:pic>
        <p:nvPicPr>
          <p:cNvPr id="4" name="Imagen 3">
            <a:extLst>
              <a:ext uri="{FF2B5EF4-FFF2-40B4-BE49-F238E27FC236}">
                <a16:creationId xmlns:a16="http://schemas.microsoft.com/office/drawing/2014/main" id="{69DEB2B6-5770-46A6-A38B-B959322D896F}"/>
              </a:ext>
            </a:extLst>
          </p:cNvPr>
          <p:cNvPicPr>
            <a:picLocks noChangeAspect="1"/>
          </p:cNvPicPr>
          <p:nvPr/>
        </p:nvPicPr>
        <p:blipFill>
          <a:blip r:embed="rId2"/>
          <a:stretch>
            <a:fillRect/>
          </a:stretch>
        </p:blipFill>
        <p:spPr>
          <a:xfrm>
            <a:off x="3474577" y="172811"/>
            <a:ext cx="5372243" cy="5281549"/>
          </a:xfrm>
          <a:prstGeom prst="rect">
            <a:avLst/>
          </a:prstGeom>
        </p:spPr>
      </p:pic>
    </p:spTree>
    <p:extLst>
      <p:ext uri="{BB962C8B-B14F-4D97-AF65-F5344CB8AC3E}">
        <p14:creationId xmlns:p14="http://schemas.microsoft.com/office/powerpoint/2010/main" val="5717683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AEC6616-2FF1-47F2-B871-41491CF9CECC}"/>
              </a:ext>
            </a:extLst>
          </p:cNvPr>
          <p:cNvSpPr>
            <a:spLocks noGrp="1"/>
          </p:cNvSpPr>
          <p:nvPr>
            <p:ph idx="1"/>
          </p:nvPr>
        </p:nvSpPr>
        <p:spPr>
          <a:xfrm>
            <a:off x="838200" y="384313"/>
            <a:ext cx="10515600" cy="5792650"/>
          </a:xfrm>
        </p:spPr>
        <p:txBody>
          <a:bodyPr>
            <a:normAutofit fontScale="92500" lnSpcReduction="10000"/>
          </a:bodyPr>
          <a:lstStyle/>
          <a:p>
            <a:r>
              <a:rPr lang="es-ES" dirty="0"/>
              <a:t>Malevich afirmaba que había pasado del “Cubismo al Suprematismo” y que había pintado el primer elemento </a:t>
            </a:r>
            <a:r>
              <a:rPr lang="es-ES" dirty="0" err="1"/>
              <a:t>suprematista</a:t>
            </a:r>
            <a:r>
              <a:rPr lang="es-ES" dirty="0"/>
              <a:t>, un cuadrado negro sobre un fondo cuadrado blanco, tal como rezaba el folleto que adjuntó a la exposición de sus primeras obras abstractas en </a:t>
            </a:r>
            <a:r>
              <a:rPr lang="es-ES" cap="small" dirty="0"/>
              <a:t>1</a:t>
            </a:r>
            <a:r>
              <a:rPr lang="es-ES" dirty="0"/>
              <a:t>9</a:t>
            </a:r>
            <a:r>
              <a:rPr lang="es-ES" cap="small" dirty="0"/>
              <a:t>1</a:t>
            </a:r>
            <a:r>
              <a:rPr lang="es-ES" dirty="0"/>
              <a:t>5, con las que pretendía redescubrir el arte puro, el cual, a lo largo del tiempo, había quedado oscurecido por una acumulación de cosas. </a:t>
            </a:r>
          </a:p>
          <a:p>
            <a:r>
              <a:rPr lang="es-ES" dirty="0"/>
              <a:t>Su </a:t>
            </a:r>
            <a:r>
              <a:rPr lang="es-ES" i="1" dirty="0"/>
              <a:t>Cuadrado negro sobre un fondo blanco </a:t>
            </a:r>
            <a:r>
              <a:rPr lang="es-ES" dirty="0"/>
              <a:t>es una demostración por tanto del carácter simplificado de la geometría y de la pintura </a:t>
            </a:r>
            <a:r>
              <a:rPr lang="es-ES" dirty="0" err="1"/>
              <a:t>suprematistas</a:t>
            </a:r>
            <a:r>
              <a:rPr lang="es-ES" dirty="0"/>
              <a:t>.</a:t>
            </a:r>
          </a:p>
          <a:p>
            <a:r>
              <a:rPr lang="es-ES" dirty="0"/>
              <a:t>Malevich creía que el mundo exterior no era de utilidad para el artista.</a:t>
            </a:r>
          </a:p>
          <a:p>
            <a:r>
              <a:rPr lang="es-ES" dirty="0"/>
              <a:t>La pintura era el arte de descubrir analogías visuales para los valores de la conciencia, incluyendo las experiencias tanto conscientes como inconscientes, el único medio en que el sentimiento puede ser conocido y vuelto a experimentar.</a:t>
            </a:r>
          </a:p>
          <a:p>
            <a:r>
              <a:rPr lang="es-ES" dirty="0"/>
              <a:t>Por Suprematismo entendía “la supremacía del sentimiento del arte creador”, y la mejor manera de representarla era por medio del cuadrado, el elemento artístico más elemental, fundamental y, por tanto, supremo.</a:t>
            </a:r>
          </a:p>
        </p:txBody>
      </p:sp>
    </p:spTree>
    <p:extLst>
      <p:ext uri="{BB962C8B-B14F-4D97-AF65-F5344CB8AC3E}">
        <p14:creationId xmlns:p14="http://schemas.microsoft.com/office/powerpoint/2010/main" val="34685025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AEC6616-2FF1-47F2-B871-41491CF9CECC}"/>
              </a:ext>
            </a:extLst>
          </p:cNvPr>
          <p:cNvSpPr>
            <a:spLocks noGrp="1"/>
          </p:cNvSpPr>
          <p:nvPr>
            <p:ph idx="1"/>
          </p:nvPr>
        </p:nvSpPr>
        <p:spPr>
          <a:xfrm>
            <a:off x="838200" y="384313"/>
            <a:ext cx="10515600" cy="5792650"/>
          </a:xfrm>
        </p:spPr>
        <p:txBody>
          <a:bodyPr>
            <a:normAutofit fontScale="92500" lnSpcReduction="10000"/>
          </a:bodyPr>
          <a:lstStyle/>
          <a:p>
            <a:r>
              <a:rPr lang="es-ES" dirty="0"/>
              <a:t>Lo pinta en </a:t>
            </a:r>
            <a:r>
              <a:rPr lang="es-ES" b="1" dirty="0"/>
              <a:t>1915</a:t>
            </a:r>
            <a:r>
              <a:rPr lang="es-ES" dirty="0"/>
              <a:t>, aunque él defendía que la pintura fue creada dos años antes, sin ser consciente, cuando trabajó en los vestidos y decorados para una ópera cuyo fondo del escenario iba cambiando y, en un momento determinado, el sol era eclipsado por un gran cuadrado negro.</a:t>
            </a:r>
          </a:p>
          <a:p>
            <a:r>
              <a:rPr lang="es-ES" b="1" dirty="0"/>
              <a:t>Malévich quería deshacerse de la figuración, expresar la </a:t>
            </a:r>
            <a:r>
              <a:rPr lang="es-ES" b="1" i="1" dirty="0"/>
              <a:t>esencia</a:t>
            </a:r>
            <a:r>
              <a:rPr lang="es-ES" b="1" dirty="0"/>
              <a:t> de las cosas</a:t>
            </a:r>
            <a:r>
              <a:rPr lang="es-ES" dirty="0"/>
              <a:t>. Su aspiración no era algo individual: Toda una generación de artistas (pintores, escritores, poetas) buscaban esa </a:t>
            </a:r>
            <a:r>
              <a:rPr lang="es-ES" i="1" dirty="0"/>
              <a:t>abstracción</a:t>
            </a:r>
            <a:r>
              <a:rPr lang="es-ES" dirty="0"/>
              <a:t>, esa liberación de corsés, liberarse de todo lo conocido... </a:t>
            </a:r>
            <a:r>
              <a:rPr lang="es-ES" b="1" dirty="0"/>
              <a:t>Los impresionistas fueron los primeros en proponerse representar no la realidad, sino su impresión de ella. Los expresionistas llegaron después para expresar lo interior...hasta llegar a los cubistas, que disolvieron el objeto. </a:t>
            </a:r>
            <a:endParaRPr lang="es-ES" dirty="0"/>
          </a:p>
          <a:p>
            <a:r>
              <a:rPr lang="es-ES" dirty="0"/>
              <a:t>Y llegó </a:t>
            </a:r>
            <a:r>
              <a:rPr lang="es-ES" b="1" dirty="0"/>
              <a:t>el suprematismo, que rechazaba el arte convencional buscando la sensibilidad a través de la abstracción geométrica</a:t>
            </a:r>
            <a:r>
              <a:rPr lang="es-ES" dirty="0"/>
              <a:t>. Todo indica que Malévich pintó el cuadro en un arrebato de inspiración sobre una pintura ya existente o en el proceso de creación de otra pintura. </a:t>
            </a:r>
            <a:r>
              <a:rPr lang="es-ES" b="1" dirty="0"/>
              <a:t>La aparición del cuadrado negro dejó a Malévich tan conmovido que, cuentan, no pudo comer, beber ni dormir durante una semana.</a:t>
            </a:r>
            <a:endParaRPr lang="es-ES" dirty="0"/>
          </a:p>
        </p:txBody>
      </p:sp>
    </p:spTree>
    <p:extLst>
      <p:ext uri="{BB962C8B-B14F-4D97-AF65-F5344CB8AC3E}">
        <p14:creationId xmlns:p14="http://schemas.microsoft.com/office/powerpoint/2010/main" val="35576946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AEC6616-2FF1-47F2-B871-41491CF9CECC}"/>
              </a:ext>
            </a:extLst>
          </p:cNvPr>
          <p:cNvSpPr>
            <a:spLocks noGrp="1"/>
          </p:cNvSpPr>
          <p:nvPr>
            <p:ph idx="1"/>
          </p:nvPr>
        </p:nvSpPr>
        <p:spPr>
          <a:xfrm>
            <a:off x="838200" y="384313"/>
            <a:ext cx="10515600" cy="5792650"/>
          </a:xfrm>
        </p:spPr>
        <p:txBody>
          <a:bodyPr>
            <a:normAutofit fontScale="77500" lnSpcReduction="20000"/>
          </a:bodyPr>
          <a:lstStyle/>
          <a:p>
            <a:r>
              <a:rPr lang="es-ES" dirty="0"/>
              <a:t>Estamos ante </a:t>
            </a:r>
            <a:r>
              <a:rPr lang="es-ES" b="1" dirty="0"/>
              <a:t>una de las obras más icónicas del siglo XX.</a:t>
            </a:r>
            <a:endParaRPr lang="es-ES" dirty="0"/>
          </a:p>
          <a:p>
            <a:r>
              <a:rPr lang="es-ES" dirty="0"/>
              <a:t>Es el himno de </a:t>
            </a:r>
            <a:r>
              <a:rPr lang="es-ES" b="1" dirty="0"/>
              <a:t>Malevich</a:t>
            </a:r>
            <a:r>
              <a:rPr lang="es-ES" dirty="0"/>
              <a:t> al </a:t>
            </a:r>
            <a:r>
              <a:rPr lang="es-ES" b="1" dirty="0"/>
              <a:t>suprematismo,</a:t>
            </a:r>
            <a:r>
              <a:rPr lang="es-ES" dirty="0"/>
              <a:t> movimiento artístico de vanguardia inventado por él que usaba las </a:t>
            </a:r>
            <a:r>
              <a:rPr lang="es-ES" b="1" dirty="0"/>
              <a:t>formas más abstractas</a:t>
            </a:r>
            <a:r>
              <a:rPr lang="es-ES" dirty="0"/>
              <a:t> y </a:t>
            </a:r>
            <a:r>
              <a:rPr lang="es-ES" b="1" dirty="0"/>
              <a:t>figuras geométricas básicas,</a:t>
            </a:r>
            <a:r>
              <a:rPr lang="es-ES" dirty="0"/>
              <a:t> como este </a:t>
            </a:r>
            <a:r>
              <a:rPr lang="es-ES" b="1" dirty="0"/>
              <a:t>cuadrado.</a:t>
            </a:r>
            <a:endParaRPr lang="es-ES" dirty="0"/>
          </a:p>
          <a:p>
            <a:r>
              <a:rPr lang="es-ES" dirty="0"/>
              <a:t>Obviando su evidente importancia en todo el arte contemporáneo posterior, la obra es – reconozcámoslo- casi un cachondeo.</a:t>
            </a:r>
          </a:p>
          <a:p>
            <a:r>
              <a:rPr lang="es-ES" dirty="0"/>
              <a:t>Por supuesto, hay quien se toma muy en serio la </a:t>
            </a:r>
            <a:r>
              <a:rPr lang="es-ES" b="1" dirty="0"/>
              <a:t>etapa </a:t>
            </a:r>
            <a:r>
              <a:rPr lang="es-ES" b="1" dirty="0" err="1"/>
              <a:t>suprematista</a:t>
            </a:r>
            <a:r>
              <a:rPr lang="es-ES" dirty="0"/>
              <a:t> de </a:t>
            </a:r>
            <a:r>
              <a:rPr lang="es-ES" b="1" dirty="0"/>
              <a:t>Malevich,</a:t>
            </a:r>
            <a:r>
              <a:rPr lang="es-ES" dirty="0"/>
              <a:t> pero no podemos más que rendirnos ante el sentido de humor de este artista que antes de bautizar la obra como </a:t>
            </a:r>
            <a:r>
              <a:rPr lang="es-ES" i="1" dirty="0"/>
              <a:t>«Cuadrado negro sobre fondo blanco»,</a:t>
            </a:r>
            <a:r>
              <a:rPr lang="es-ES" dirty="0"/>
              <a:t> la llamaba </a:t>
            </a:r>
            <a:r>
              <a:rPr lang="es-ES" i="1" dirty="0"/>
              <a:t>«Dos negros peleando en una cueva»,</a:t>
            </a:r>
            <a:r>
              <a:rPr lang="es-ES" dirty="0"/>
              <a:t> broma que por ser racista no deja de ser hilarante.</a:t>
            </a:r>
          </a:p>
          <a:p>
            <a:r>
              <a:rPr lang="es-ES" dirty="0"/>
              <a:t>Esto se sabe porque hace apenas una semana se descubrió con rayos X este título inscrito en el lienzo.</a:t>
            </a:r>
          </a:p>
          <a:p>
            <a:r>
              <a:rPr lang="es-ES" dirty="0"/>
              <a:t>Muy gracioso y también muy moderno. Después artistas más «serios» como </a:t>
            </a:r>
            <a:r>
              <a:rPr lang="es-ES" b="1" dirty="0">
                <a:hlinkClick r:id="rId2"/>
              </a:rPr>
              <a:t>Reinhart,</a:t>
            </a:r>
            <a:r>
              <a:rPr lang="es-ES" b="1" dirty="0"/>
              <a:t> </a:t>
            </a:r>
            <a:r>
              <a:rPr lang="es-ES" b="1" dirty="0">
                <a:hlinkClick r:id="rId3"/>
              </a:rPr>
              <a:t>Stella,</a:t>
            </a:r>
            <a:r>
              <a:rPr lang="es-ES" b="1" dirty="0"/>
              <a:t> </a:t>
            </a:r>
            <a:r>
              <a:rPr lang="es-ES" b="1" dirty="0">
                <a:hlinkClick r:id="rId4"/>
              </a:rPr>
              <a:t>Newman</a:t>
            </a:r>
            <a:r>
              <a:rPr lang="es-ES" b="1" dirty="0"/>
              <a:t> o </a:t>
            </a:r>
            <a:r>
              <a:rPr lang="es-ES" b="1" dirty="0">
                <a:hlinkClick r:id="rId5"/>
              </a:rPr>
              <a:t>Tapies,</a:t>
            </a:r>
            <a:r>
              <a:rPr lang="es-ES" dirty="0"/>
              <a:t> e incluso </a:t>
            </a:r>
            <a:r>
              <a:rPr lang="es-ES" b="1" dirty="0"/>
              <a:t>Metallica,</a:t>
            </a:r>
            <a:r>
              <a:rPr lang="es-ES" dirty="0"/>
              <a:t> despojarían de todo humor sus cuadros totalmente negros con sesudas teorías artísticas.</a:t>
            </a:r>
          </a:p>
          <a:p>
            <a:r>
              <a:rPr lang="es-ES" dirty="0"/>
              <a:t>Aunque hay que decir que </a:t>
            </a:r>
            <a:r>
              <a:rPr lang="es-ES" b="1" dirty="0"/>
              <a:t>Malevich</a:t>
            </a:r>
            <a:r>
              <a:rPr lang="es-ES" dirty="0"/>
              <a:t> no es del todo original… De hecho esta obra es una versión de un álbum humorístico del francés </a:t>
            </a:r>
            <a:r>
              <a:rPr lang="es-ES" b="1" dirty="0"/>
              <a:t>Alphonse </a:t>
            </a:r>
            <a:r>
              <a:rPr lang="es-ES" b="1" dirty="0" err="1"/>
              <a:t>Allais</a:t>
            </a:r>
            <a:r>
              <a:rPr lang="es-ES" dirty="0"/>
              <a:t> (1857–1905) que realizó también </a:t>
            </a:r>
            <a:r>
              <a:rPr lang="es-ES" i="1" dirty="0"/>
              <a:t>«La primera comunión de niñas anémicas en la nieve»</a:t>
            </a:r>
            <a:r>
              <a:rPr lang="es-ES" dirty="0"/>
              <a:t> (un rectángulo blanco) y </a:t>
            </a:r>
            <a:r>
              <a:rPr lang="es-ES" i="1" dirty="0"/>
              <a:t>«Cardenales apopléticos recogiendo tomates en la orilla del Mar Rojo»</a:t>
            </a:r>
            <a:r>
              <a:rPr lang="es-ES" dirty="0"/>
              <a:t> (un rectángulo rojo).</a:t>
            </a:r>
          </a:p>
          <a:p>
            <a:endParaRPr lang="es-E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997705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17EF8B-92C4-4247-8F4F-B4E971592BD1}"/>
              </a:ext>
            </a:extLst>
          </p:cNvPr>
          <p:cNvSpPr>
            <a:spLocks noGrp="1"/>
          </p:cNvSpPr>
          <p:nvPr>
            <p:ph type="title"/>
          </p:nvPr>
        </p:nvSpPr>
        <p:spPr>
          <a:xfrm>
            <a:off x="4313" y="5532223"/>
            <a:ext cx="12183373" cy="1325563"/>
          </a:xfrm>
        </p:spPr>
        <p:txBody>
          <a:bodyPr>
            <a:normAutofit/>
          </a:bodyPr>
          <a:lstStyle/>
          <a:p>
            <a:pPr algn="ctr"/>
            <a:r>
              <a:rPr lang="es-ES" dirty="0" err="1"/>
              <a:t>Kasimir</a:t>
            </a:r>
            <a:r>
              <a:rPr lang="es-ES" dirty="0"/>
              <a:t> Malevich: Composición </a:t>
            </a:r>
            <a:r>
              <a:rPr lang="es-ES" dirty="0" err="1"/>
              <a:t>suprematista</a:t>
            </a:r>
            <a:r>
              <a:rPr lang="es-ES" dirty="0"/>
              <a:t>. 1915 </a:t>
            </a:r>
            <a:endParaRPr lang="es-ES" dirty="0">
              <a:cs typeface="Calibri Light"/>
            </a:endParaRPr>
          </a:p>
        </p:txBody>
      </p:sp>
      <p:pic>
        <p:nvPicPr>
          <p:cNvPr id="3" name="Imagen 2">
            <a:extLst>
              <a:ext uri="{FF2B5EF4-FFF2-40B4-BE49-F238E27FC236}">
                <a16:creationId xmlns:a16="http://schemas.microsoft.com/office/drawing/2014/main" id="{209E4B2E-0C4B-47A3-AE2D-D9284AA20A55}"/>
              </a:ext>
            </a:extLst>
          </p:cNvPr>
          <p:cNvPicPr>
            <a:picLocks noChangeAspect="1"/>
          </p:cNvPicPr>
          <p:nvPr/>
        </p:nvPicPr>
        <p:blipFill>
          <a:blip r:embed="rId2"/>
          <a:stretch>
            <a:fillRect/>
          </a:stretch>
        </p:blipFill>
        <p:spPr>
          <a:xfrm>
            <a:off x="3355891" y="123179"/>
            <a:ext cx="5480218" cy="5409070"/>
          </a:xfrm>
          <a:prstGeom prst="rect">
            <a:avLst/>
          </a:prstGeom>
        </p:spPr>
      </p:pic>
    </p:spTree>
    <p:extLst>
      <p:ext uri="{BB962C8B-B14F-4D97-AF65-F5344CB8AC3E}">
        <p14:creationId xmlns:p14="http://schemas.microsoft.com/office/powerpoint/2010/main" val="26848197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AEC6616-2FF1-47F2-B871-41491CF9CECC}"/>
              </a:ext>
            </a:extLst>
          </p:cNvPr>
          <p:cNvSpPr>
            <a:spLocks noGrp="1"/>
          </p:cNvSpPr>
          <p:nvPr>
            <p:ph idx="1"/>
          </p:nvPr>
        </p:nvSpPr>
        <p:spPr>
          <a:xfrm>
            <a:off x="838200" y="384313"/>
            <a:ext cx="10515600" cy="5792650"/>
          </a:xfrm>
        </p:spPr>
        <p:txBody>
          <a:bodyPr>
            <a:normAutofit lnSpcReduction="10000"/>
          </a:bodyPr>
          <a:lstStyle/>
          <a:p>
            <a:r>
              <a:rPr lang="es-ES" dirty="0"/>
              <a:t>Malevich creía que el mundo exterior no era de utilidad para el artista.</a:t>
            </a:r>
          </a:p>
          <a:p>
            <a:r>
              <a:rPr lang="es-ES" dirty="0"/>
              <a:t>La pintura era el arte de descubrir analogías visuales para los valores de la conciencia, incluyendo las experiencias tanto conscientes como inconscientes, el único medio en que el sentimiento puede ser conocido y vuelto a experimentar.</a:t>
            </a:r>
          </a:p>
          <a:p>
            <a:r>
              <a:rPr lang="es-ES" dirty="0"/>
              <a:t>Malevich no se quedó en el cuadrado, desde finales de 1916 utilizó formas y líneas curvas, introduciendo efectos de tercera dimensión cuando realizo planos inclinados cuyos límites se confundían con el fondo.</a:t>
            </a:r>
          </a:p>
          <a:p>
            <a:r>
              <a:rPr lang="es-ES" dirty="0"/>
              <a:t>Al mismo tiempo, introdujo nuevos colores junto al negro, rojo, gris y blanco, añadiendo nuevos matices y mezclas.</a:t>
            </a:r>
          </a:p>
          <a:p>
            <a:r>
              <a:rPr lang="es-ES" dirty="0"/>
              <a:t>En sus “Composiciones </a:t>
            </a:r>
            <a:r>
              <a:rPr lang="es-ES" dirty="0" err="1"/>
              <a:t>suprematistas</a:t>
            </a:r>
            <a:r>
              <a:rPr lang="es-ES" dirty="0"/>
              <a:t>”, los grupos de elementos geométricos grandes y pequeños establecen distintas relaciones al tiempo que parecen flotar sobre el fondo blanco.</a:t>
            </a:r>
          </a:p>
          <a:p>
            <a:endParaRPr lang="es-E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297339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17EF8B-92C4-4247-8F4F-B4E971592BD1}"/>
              </a:ext>
            </a:extLst>
          </p:cNvPr>
          <p:cNvSpPr>
            <a:spLocks noGrp="1"/>
          </p:cNvSpPr>
          <p:nvPr>
            <p:ph type="title"/>
          </p:nvPr>
        </p:nvSpPr>
        <p:spPr>
          <a:xfrm>
            <a:off x="4313" y="5532223"/>
            <a:ext cx="12183373" cy="1325563"/>
          </a:xfrm>
        </p:spPr>
        <p:txBody>
          <a:bodyPr>
            <a:normAutofit/>
          </a:bodyPr>
          <a:lstStyle/>
          <a:p>
            <a:pPr algn="ctr"/>
            <a:r>
              <a:rPr lang="es-ES" dirty="0" err="1"/>
              <a:t>Kasimir</a:t>
            </a:r>
            <a:r>
              <a:rPr lang="es-ES" dirty="0"/>
              <a:t> Malevich: Cuadrado blanco sobre fondo blanco. 1919</a:t>
            </a:r>
            <a:endParaRPr lang="es-ES"/>
          </a:p>
        </p:txBody>
      </p:sp>
      <p:pic>
        <p:nvPicPr>
          <p:cNvPr id="3" name="Imagen 2">
            <a:extLst>
              <a:ext uri="{FF2B5EF4-FFF2-40B4-BE49-F238E27FC236}">
                <a16:creationId xmlns:a16="http://schemas.microsoft.com/office/drawing/2014/main" id="{77C9DF79-BC46-498B-BA90-2149FB26C89A}"/>
              </a:ext>
            </a:extLst>
          </p:cNvPr>
          <p:cNvPicPr>
            <a:picLocks noChangeAspect="1"/>
          </p:cNvPicPr>
          <p:nvPr/>
        </p:nvPicPr>
        <p:blipFill>
          <a:blip r:embed="rId2"/>
          <a:stretch>
            <a:fillRect/>
          </a:stretch>
        </p:blipFill>
        <p:spPr>
          <a:xfrm>
            <a:off x="3161388" y="134443"/>
            <a:ext cx="5423524" cy="5383917"/>
          </a:xfrm>
          <a:prstGeom prst="rect">
            <a:avLst/>
          </a:prstGeom>
        </p:spPr>
      </p:pic>
    </p:spTree>
    <p:extLst>
      <p:ext uri="{BB962C8B-B14F-4D97-AF65-F5344CB8AC3E}">
        <p14:creationId xmlns:p14="http://schemas.microsoft.com/office/powerpoint/2010/main" val="23482677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AEC6616-2FF1-47F2-B871-41491CF9CECC}"/>
              </a:ext>
            </a:extLst>
          </p:cNvPr>
          <p:cNvSpPr>
            <a:spLocks noGrp="1"/>
          </p:cNvSpPr>
          <p:nvPr>
            <p:ph idx="1"/>
          </p:nvPr>
        </p:nvSpPr>
        <p:spPr>
          <a:xfrm>
            <a:off x="838200" y="384313"/>
            <a:ext cx="10515600" cy="5792650"/>
          </a:xfrm>
        </p:spPr>
        <p:txBody>
          <a:bodyPr>
            <a:normAutofit lnSpcReduction="10000"/>
          </a:bodyPr>
          <a:lstStyle/>
          <a:p>
            <a:r>
              <a:rPr lang="es-ES" dirty="0"/>
              <a:t>Malevich creía que el mundo exterior no era de utilidad para el artista.</a:t>
            </a:r>
          </a:p>
          <a:p>
            <a:r>
              <a:rPr lang="es-ES" dirty="0"/>
              <a:t>La pintura era el arte de descubrir analogías visuales para los valores de la conciencia, incluyendo las experiencias tanto conscientes como inconscientes, el único medio en que el sentimiento puede ser conocido y vuelto a experimentar.</a:t>
            </a:r>
          </a:p>
          <a:p>
            <a:r>
              <a:rPr lang="es-ES" dirty="0"/>
              <a:t>Por Suprematismo entendía “la supremacía del sentimiento del arte creador”, y la mejor manera de representarla era por medio del cuadrado, el elemento artístico más elemental, fundamental y, por tanto, supremo.</a:t>
            </a:r>
          </a:p>
          <a:p>
            <a:endParaRPr lang="es-ES" dirty="0"/>
          </a:p>
          <a:p>
            <a:r>
              <a:rPr lang="es-ES" dirty="0"/>
              <a:t>En 1919 Malevich vuelve al Suprematismo más puro con </a:t>
            </a:r>
            <a:r>
              <a:rPr lang="es-ES" i="1" dirty="0"/>
              <a:t>Cuadrado blanco sobre fondo blanco, </a:t>
            </a:r>
            <a:r>
              <a:rPr lang="es-ES" dirty="0"/>
              <a:t>obra con la que su abstracción llega a una esencialidad límite y extrema.</a:t>
            </a:r>
          </a:p>
          <a:p>
            <a:endParaRPr lang="es-E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11545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AEC6616-2FF1-47F2-B871-41491CF9CECC}"/>
              </a:ext>
            </a:extLst>
          </p:cNvPr>
          <p:cNvSpPr>
            <a:spLocks noGrp="1"/>
          </p:cNvSpPr>
          <p:nvPr>
            <p:ph idx="1"/>
          </p:nvPr>
        </p:nvSpPr>
        <p:spPr>
          <a:xfrm>
            <a:off x="838200" y="384313"/>
            <a:ext cx="10515600" cy="5792650"/>
          </a:xfrm>
        </p:spPr>
        <p:txBody>
          <a:bodyPr>
            <a:normAutofit fontScale="62500" lnSpcReduction="20000"/>
          </a:bodyPr>
          <a:lstStyle/>
          <a:p>
            <a:r>
              <a:rPr lang="es-ES" b="1" dirty="0" err="1"/>
              <a:t>Kazimir</a:t>
            </a:r>
            <a:r>
              <a:rPr lang="es-ES" b="1" dirty="0"/>
              <a:t> Malevich - “Composición </a:t>
            </a:r>
            <a:r>
              <a:rPr lang="es-ES" b="1" dirty="0" err="1"/>
              <a:t>suprematista</a:t>
            </a:r>
            <a:r>
              <a:rPr lang="es-ES" b="1" dirty="0"/>
              <a:t>: blanco sobre blanco”</a:t>
            </a:r>
            <a:r>
              <a:rPr lang="es-ES" dirty="0"/>
              <a:t> (1918, óleo sobre lienzo, 79 x 79 cm, MOMA, Nueva York)</a:t>
            </a:r>
          </a:p>
          <a:p>
            <a:r>
              <a:rPr lang="es-ES" dirty="0"/>
              <a:t>Malevich fue el creador del Suprematismo, uno de los movimientos de la vanguardia rusa de principios del siglo XX. La filosofía de esta corriente artística estaba muy entroncada con la Revolución Rusa de 1917. El nuevo gobierno quería crear un país nuevo, moderno e industrializado, rompiendo de forma radical con la sociedad zarista anterior, y la pintura hizo lo mismo, romper drásticamente con siglos y siglos de arte figurativo. Este cuadro de Malevich no cuenta ninguna historia, no contiene figuras, ni volúmenes, ni perspectiva, ni color. Tiene lo mínimo indispensable para seguir siendo un cuadro: una forma geométrica básica sobre un fondo liso. Ese era el objetivo del Suprematismo, despojar al arte de todo lo anecdótico dando prioridad al sentimiento, la percepción y la libertad espiritual, para evitar que el espectador se sintiese condicionado por el tema representado. </a:t>
            </a:r>
            <a:br>
              <a:rPr lang="es-ES" dirty="0"/>
            </a:br>
            <a:endParaRPr lang="es-ES" dirty="0"/>
          </a:p>
          <a:p>
            <a:r>
              <a:rPr lang="es-ES" dirty="0"/>
              <a:t>Los tonos blancos del cuadrado y del fondo son diferentes. </a:t>
            </a:r>
          </a:p>
          <a:p>
            <a:r>
              <a:rPr lang="es-ES" dirty="0"/>
              <a:t>El cuadrado, que está delimitado por una fina línea color gris, no es realmente cuadrado, sino un poco más alto que ancho. </a:t>
            </a:r>
          </a:p>
          <a:p>
            <a:r>
              <a:rPr lang="es-ES" dirty="0"/>
              <a:t>Está descentrado y torcido, como si estuviese intentando escaparse de los límites del lienzo. </a:t>
            </a:r>
          </a:p>
          <a:p>
            <a:r>
              <a:rPr lang="es-ES" dirty="0"/>
              <a:t>Malevich sabe que a nuestra mente le gustan las cosas simétricas y colocadas, y estos pequeños detalles anárquicos incomodan al espectador.</a:t>
            </a:r>
          </a:p>
          <a:p>
            <a:r>
              <a:rPr lang="es-ES" dirty="0"/>
              <a:t>No le interesa crear una obra estática y reposada que nos permita una contemplación relajada. </a:t>
            </a:r>
          </a:p>
          <a:p>
            <a:r>
              <a:rPr lang="es-ES" dirty="0"/>
              <a:t>Quiere que salgamos de nuestros rígidos esquemas mentales y miremos lo que hay más allá, imitando al </a:t>
            </a:r>
            <a:r>
              <a:rPr lang="es-ES" dirty="0" err="1"/>
              <a:t>pseudo-cuadrado</a:t>
            </a:r>
            <a:r>
              <a:rPr lang="es-ES" dirty="0"/>
              <a:t> casi blanco, un ente escapista tan imperfecto como nosotros, y que en el fondo no es lo que parecía ser.</a:t>
            </a:r>
          </a:p>
          <a:p>
            <a:endParaRPr lang="es-E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872688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4108C6CA-81A8-4A5A-9533-DD299E6ADDF7}"/>
              </a:ext>
            </a:extLst>
          </p:cNvPr>
          <p:cNvSpPr>
            <a:spLocks noGrp="1"/>
          </p:cNvSpPr>
          <p:nvPr>
            <p:ph type="ctrTitle"/>
          </p:nvPr>
        </p:nvSpPr>
        <p:spPr/>
        <p:txBody>
          <a:bodyPr/>
          <a:lstStyle/>
          <a:p>
            <a:r>
              <a:rPr lang="es-ES" dirty="0"/>
              <a:t>El Constructivismo ruso.</a:t>
            </a:r>
          </a:p>
        </p:txBody>
      </p:sp>
    </p:spTree>
    <p:extLst>
      <p:ext uri="{BB962C8B-B14F-4D97-AF65-F5344CB8AC3E}">
        <p14:creationId xmlns:p14="http://schemas.microsoft.com/office/powerpoint/2010/main" val="21456459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17EF8B-92C4-4247-8F4F-B4E971592BD1}"/>
              </a:ext>
            </a:extLst>
          </p:cNvPr>
          <p:cNvSpPr>
            <a:spLocks noGrp="1"/>
          </p:cNvSpPr>
          <p:nvPr>
            <p:ph type="title"/>
          </p:nvPr>
        </p:nvSpPr>
        <p:spPr>
          <a:xfrm>
            <a:off x="4313" y="5532223"/>
            <a:ext cx="12183373" cy="1325563"/>
          </a:xfrm>
        </p:spPr>
        <p:txBody>
          <a:bodyPr>
            <a:normAutofit/>
          </a:bodyPr>
          <a:lstStyle/>
          <a:p>
            <a:pPr algn="ctr"/>
            <a:r>
              <a:rPr lang="es-ES" dirty="0"/>
              <a:t>Vladimir </a:t>
            </a:r>
            <a:r>
              <a:rPr lang="es-ES" dirty="0" err="1"/>
              <a:t>Tatlin</a:t>
            </a:r>
            <a:r>
              <a:rPr lang="es-ES" dirty="0"/>
              <a:t>: Relieve 1914-1917 </a:t>
            </a:r>
            <a:endParaRPr lang="es-ES" dirty="0">
              <a:cs typeface="Calibri Light"/>
            </a:endParaRPr>
          </a:p>
        </p:txBody>
      </p:sp>
      <p:pic>
        <p:nvPicPr>
          <p:cNvPr id="3" name="Imagen 2">
            <a:extLst>
              <a:ext uri="{FF2B5EF4-FFF2-40B4-BE49-F238E27FC236}">
                <a16:creationId xmlns:a16="http://schemas.microsoft.com/office/drawing/2014/main" id="{58ADE7CA-4FD6-4E8D-9CE6-76FF5FD5D311}"/>
              </a:ext>
            </a:extLst>
          </p:cNvPr>
          <p:cNvPicPr>
            <a:picLocks noChangeAspect="1"/>
          </p:cNvPicPr>
          <p:nvPr/>
        </p:nvPicPr>
        <p:blipFill>
          <a:blip r:embed="rId2"/>
          <a:stretch>
            <a:fillRect/>
          </a:stretch>
        </p:blipFill>
        <p:spPr>
          <a:xfrm>
            <a:off x="3851317" y="115234"/>
            <a:ext cx="4490741" cy="5420292"/>
          </a:xfrm>
          <a:prstGeom prst="rect">
            <a:avLst/>
          </a:prstGeom>
        </p:spPr>
      </p:pic>
    </p:spTree>
    <p:extLst>
      <p:ext uri="{BB962C8B-B14F-4D97-AF65-F5344CB8AC3E}">
        <p14:creationId xmlns:p14="http://schemas.microsoft.com/office/powerpoint/2010/main" val="20534788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AEC6616-2FF1-47F2-B871-41491CF9CECC}"/>
              </a:ext>
            </a:extLst>
          </p:cNvPr>
          <p:cNvSpPr>
            <a:spLocks noGrp="1"/>
          </p:cNvSpPr>
          <p:nvPr>
            <p:ph idx="1"/>
          </p:nvPr>
        </p:nvSpPr>
        <p:spPr>
          <a:xfrm>
            <a:off x="477077" y="384312"/>
            <a:ext cx="11184835" cy="6135757"/>
          </a:xfrm>
        </p:spPr>
        <p:txBody>
          <a:bodyPr>
            <a:normAutofit/>
          </a:bodyPr>
          <a:lstStyle/>
          <a:p>
            <a:r>
              <a:rPr lang="es-ES" dirty="0"/>
              <a:t>Tatlin afirmaba que el artista debía conocer sus materiales y utilizar sus habilidades para la sociedad antes que para él mismo.</a:t>
            </a:r>
          </a:p>
          <a:p>
            <a:r>
              <a:rPr lang="es-ES" dirty="0"/>
              <a:t>Sus primeras obras mostraban una influencia de Cézanne y del primitivismo de Larionov.</a:t>
            </a:r>
          </a:p>
          <a:p>
            <a:r>
              <a:rPr lang="es-ES" dirty="0"/>
              <a:t>Viajó a París y conoció los relieves en madera de Picasso y la escultura futurista.</a:t>
            </a:r>
          </a:p>
          <a:p>
            <a:r>
              <a:rPr lang="es-ES" dirty="0"/>
              <a:t>Los primeros relieves pintados de Tatlin realizados poco después con la denominación de “</a:t>
            </a:r>
            <a:r>
              <a:rPr lang="es-ES" b="1" i="1" dirty="0"/>
              <a:t>Construcciones en relieve</a:t>
            </a:r>
            <a:r>
              <a:rPr lang="es-ES" dirty="0"/>
              <a:t>”, presentaban un nivel de abstracción superior a los de Picasso.</a:t>
            </a:r>
          </a:p>
          <a:p>
            <a:r>
              <a:rPr lang="es-ES" dirty="0"/>
              <a:t>Su “</a:t>
            </a:r>
            <a:r>
              <a:rPr lang="es-ES" b="1" i="1" dirty="0"/>
              <a:t>Relieve</a:t>
            </a:r>
            <a:r>
              <a:rPr lang="es-ES" dirty="0"/>
              <a:t>” (1914), lamentablemente hoy destruido fue realizado mediante el ensamblaje de desechos procedentes de la basura: tablas de madera, cristales rotos o una lata de metal</a:t>
            </a:r>
          </a:p>
          <a:p>
            <a:endParaRPr lang="es-E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908517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AEC6616-2FF1-47F2-B871-41491CF9CECC}"/>
              </a:ext>
            </a:extLst>
          </p:cNvPr>
          <p:cNvSpPr>
            <a:spLocks noGrp="1"/>
          </p:cNvSpPr>
          <p:nvPr>
            <p:ph idx="1"/>
          </p:nvPr>
        </p:nvSpPr>
        <p:spPr>
          <a:xfrm>
            <a:off x="838200" y="384313"/>
            <a:ext cx="10515600" cy="5792650"/>
          </a:xfrm>
        </p:spPr>
        <p:txBody>
          <a:bodyPr>
            <a:normAutofit/>
          </a:bodyPr>
          <a:lstStyle/>
          <a:p>
            <a:r>
              <a:rPr lang="es-ES" dirty="0" err="1"/>
              <a:t>Tatlin</a:t>
            </a:r>
            <a:r>
              <a:rPr lang="es-ES" dirty="0"/>
              <a:t>: “Relieve”, c.1914. Metal y cuero sobre madera. Colección particular</a:t>
            </a:r>
            <a:endParaRPr lang="es-E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99688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17EF8B-92C4-4247-8F4F-B4E971592BD1}"/>
              </a:ext>
            </a:extLst>
          </p:cNvPr>
          <p:cNvSpPr>
            <a:spLocks noGrp="1"/>
          </p:cNvSpPr>
          <p:nvPr>
            <p:ph type="title"/>
          </p:nvPr>
        </p:nvSpPr>
        <p:spPr>
          <a:xfrm>
            <a:off x="4313" y="5532223"/>
            <a:ext cx="12183373" cy="1325563"/>
          </a:xfrm>
        </p:spPr>
        <p:txBody>
          <a:bodyPr>
            <a:normAutofit/>
          </a:bodyPr>
          <a:lstStyle/>
          <a:p>
            <a:pPr algn="ctr"/>
            <a:r>
              <a:rPr lang="es-ES" dirty="0"/>
              <a:t>Vladimir </a:t>
            </a:r>
            <a:r>
              <a:rPr lang="es-ES" dirty="0" err="1"/>
              <a:t>Tatlin</a:t>
            </a:r>
            <a:r>
              <a:rPr lang="es-ES" dirty="0"/>
              <a:t>: Maqueta para el monumento a la tercera internacional. 1920</a:t>
            </a:r>
            <a:endParaRPr lang="es-ES"/>
          </a:p>
        </p:txBody>
      </p:sp>
      <p:pic>
        <p:nvPicPr>
          <p:cNvPr id="3" name="Imagen 2">
            <a:extLst>
              <a:ext uri="{FF2B5EF4-FFF2-40B4-BE49-F238E27FC236}">
                <a16:creationId xmlns:a16="http://schemas.microsoft.com/office/drawing/2014/main" id="{EACBC5C6-67EC-4AB5-9118-BF5305CFDEA2}"/>
              </a:ext>
            </a:extLst>
          </p:cNvPr>
          <p:cNvPicPr>
            <a:picLocks noChangeAspect="1"/>
          </p:cNvPicPr>
          <p:nvPr/>
        </p:nvPicPr>
        <p:blipFill>
          <a:blip r:embed="rId2"/>
          <a:stretch>
            <a:fillRect/>
          </a:stretch>
        </p:blipFill>
        <p:spPr>
          <a:xfrm>
            <a:off x="4304644" y="114476"/>
            <a:ext cx="3591837" cy="5417747"/>
          </a:xfrm>
          <a:prstGeom prst="rect">
            <a:avLst/>
          </a:prstGeom>
        </p:spPr>
      </p:pic>
    </p:spTree>
    <p:extLst>
      <p:ext uri="{BB962C8B-B14F-4D97-AF65-F5344CB8AC3E}">
        <p14:creationId xmlns:p14="http://schemas.microsoft.com/office/powerpoint/2010/main" val="41495668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AEC6616-2FF1-47F2-B871-41491CF9CECC}"/>
              </a:ext>
            </a:extLst>
          </p:cNvPr>
          <p:cNvSpPr>
            <a:spLocks noGrp="1"/>
          </p:cNvSpPr>
          <p:nvPr>
            <p:ph idx="1"/>
          </p:nvPr>
        </p:nvSpPr>
        <p:spPr>
          <a:xfrm>
            <a:off x="477077" y="384312"/>
            <a:ext cx="11184835" cy="6135757"/>
          </a:xfrm>
        </p:spPr>
        <p:txBody>
          <a:bodyPr>
            <a:normAutofit fontScale="62500" lnSpcReduction="20000"/>
          </a:bodyPr>
          <a:lstStyle/>
          <a:p>
            <a:r>
              <a:rPr lang="es-ES" dirty="0"/>
              <a:t>Es La obra que mejor pone de manifiesto el espíritu de integración del arte en la revolución del Constructivismo.</a:t>
            </a:r>
          </a:p>
          <a:p>
            <a:r>
              <a:rPr lang="es-ES" dirty="0"/>
              <a:t>Lo proyectó como un monumento a la revolución y sólo se llegó a hacer una maqueta.</a:t>
            </a:r>
          </a:p>
          <a:p>
            <a:r>
              <a:rPr lang="es-ES" dirty="0"/>
              <a:t>El proyecto nos presenta una torre de metal en forma de espiral abierta con la que Tatlin aspiraba a superar a la Torre Eiffel.</a:t>
            </a:r>
          </a:p>
          <a:p>
            <a:r>
              <a:rPr lang="es-ES" dirty="0"/>
              <a:t>La torre contenía en un eje inclinado tres habitaciones destinadas a uso legislativos y científicos, que giraban sobre sí mismas dando una vuelta completa una vez al año, una vez al mes o una vez al día respectivamente.</a:t>
            </a:r>
          </a:p>
          <a:p>
            <a:r>
              <a:rPr lang="es-ES" dirty="0"/>
              <a:t>El artista describió la obra como una “unión de formas puramente artísticas (pintura, escultura y arquitectura) con fines utilitarios”, indicando que la consideraba una obra tanto de escultura como de arquitectura. </a:t>
            </a:r>
          </a:p>
          <a:p>
            <a:r>
              <a:rPr lang="es-ES" dirty="0"/>
              <a:t>El </a:t>
            </a:r>
            <a:r>
              <a:rPr lang="es-ES" b="1" i="1" dirty="0"/>
              <a:t>Monumento a la Tercera Internacional </a:t>
            </a:r>
            <a:r>
              <a:rPr lang="es-ES" dirty="0"/>
              <a:t>muestra una identidad entre dos aspectos definidores del progreso: por una parte la relación con la abstracción y por otra, con la tecnología como referencia del progreso.</a:t>
            </a:r>
          </a:p>
          <a:p>
            <a:r>
              <a:rPr lang="es-ES" dirty="0"/>
              <a:t>Se trata de una obra que presenta una clara sintonía con obras de ingeniería en las que el hierro se utiliza a través de una articulación construida de piezas.</a:t>
            </a:r>
          </a:p>
          <a:p>
            <a:r>
              <a:rPr lang="es-ES" dirty="0"/>
              <a:t>El Constructivismo rompe con las técnicas tradicionales de la escultura, el modelado y el esculpido.</a:t>
            </a:r>
          </a:p>
          <a:p>
            <a:r>
              <a:rPr lang="es-ES" dirty="0"/>
              <a:t>Se basa en la articulación de piezas y, por su carácter abstracto, en la eliminación de loas referencias tradicionales de la escultura.</a:t>
            </a:r>
          </a:p>
          <a:p>
            <a:r>
              <a:rPr lang="es-ES" dirty="0"/>
              <a:t>En estas piezas implantadas en el espacio no hay delante ni detrás, sino que toda la pieza está formada por una conjunción de partes en la que no existe una jerarquía ni orden para su percepción.</a:t>
            </a:r>
          </a:p>
          <a:p>
            <a:r>
              <a:rPr lang="es-ES" dirty="0"/>
              <a:t>Por lo tanto, la contemplación de la obra determina que ésta sea válida desde todo el entorno, creando una infinitud de puntos de vista y trasmitiendo un dinamismo a la escultura.</a:t>
            </a:r>
          </a:p>
          <a:p>
            <a:r>
              <a:rPr lang="es-ES" dirty="0"/>
              <a:t>El espacio en el que se sitúa la obra se transforma y se hace dependiente de ésta, introduciendo una nueva idea del movimiento completamente distinto de la descomposición dinámica del futurismo.</a:t>
            </a:r>
          </a:p>
          <a:p>
            <a:endParaRPr lang="es-E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51775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AEC6616-2FF1-47F2-B871-41491CF9CECC}"/>
              </a:ext>
            </a:extLst>
          </p:cNvPr>
          <p:cNvSpPr>
            <a:spLocks noGrp="1"/>
          </p:cNvSpPr>
          <p:nvPr>
            <p:ph idx="1"/>
          </p:nvPr>
        </p:nvSpPr>
        <p:spPr>
          <a:xfrm>
            <a:off x="838200" y="384313"/>
            <a:ext cx="10515600" cy="5792650"/>
          </a:xfrm>
        </p:spPr>
        <p:txBody>
          <a:bodyPr>
            <a:normAutofit/>
          </a:bodyPr>
          <a:lstStyle/>
          <a:p>
            <a:endParaRPr lang="es-E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12320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17EF8B-92C4-4247-8F4F-B4E971592BD1}"/>
              </a:ext>
            </a:extLst>
          </p:cNvPr>
          <p:cNvSpPr>
            <a:spLocks noGrp="1"/>
          </p:cNvSpPr>
          <p:nvPr>
            <p:ph type="title"/>
          </p:nvPr>
        </p:nvSpPr>
        <p:spPr>
          <a:xfrm>
            <a:off x="4313" y="5532223"/>
            <a:ext cx="12183373" cy="1325563"/>
          </a:xfrm>
        </p:spPr>
        <p:txBody>
          <a:bodyPr>
            <a:normAutofit/>
          </a:bodyPr>
          <a:lstStyle/>
          <a:p>
            <a:pPr algn="ctr"/>
            <a:r>
              <a:rPr lang="es-ES" dirty="0"/>
              <a:t>El </a:t>
            </a:r>
            <a:r>
              <a:rPr lang="es-ES" dirty="0" err="1"/>
              <a:t>Lissitzky</a:t>
            </a:r>
            <a:r>
              <a:rPr lang="es-ES" dirty="0"/>
              <a:t>: Esbozo para un </a:t>
            </a:r>
            <a:r>
              <a:rPr lang="es-ES" dirty="0" err="1"/>
              <a:t>Proun</a:t>
            </a:r>
            <a:r>
              <a:rPr lang="es-ES" dirty="0"/>
              <a:t>. 1920</a:t>
            </a:r>
          </a:p>
        </p:txBody>
      </p:sp>
      <p:pic>
        <p:nvPicPr>
          <p:cNvPr id="3" name="Imagen 2">
            <a:extLst>
              <a:ext uri="{FF2B5EF4-FFF2-40B4-BE49-F238E27FC236}">
                <a16:creationId xmlns:a16="http://schemas.microsoft.com/office/drawing/2014/main" id="{7EB75ED5-7041-4ED2-A1FE-A19BF00668B8}"/>
              </a:ext>
            </a:extLst>
          </p:cNvPr>
          <p:cNvPicPr>
            <a:picLocks noChangeAspect="1"/>
          </p:cNvPicPr>
          <p:nvPr/>
        </p:nvPicPr>
        <p:blipFill>
          <a:blip r:embed="rId2"/>
          <a:stretch>
            <a:fillRect/>
          </a:stretch>
        </p:blipFill>
        <p:spPr>
          <a:xfrm>
            <a:off x="3397068" y="68801"/>
            <a:ext cx="5407866" cy="5469318"/>
          </a:xfrm>
          <a:prstGeom prst="rect">
            <a:avLst/>
          </a:prstGeom>
        </p:spPr>
      </p:pic>
    </p:spTree>
    <p:extLst>
      <p:ext uri="{BB962C8B-B14F-4D97-AF65-F5344CB8AC3E}">
        <p14:creationId xmlns:p14="http://schemas.microsoft.com/office/powerpoint/2010/main" val="24386286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AEC6616-2FF1-47F2-B871-41491CF9CECC}"/>
              </a:ext>
            </a:extLst>
          </p:cNvPr>
          <p:cNvSpPr>
            <a:spLocks noGrp="1"/>
          </p:cNvSpPr>
          <p:nvPr>
            <p:ph idx="1"/>
          </p:nvPr>
        </p:nvSpPr>
        <p:spPr>
          <a:xfrm>
            <a:off x="838200" y="384313"/>
            <a:ext cx="10515600" cy="5792650"/>
          </a:xfrm>
        </p:spPr>
        <p:txBody>
          <a:bodyPr>
            <a:normAutofit/>
          </a:bodyPr>
          <a:lstStyle/>
          <a:p>
            <a:r>
              <a:rPr lang="es-ES" dirty="0"/>
              <a:t>Uno de los artistas más entusiastas del Suprematismo y el Constructivismo fue El </a:t>
            </a:r>
            <a:r>
              <a:rPr lang="es-ES" dirty="0" err="1"/>
              <a:t>Lissitzky</a:t>
            </a:r>
            <a:r>
              <a:rPr lang="es-ES" dirty="0"/>
              <a:t>.</a:t>
            </a:r>
          </a:p>
          <a:p>
            <a:r>
              <a:rPr lang="es-ES" dirty="0"/>
              <a:t>En 1919 pintó, influido por Malevich, su primer “</a:t>
            </a:r>
            <a:r>
              <a:rPr lang="es-ES" b="1" i="1" dirty="0" err="1"/>
              <a:t>Proun</a:t>
            </a:r>
            <a:r>
              <a:rPr lang="es-ES" dirty="0"/>
              <a:t>” título que dio a muchas de sus pinturas abstractas y que hacía referencia a su voluntad de llevar a cabo un nuevo arte.</a:t>
            </a:r>
          </a:p>
          <a:p>
            <a:r>
              <a:rPr lang="es-ES" dirty="0"/>
              <a:t>Al convertir los cuadrados y planos en imágenes tridimensionales creó pinturas con un marcado carácter arquitectónico.</a:t>
            </a:r>
          </a:p>
          <a:p>
            <a:endParaRPr lang="es-E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53400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17EF8B-92C4-4247-8F4F-B4E971592BD1}"/>
              </a:ext>
            </a:extLst>
          </p:cNvPr>
          <p:cNvSpPr>
            <a:spLocks noGrp="1"/>
          </p:cNvSpPr>
          <p:nvPr>
            <p:ph type="title"/>
          </p:nvPr>
        </p:nvSpPr>
        <p:spPr>
          <a:xfrm>
            <a:off x="4313" y="5532223"/>
            <a:ext cx="12183373" cy="1325563"/>
          </a:xfrm>
        </p:spPr>
        <p:txBody>
          <a:bodyPr>
            <a:normAutofit/>
          </a:bodyPr>
          <a:lstStyle/>
          <a:p>
            <a:pPr algn="ctr"/>
            <a:r>
              <a:rPr lang="es-ES" dirty="0" err="1"/>
              <a:t>Anton</a:t>
            </a:r>
            <a:r>
              <a:rPr lang="es-ES" dirty="0"/>
              <a:t> </a:t>
            </a:r>
            <a:r>
              <a:rPr lang="es-ES" dirty="0" err="1"/>
              <a:t>Prevsner</a:t>
            </a:r>
            <a:r>
              <a:rPr lang="es-ES" dirty="0"/>
              <a:t>: Construcción Superficie desarrollable. 1938</a:t>
            </a:r>
            <a:endParaRPr lang="es-ES"/>
          </a:p>
        </p:txBody>
      </p:sp>
      <p:pic>
        <p:nvPicPr>
          <p:cNvPr id="3" name="Imagen 2">
            <a:extLst>
              <a:ext uri="{FF2B5EF4-FFF2-40B4-BE49-F238E27FC236}">
                <a16:creationId xmlns:a16="http://schemas.microsoft.com/office/drawing/2014/main" id="{5895FE9E-B670-4B73-BE15-1DA5CBC4B0A5}"/>
              </a:ext>
            </a:extLst>
          </p:cNvPr>
          <p:cNvPicPr>
            <a:picLocks noChangeAspect="1"/>
          </p:cNvPicPr>
          <p:nvPr/>
        </p:nvPicPr>
        <p:blipFill>
          <a:blip r:embed="rId2"/>
          <a:stretch>
            <a:fillRect/>
          </a:stretch>
        </p:blipFill>
        <p:spPr>
          <a:xfrm>
            <a:off x="3906071" y="108798"/>
            <a:ext cx="4408610" cy="5422079"/>
          </a:xfrm>
          <a:prstGeom prst="rect">
            <a:avLst/>
          </a:prstGeom>
        </p:spPr>
      </p:pic>
    </p:spTree>
    <p:extLst>
      <p:ext uri="{BB962C8B-B14F-4D97-AF65-F5344CB8AC3E}">
        <p14:creationId xmlns:p14="http://schemas.microsoft.com/office/powerpoint/2010/main" val="168745610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AEC6616-2FF1-47F2-B871-41491CF9CECC}"/>
              </a:ext>
            </a:extLst>
          </p:cNvPr>
          <p:cNvSpPr>
            <a:spLocks noGrp="1"/>
          </p:cNvSpPr>
          <p:nvPr>
            <p:ph idx="1"/>
          </p:nvPr>
        </p:nvSpPr>
        <p:spPr>
          <a:xfrm>
            <a:off x="838200" y="384313"/>
            <a:ext cx="10515600" cy="5792650"/>
          </a:xfrm>
        </p:spPr>
        <p:txBody>
          <a:bodyPr>
            <a:normAutofit/>
          </a:bodyPr>
          <a:lstStyle/>
          <a:p>
            <a:r>
              <a:rPr lang="es-ES" dirty="0"/>
              <a:t>Los hermanos </a:t>
            </a:r>
            <a:r>
              <a:rPr lang="es-ES" dirty="0" err="1"/>
              <a:t>Anton</a:t>
            </a:r>
            <a:r>
              <a:rPr lang="es-ES" dirty="0"/>
              <a:t> </a:t>
            </a:r>
            <a:r>
              <a:rPr lang="es-ES" dirty="0" err="1"/>
              <a:t>Pevsner</a:t>
            </a:r>
            <a:r>
              <a:rPr lang="es-ES" dirty="0"/>
              <a:t> y Naum Gabo planteaban de forma coherente en su </a:t>
            </a:r>
            <a:r>
              <a:rPr lang="es-ES" i="1" dirty="0"/>
              <a:t>Manifiesto realista </a:t>
            </a:r>
            <a:r>
              <a:rPr lang="es-ES" dirty="0"/>
              <a:t>una nueva idea del dinamismo en la obra de arte acorde con la nueva época y que debía integrarse en el espacio urbano y acompañar al hombre allí donde transcurre su vida cotidiana. </a:t>
            </a:r>
          </a:p>
          <a:p>
            <a:r>
              <a:rPr lang="es-ES" dirty="0"/>
              <a:t>Es por ello que este concepto de arte no recurrió a la anécdota, eliminando la masa y el volumen compacto de la escultura e introduciendo en el espacio objetos construidos.</a:t>
            </a:r>
          </a:p>
          <a:p>
            <a:r>
              <a:rPr lang="es-ES" dirty="0"/>
              <a:t>Las investigaciones de Naum Gabo sobre el movimiento cinético dieron lugar a una serie de obras como “Construcción cinética” (1920), en la que una varilla metálica que vibra por medio de una motor creaba movimientos oscilantes virtuales.</a:t>
            </a:r>
          </a:p>
          <a:p>
            <a:r>
              <a:rPr lang="es-ES" dirty="0"/>
              <a:t> </a:t>
            </a:r>
          </a:p>
          <a:p>
            <a:endParaRPr lang="es-E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198693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17EF8B-92C4-4247-8F4F-B4E971592BD1}"/>
              </a:ext>
            </a:extLst>
          </p:cNvPr>
          <p:cNvSpPr>
            <a:spLocks noGrp="1"/>
          </p:cNvSpPr>
          <p:nvPr>
            <p:ph type="title"/>
          </p:nvPr>
        </p:nvSpPr>
        <p:spPr>
          <a:xfrm>
            <a:off x="4313" y="5532223"/>
            <a:ext cx="12183373" cy="1325563"/>
          </a:xfrm>
        </p:spPr>
        <p:txBody>
          <a:bodyPr>
            <a:normAutofit/>
          </a:bodyPr>
          <a:lstStyle/>
          <a:p>
            <a:pPr algn="ctr"/>
            <a:r>
              <a:rPr lang="es-ES" dirty="0"/>
              <a:t>Naum Gabo: Construcción en el espacio equilibrada sobre dos puntos. 1925. </a:t>
            </a:r>
            <a:endParaRPr lang="es-ES"/>
          </a:p>
        </p:txBody>
      </p:sp>
      <p:pic>
        <p:nvPicPr>
          <p:cNvPr id="3" name="Imagen 2">
            <a:extLst>
              <a:ext uri="{FF2B5EF4-FFF2-40B4-BE49-F238E27FC236}">
                <a16:creationId xmlns:a16="http://schemas.microsoft.com/office/drawing/2014/main" id="{909444D4-E632-48FA-AFD4-3B4EE0CE0816}"/>
              </a:ext>
            </a:extLst>
          </p:cNvPr>
          <p:cNvPicPr>
            <a:picLocks noChangeAspect="1"/>
          </p:cNvPicPr>
          <p:nvPr/>
        </p:nvPicPr>
        <p:blipFill>
          <a:blip r:embed="rId2"/>
          <a:stretch>
            <a:fillRect/>
          </a:stretch>
        </p:blipFill>
        <p:spPr>
          <a:xfrm>
            <a:off x="2349212" y="82577"/>
            <a:ext cx="7479196" cy="5458393"/>
          </a:xfrm>
          <a:prstGeom prst="rect">
            <a:avLst/>
          </a:prstGeom>
        </p:spPr>
      </p:pic>
    </p:spTree>
    <p:extLst>
      <p:ext uri="{BB962C8B-B14F-4D97-AF65-F5344CB8AC3E}">
        <p14:creationId xmlns:p14="http://schemas.microsoft.com/office/powerpoint/2010/main" val="338505618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AEC6616-2FF1-47F2-B871-41491CF9CECC}"/>
              </a:ext>
            </a:extLst>
          </p:cNvPr>
          <p:cNvSpPr>
            <a:spLocks noGrp="1"/>
          </p:cNvSpPr>
          <p:nvPr>
            <p:ph idx="1"/>
          </p:nvPr>
        </p:nvSpPr>
        <p:spPr>
          <a:xfrm>
            <a:off x="838200" y="384313"/>
            <a:ext cx="10515600" cy="5792650"/>
          </a:xfrm>
        </p:spPr>
        <p:txBody>
          <a:bodyPr>
            <a:normAutofit fontScale="77500" lnSpcReduction="20000"/>
          </a:bodyPr>
          <a:lstStyle/>
          <a:p>
            <a:r>
              <a:rPr lang="es-ES" dirty="0"/>
              <a:t>Los hermanos </a:t>
            </a:r>
            <a:r>
              <a:rPr lang="es-ES" dirty="0" err="1"/>
              <a:t>Anton</a:t>
            </a:r>
            <a:r>
              <a:rPr lang="es-ES" dirty="0"/>
              <a:t> </a:t>
            </a:r>
            <a:r>
              <a:rPr lang="es-ES" dirty="0" err="1"/>
              <a:t>Pevsner</a:t>
            </a:r>
            <a:r>
              <a:rPr lang="es-ES" dirty="0"/>
              <a:t> y Naum Gabo planteaban de forma coherente en su </a:t>
            </a:r>
            <a:r>
              <a:rPr lang="es-ES" b="1" i="1" dirty="0"/>
              <a:t>Manifiesto realista </a:t>
            </a:r>
            <a:r>
              <a:rPr lang="es-ES" dirty="0"/>
              <a:t>una nueva idea del dinamismo en la obra de arte acorde con la nueva época y que debía integrarse en el espacio urbano y acompañar al hombre allí donde transcurre su vida cotidiana. </a:t>
            </a:r>
          </a:p>
          <a:p>
            <a:r>
              <a:rPr lang="es-ES" dirty="0"/>
              <a:t>Es por ello que este concepto de arte no recurrió a la anécdota, eliminando la masa y el volumen compacto de la escultura e introduciendo en el espacio objetos construidos.</a:t>
            </a:r>
          </a:p>
          <a:p>
            <a:r>
              <a:rPr lang="es-ES" dirty="0"/>
              <a:t>El aspecto más importante fue la afirmación de que las obras de arte son objetos reales, a hí la denominación del manifiesto.</a:t>
            </a:r>
          </a:p>
          <a:p>
            <a:r>
              <a:rPr lang="es-ES" dirty="0"/>
              <a:t>Este concepto de arte proponía unas posibilidades de actuación en el ámbito de la vida, de introducir el arte en la existencia, de humanizar la mecanización y de llegar a través de sus creaciones a toda la sociedad.</a:t>
            </a:r>
          </a:p>
          <a:p>
            <a:r>
              <a:rPr lang="es-ES" dirty="0"/>
              <a:t>De ahí, su visión realista sin recurrir a la anécdota y a la representación, eliminando la masa y el volumen de la escultura e introduciendo en el espacio objetos </a:t>
            </a:r>
            <a:r>
              <a:rPr lang="es-ES" dirty="0" err="1"/>
              <a:t>cosntruidos</a:t>
            </a:r>
            <a:r>
              <a:rPr lang="es-ES" dirty="0"/>
              <a:t>.</a:t>
            </a:r>
          </a:p>
          <a:p>
            <a:r>
              <a:rPr lang="es-ES" dirty="0"/>
              <a:t>La idea del movimiento que también marcó a los futuristas tuvo un desarrollo nuevo, en el que se suprime toda referencia anecdótica.</a:t>
            </a:r>
          </a:p>
          <a:p>
            <a:r>
              <a:rPr lang="es-ES" dirty="0"/>
              <a:t>Es la proyección en el espacio del objeto escultórico y la ruptura con el punto jerárquico preferente lo que creará una nueva relación dinámica entre el espacio y la escultura que será clave en el desarrollo de la escultura contemporánea. </a:t>
            </a:r>
          </a:p>
          <a:p>
            <a:endParaRPr lang="es-ES" dirty="0"/>
          </a:p>
          <a:p>
            <a:endParaRPr lang="es-E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9591190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07B28978-A5A2-4F5F-9FAC-DAF3D074D976}"/>
              </a:ext>
            </a:extLst>
          </p:cNvPr>
          <p:cNvSpPr>
            <a:spLocks noGrp="1"/>
          </p:cNvSpPr>
          <p:nvPr>
            <p:ph type="ctrTitle"/>
          </p:nvPr>
        </p:nvSpPr>
        <p:spPr>
          <a:xfrm>
            <a:off x="1524000" y="1798224"/>
            <a:ext cx="9144000" cy="2387600"/>
          </a:xfrm>
        </p:spPr>
        <p:txBody>
          <a:bodyPr/>
          <a:lstStyle/>
          <a:p>
            <a:r>
              <a:rPr lang="es-ES" dirty="0"/>
              <a:t>Arte y política: realismo y compromiso.</a:t>
            </a:r>
          </a:p>
        </p:txBody>
      </p:sp>
    </p:spTree>
    <p:extLst>
      <p:ext uri="{BB962C8B-B14F-4D97-AF65-F5344CB8AC3E}">
        <p14:creationId xmlns:p14="http://schemas.microsoft.com/office/powerpoint/2010/main" val="311133732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17EF8B-92C4-4247-8F4F-B4E971592BD1}"/>
              </a:ext>
            </a:extLst>
          </p:cNvPr>
          <p:cNvSpPr>
            <a:spLocks noGrp="1"/>
          </p:cNvSpPr>
          <p:nvPr>
            <p:ph type="title"/>
          </p:nvPr>
        </p:nvSpPr>
        <p:spPr>
          <a:xfrm>
            <a:off x="4313" y="5532223"/>
            <a:ext cx="12183373" cy="1325563"/>
          </a:xfrm>
        </p:spPr>
        <p:txBody>
          <a:bodyPr/>
          <a:lstStyle/>
          <a:p>
            <a:pPr algn="ctr"/>
            <a:r>
              <a:rPr lang="es-ES" dirty="0"/>
              <a:t>Diego de Rivera: Cargador de flores.</a:t>
            </a:r>
            <a:endParaRPr lang="es-ES"/>
          </a:p>
        </p:txBody>
      </p:sp>
      <p:pic>
        <p:nvPicPr>
          <p:cNvPr id="4" name="Imagen 3">
            <a:extLst>
              <a:ext uri="{FF2B5EF4-FFF2-40B4-BE49-F238E27FC236}">
                <a16:creationId xmlns:a16="http://schemas.microsoft.com/office/drawing/2014/main" id="{5442F28E-014B-41DE-A359-FD2B09A3BB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99047" y="110247"/>
            <a:ext cx="5393905" cy="5419305"/>
          </a:xfrm>
          <a:prstGeom prst="rect">
            <a:avLst/>
          </a:prstGeom>
        </p:spPr>
      </p:pic>
    </p:spTree>
    <p:extLst>
      <p:ext uri="{BB962C8B-B14F-4D97-AF65-F5344CB8AC3E}">
        <p14:creationId xmlns:p14="http://schemas.microsoft.com/office/powerpoint/2010/main" val="55340001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AEC6616-2FF1-47F2-B871-41491CF9CECC}"/>
              </a:ext>
            </a:extLst>
          </p:cNvPr>
          <p:cNvSpPr>
            <a:spLocks noGrp="1"/>
          </p:cNvSpPr>
          <p:nvPr>
            <p:ph idx="1"/>
          </p:nvPr>
        </p:nvSpPr>
        <p:spPr>
          <a:xfrm>
            <a:off x="838200" y="384313"/>
            <a:ext cx="10515600" cy="5792650"/>
          </a:xfrm>
        </p:spPr>
        <p:txBody>
          <a:bodyPr>
            <a:normAutofit/>
          </a:bodyPr>
          <a:lstStyle/>
          <a:p>
            <a:r>
              <a:rPr lang="es-ES" dirty="0"/>
              <a:t>Diego Rivera fue el primer pintor moderno que ejecutó murales en México de carácter social y dentro de las pautas de la modernidad. Tras haber estado en Madrid y en París, usa ya una pintura autóctona desentendida de las modas, de las tendencias modernas y de las tradiciones académicas. </a:t>
            </a:r>
          </a:p>
          <a:p>
            <a:r>
              <a:rPr lang="es-ES" dirty="0"/>
              <a:t>Su pintura respondía a un criterio revolucionario. </a:t>
            </a:r>
          </a:p>
          <a:p>
            <a:r>
              <a:rPr lang="es-ES" dirty="0"/>
              <a:t>Utilizó formas sencillas y simplificadas que parecen derivar de un primitivismo indígena, cuya máxime representante, aunque siguiendo una trayectoria diferente, fue su mujer Frida Kahlo.</a:t>
            </a:r>
          </a:p>
          <a:p>
            <a:endParaRPr lang="es-E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081634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17EF8B-92C4-4247-8F4F-B4E971592BD1}"/>
              </a:ext>
            </a:extLst>
          </p:cNvPr>
          <p:cNvSpPr>
            <a:spLocks noGrp="1"/>
          </p:cNvSpPr>
          <p:nvPr>
            <p:ph type="title"/>
          </p:nvPr>
        </p:nvSpPr>
        <p:spPr>
          <a:xfrm>
            <a:off x="4313" y="5532223"/>
            <a:ext cx="12183373" cy="1325563"/>
          </a:xfrm>
        </p:spPr>
        <p:txBody>
          <a:bodyPr/>
          <a:lstStyle/>
          <a:p>
            <a:pPr algn="ctr"/>
            <a:r>
              <a:rPr lang="es-ES" dirty="0"/>
              <a:t>José Clemente Orozco: Zapatistas. 1931. </a:t>
            </a:r>
            <a:endParaRPr lang="es-ES"/>
          </a:p>
        </p:txBody>
      </p:sp>
      <p:pic>
        <p:nvPicPr>
          <p:cNvPr id="3" name="Imagen 2">
            <a:extLst>
              <a:ext uri="{FF2B5EF4-FFF2-40B4-BE49-F238E27FC236}">
                <a16:creationId xmlns:a16="http://schemas.microsoft.com/office/drawing/2014/main" id="{56B31CA2-3BC9-4988-BEA6-7D6AF16E1FD7}"/>
              </a:ext>
            </a:extLst>
          </p:cNvPr>
          <p:cNvPicPr>
            <a:picLocks noChangeAspect="1"/>
          </p:cNvPicPr>
          <p:nvPr/>
        </p:nvPicPr>
        <p:blipFill>
          <a:blip r:embed="rId2"/>
          <a:stretch>
            <a:fillRect/>
          </a:stretch>
        </p:blipFill>
        <p:spPr>
          <a:xfrm>
            <a:off x="2808461" y="135887"/>
            <a:ext cx="6576449" cy="5378276"/>
          </a:xfrm>
          <a:prstGeom prst="rect">
            <a:avLst/>
          </a:prstGeom>
        </p:spPr>
      </p:pic>
    </p:spTree>
    <p:extLst>
      <p:ext uri="{BB962C8B-B14F-4D97-AF65-F5344CB8AC3E}">
        <p14:creationId xmlns:p14="http://schemas.microsoft.com/office/powerpoint/2010/main" val="306524208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AEC6616-2FF1-47F2-B871-41491CF9CECC}"/>
              </a:ext>
            </a:extLst>
          </p:cNvPr>
          <p:cNvSpPr>
            <a:spLocks noGrp="1"/>
          </p:cNvSpPr>
          <p:nvPr>
            <p:ph idx="1"/>
          </p:nvPr>
        </p:nvSpPr>
        <p:spPr>
          <a:xfrm>
            <a:off x="838200" y="384313"/>
            <a:ext cx="10515600" cy="5792650"/>
          </a:xfrm>
        </p:spPr>
        <p:txBody>
          <a:bodyPr>
            <a:normAutofit/>
          </a:bodyPr>
          <a:lstStyle/>
          <a:p>
            <a:r>
              <a:rPr lang="es-ES" dirty="0"/>
              <a:t>Como hiciera Rivera, José Clemente Orozco orientó también su actividad como pintor a la formulación de una pintura auténticamente mexicana, realizando una importante labor como muralista. </a:t>
            </a:r>
          </a:p>
          <a:p>
            <a:r>
              <a:rPr lang="es-ES" dirty="0"/>
              <a:t>El muralismo mexicano tenía una justificación como arte didáctico y como lenguaje de la revolución, pues era un medio de explicarla y dar a conocer sus logros y postulados. </a:t>
            </a:r>
          </a:p>
          <a:p>
            <a:r>
              <a:rPr lang="es-ES" dirty="0"/>
              <a:t>En este sentido, Orozco seguía a ciertos ilustrados mexicanos del siglo XIX y también una </a:t>
            </a:r>
            <a:r>
              <a:rPr lang="es-ES" dirty="0" err="1"/>
              <a:t>tadición</a:t>
            </a:r>
            <a:r>
              <a:rPr lang="es-ES" dirty="0"/>
              <a:t> anterior en la que el mural fue utilizado como medio de comunicación: la importante pintura mural mexicana de la época colonial usada para cristianizar a la población mexicana. </a:t>
            </a:r>
          </a:p>
          <a:p>
            <a:endParaRPr lang="es-E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456302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17EF8B-92C4-4247-8F4F-B4E971592BD1}"/>
              </a:ext>
            </a:extLst>
          </p:cNvPr>
          <p:cNvSpPr>
            <a:spLocks noGrp="1"/>
          </p:cNvSpPr>
          <p:nvPr>
            <p:ph type="title"/>
          </p:nvPr>
        </p:nvSpPr>
        <p:spPr>
          <a:xfrm>
            <a:off x="4313" y="5532223"/>
            <a:ext cx="12183373" cy="1325563"/>
          </a:xfrm>
        </p:spPr>
        <p:txBody>
          <a:bodyPr>
            <a:normAutofit/>
          </a:bodyPr>
          <a:lstStyle/>
          <a:p>
            <a:pPr algn="ctr"/>
            <a:r>
              <a:rPr lang="es-ES" sz="3600" dirty="0"/>
              <a:t>David Alfaro Siqueiros: Eco de un grito. 1937.</a:t>
            </a:r>
            <a:br>
              <a:rPr lang="es-ES" sz="3600" dirty="0"/>
            </a:br>
            <a:r>
              <a:rPr lang="es-ES" sz="3600" dirty="0"/>
              <a:t>Museum of Modern Art, Nueva York. </a:t>
            </a:r>
          </a:p>
        </p:txBody>
      </p:sp>
      <p:pic>
        <p:nvPicPr>
          <p:cNvPr id="3" name="Imagen 2">
            <a:extLst>
              <a:ext uri="{FF2B5EF4-FFF2-40B4-BE49-F238E27FC236}">
                <a16:creationId xmlns:a16="http://schemas.microsoft.com/office/drawing/2014/main" id="{F77C83F4-06CD-47F9-81B2-53EF6546BFD2}"/>
              </a:ext>
            </a:extLst>
          </p:cNvPr>
          <p:cNvPicPr>
            <a:picLocks noChangeAspect="1"/>
          </p:cNvPicPr>
          <p:nvPr/>
        </p:nvPicPr>
        <p:blipFill>
          <a:blip r:embed="rId2"/>
          <a:stretch>
            <a:fillRect/>
          </a:stretch>
        </p:blipFill>
        <p:spPr>
          <a:xfrm>
            <a:off x="2725411" y="122527"/>
            <a:ext cx="6769932" cy="5411749"/>
          </a:xfrm>
          <a:prstGeom prst="rect">
            <a:avLst/>
          </a:prstGeom>
        </p:spPr>
      </p:pic>
    </p:spTree>
    <p:extLst>
      <p:ext uri="{BB962C8B-B14F-4D97-AF65-F5344CB8AC3E}">
        <p14:creationId xmlns:p14="http://schemas.microsoft.com/office/powerpoint/2010/main" val="183782292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AEC6616-2FF1-47F2-B871-41491CF9CECC}"/>
              </a:ext>
            </a:extLst>
          </p:cNvPr>
          <p:cNvSpPr>
            <a:spLocks noGrp="1"/>
          </p:cNvSpPr>
          <p:nvPr>
            <p:ph idx="1"/>
          </p:nvPr>
        </p:nvSpPr>
        <p:spPr>
          <a:xfrm>
            <a:off x="838200" y="384313"/>
            <a:ext cx="10515600" cy="5792650"/>
          </a:xfrm>
        </p:spPr>
        <p:txBody>
          <a:bodyPr>
            <a:normAutofit fontScale="77500" lnSpcReduction="20000"/>
          </a:bodyPr>
          <a:lstStyle/>
          <a:p>
            <a:r>
              <a:rPr lang="es-ES" dirty="0"/>
              <a:t>Un caso en el que la pintura se pone al servicio de una revolución desde la dimensión personal de unos artistas adscritos a la modernidad es el de los </a:t>
            </a:r>
            <a:r>
              <a:rPr lang="es-ES" b="1" dirty="0"/>
              <a:t>muralistas mexicanos</a:t>
            </a:r>
            <a:r>
              <a:rPr lang="es-ES" dirty="0"/>
              <a:t>, pues, aunque su labor fue promovida desde el poder, no fue en modo alguno impuesta.</a:t>
            </a:r>
          </a:p>
          <a:p>
            <a:r>
              <a:rPr lang="es-ES" dirty="0"/>
              <a:t>Utilizando uno de los recursos preferidos de David Alfaro Siqueiros, la fotografía, se genera esta obra representando los horrores de las guerras, donde un niño etíope sufre la devastación de su comunidad.</a:t>
            </a:r>
          </a:p>
          <a:p>
            <a:r>
              <a:rPr lang="es-ES" dirty="0"/>
              <a:t>Pintura que sale fuera de la temática nacionalista de la época, donde se quería redescubrir la identidad nacional, pero que cae dentro de la temática revolucionaria y transgresora de Siqueiros</a:t>
            </a:r>
          </a:p>
          <a:p>
            <a:r>
              <a:rPr lang="es-ES" dirty="0"/>
              <a:t>Pintura de esmalte brillante. De 1,22 m x 91 cm.</a:t>
            </a:r>
          </a:p>
          <a:p>
            <a:endParaRPr lang="es-ES" dirty="0"/>
          </a:p>
          <a:p>
            <a:r>
              <a:rPr lang="es-ES" dirty="0"/>
              <a:t>Por su parte, frente a las anteriores obras, Siqueiros aportó al muralismo una concepción monumental y profundamente expresiva. </a:t>
            </a:r>
          </a:p>
          <a:p>
            <a:r>
              <a:rPr lang="es-ES" dirty="0"/>
              <a:t>Su realismo comporta el desarrollo del espíritu revolucionario planteado desde un lenguaje conmovedor y de gran expresividad que desarrolló tanto en sus murales como en las obras de caballete. </a:t>
            </a:r>
          </a:p>
          <a:p>
            <a:r>
              <a:rPr lang="es-ES" dirty="0"/>
              <a:t>Siqueiros concibe sus obras con un barroquismo exacerbado como forma de acentuar el carácter épico de sus composiciones, lo cual no impide que sus obras posean siempre un claro acento de modernidad, muchas de cuyas formas proceden de una asimilación de las tendencias de vanguardia europeas.</a:t>
            </a:r>
          </a:p>
          <a:p>
            <a:endParaRPr lang="es-E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5380504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615</TotalTime>
  <Words>5629</Words>
  <Application>Microsoft Office PowerPoint</Application>
  <PresentationFormat>Panorámica</PresentationFormat>
  <Paragraphs>224</Paragraphs>
  <Slides>72</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72</vt:i4>
      </vt:variant>
    </vt:vector>
  </HeadingPairs>
  <TitlesOfParts>
    <vt:vector size="77" baseType="lpstr">
      <vt:lpstr>Arial</vt:lpstr>
      <vt:lpstr>Calibri</vt:lpstr>
      <vt:lpstr>Calibri Light</vt:lpstr>
      <vt:lpstr>Times New Roman</vt:lpstr>
      <vt:lpstr>Tema de Office</vt:lpstr>
      <vt:lpstr>TEMA 4: ABSTRACCIÓN Y FIGURACIÓN </vt:lpstr>
      <vt:lpstr>Abstracción y figuración.</vt:lpstr>
      <vt:lpstr>Vasily Kandinsky: Vista con ferrocarril y castillo. 1909</vt:lpstr>
      <vt:lpstr>Presentación de PowerPoint</vt:lpstr>
      <vt:lpstr>Piet Mondrian: Naturaleza muerta del bote de jengibre. 1912</vt:lpstr>
      <vt:lpstr>Presentación de PowerPoint</vt:lpstr>
      <vt:lpstr>Paul Klee</vt:lpstr>
      <vt:lpstr>Paul Klee: La montaña del gato sagrado. 1923. </vt:lpstr>
      <vt:lpstr>Presentación de PowerPoint</vt:lpstr>
      <vt:lpstr>Paul Klee: Harmonía en azul=naranja 1923. </vt:lpstr>
      <vt:lpstr>Presentación de PowerPoint</vt:lpstr>
      <vt:lpstr>Kandinsky y los inicios de la abstracción.</vt:lpstr>
      <vt:lpstr>Vasily Kandinsky: Primera acuarela abstracta. 1910. Musée d’Art Moderne de la Ville de Paris, París.</vt:lpstr>
      <vt:lpstr>Presentación de PowerPoint</vt:lpstr>
      <vt:lpstr>Vasily Kandinsky: Composición VII. 1913</vt:lpstr>
      <vt:lpstr>Presentación de PowerPoint</vt:lpstr>
      <vt:lpstr>Vasily Kandinsky Composición VIII. 1923 Solomon R, Guggenheim Museum, Nueva York</vt:lpstr>
      <vt:lpstr>Presentación de PowerPoint</vt:lpstr>
      <vt:lpstr>Arte abstracto en Francia. La aportación de Delaunay y Kupka.</vt:lpstr>
      <vt:lpstr>Robert Delaunay: Formas circulares, luna nº3. 1913</vt:lpstr>
      <vt:lpstr>Presentación de PowerPoint</vt:lpstr>
      <vt:lpstr>Frantisek Kupka: Discos de Newton. Estudio para fuga en dos colores. 1912.  Musée d’Art Moderne de la Ville de Paris, París.</vt:lpstr>
      <vt:lpstr>Presentación de PowerPoint</vt:lpstr>
      <vt:lpstr>Frantisek Kupka: Colocación en verticales. 1911-1912. Musée d’Art Moderne de la Ville de Paris, París.</vt:lpstr>
      <vt:lpstr>Presentación de PowerPoint</vt:lpstr>
      <vt:lpstr>De Stjil en los Países Bajos. Piet Mondrian y el Neoplasticismo.</vt:lpstr>
      <vt:lpstr>Piet Mondrian: Composición oval. 1913-1914</vt:lpstr>
      <vt:lpstr>Presentación de PowerPoint</vt:lpstr>
      <vt:lpstr>Theo Van Doesburg: Tres variaciones (detalle) 1920</vt:lpstr>
      <vt:lpstr>Presentación de PowerPoint</vt:lpstr>
      <vt:lpstr>Piet Mondrian: Composición. 1918</vt:lpstr>
      <vt:lpstr>Presentación de PowerPoint</vt:lpstr>
      <vt:lpstr>Piet Mondrian: Composición con rojo, amarillo, azul y negro. 1921 </vt:lpstr>
      <vt:lpstr>Presentación de PowerPoint</vt:lpstr>
      <vt:lpstr>Piet Mondrian: Composición en rojo. 1939.  </vt:lpstr>
      <vt:lpstr>Presentación de PowerPoint</vt:lpstr>
      <vt:lpstr>La abstracción rusa. Malevich y el Suprematismo.</vt:lpstr>
      <vt:lpstr>Mijail Larionov: Rayonismo. 1913. Colección particular. </vt:lpstr>
      <vt:lpstr>Presentación de PowerPoint</vt:lpstr>
      <vt:lpstr>Kasimir Malevich: El afilador de cuchillos 1912  </vt:lpstr>
      <vt:lpstr>Presentación de PowerPoint</vt:lpstr>
      <vt:lpstr>Presentación de PowerPoint</vt:lpstr>
      <vt:lpstr>Presentación de PowerPoint</vt:lpstr>
      <vt:lpstr>Kasimir Malevich: Cuadrado negro sobre fondo blanco. 1914-1915</vt:lpstr>
      <vt:lpstr>Presentación de PowerPoint</vt:lpstr>
      <vt:lpstr>Presentación de PowerPoint</vt:lpstr>
      <vt:lpstr>Presentación de PowerPoint</vt:lpstr>
      <vt:lpstr>Kasimir Malevich: Composición suprematista. 1915 </vt:lpstr>
      <vt:lpstr>Presentación de PowerPoint</vt:lpstr>
      <vt:lpstr>Kasimir Malevich: Cuadrado blanco sobre fondo blanco. 1919</vt:lpstr>
      <vt:lpstr>Presentación de PowerPoint</vt:lpstr>
      <vt:lpstr>Presentación de PowerPoint</vt:lpstr>
      <vt:lpstr>El Constructivismo ruso.</vt:lpstr>
      <vt:lpstr>Vladimir Tatlin: Relieve 1914-1917 </vt:lpstr>
      <vt:lpstr>Presentación de PowerPoint</vt:lpstr>
      <vt:lpstr>Presentación de PowerPoint</vt:lpstr>
      <vt:lpstr>Vladimir Tatlin: Maqueta para el monumento a la tercera internacional. 1920</vt:lpstr>
      <vt:lpstr>Presentación de PowerPoint</vt:lpstr>
      <vt:lpstr>Presentación de PowerPoint</vt:lpstr>
      <vt:lpstr>El Lissitzky: Esbozo para un Proun. 1920</vt:lpstr>
      <vt:lpstr>Presentación de PowerPoint</vt:lpstr>
      <vt:lpstr>Anton Prevsner: Construcción Superficie desarrollable. 1938</vt:lpstr>
      <vt:lpstr>Presentación de PowerPoint</vt:lpstr>
      <vt:lpstr>Naum Gabo: Construcción en el espacio equilibrada sobre dos puntos. 1925. </vt:lpstr>
      <vt:lpstr>Presentación de PowerPoint</vt:lpstr>
      <vt:lpstr>Arte y política: realismo y compromiso.</vt:lpstr>
      <vt:lpstr>Diego de Rivera: Cargador de flores.</vt:lpstr>
      <vt:lpstr>Presentación de PowerPoint</vt:lpstr>
      <vt:lpstr>José Clemente Orozco: Zapatistas. 1931. </vt:lpstr>
      <vt:lpstr>Presentación de PowerPoint</vt:lpstr>
      <vt:lpstr>David Alfaro Siqueiros: Eco de un grito. 1937. Museum of Modern Art, Nueva York. </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TEMA 4: ABSTRACCIÓN Y FIGURACIÓN</dc:title>
  <dc:creator>Miguel Velayos García</dc:creator>
  <cp:lastModifiedBy>Miguel Velayos García</cp:lastModifiedBy>
  <cp:revision>230</cp:revision>
  <dcterms:created xsi:type="dcterms:W3CDTF">2019-03-24T13:18:36Z</dcterms:created>
  <dcterms:modified xsi:type="dcterms:W3CDTF">2019-05-19T18:36:03Z</dcterms:modified>
</cp:coreProperties>
</file>