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8" r:id="rId3"/>
    <p:sldId id="340" r:id="rId4"/>
    <p:sldId id="257" r:id="rId5"/>
    <p:sldId id="304" r:id="rId6"/>
    <p:sldId id="370" r:id="rId7"/>
    <p:sldId id="369" r:id="rId8"/>
    <p:sldId id="371" r:id="rId9"/>
    <p:sldId id="258" r:id="rId10"/>
    <p:sldId id="305" r:id="rId11"/>
    <p:sldId id="271" r:id="rId12"/>
    <p:sldId id="306" r:id="rId13"/>
    <p:sldId id="341" r:id="rId14"/>
    <p:sldId id="272" r:id="rId15"/>
    <p:sldId id="307" r:id="rId16"/>
    <p:sldId id="273" r:id="rId17"/>
    <p:sldId id="308" r:id="rId18"/>
    <p:sldId id="373" r:id="rId19"/>
    <p:sldId id="274" r:id="rId20"/>
    <p:sldId id="309" r:id="rId21"/>
    <p:sldId id="374" r:id="rId22"/>
    <p:sldId id="275" r:id="rId23"/>
    <p:sldId id="310" r:id="rId24"/>
    <p:sldId id="339" r:id="rId25"/>
    <p:sldId id="342" r:id="rId26"/>
    <p:sldId id="276" r:id="rId27"/>
    <p:sldId id="311" r:id="rId28"/>
    <p:sldId id="375" r:id="rId29"/>
    <p:sldId id="277" r:id="rId30"/>
    <p:sldId id="312" r:id="rId31"/>
    <p:sldId id="376" r:id="rId32"/>
    <p:sldId id="278" r:id="rId33"/>
    <p:sldId id="313" r:id="rId34"/>
    <p:sldId id="361" r:id="rId35"/>
    <p:sldId id="360" r:id="rId36"/>
    <p:sldId id="279" r:id="rId37"/>
    <p:sldId id="314" r:id="rId38"/>
    <p:sldId id="280" r:id="rId39"/>
    <p:sldId id="315" r:id="rId40"/>
    <p:sldId id="281" r:id="rId41"/>
    <p:sldId id="316" r:id="rId42"/>
    <p:sldId id="377" r:id="rId43"/>
    <p:sldId id="378" r:id="rId44"/>
    <p:sldId id="282" r:id="rId45"/>
    <p:sldId id="317" r:id="rId46"/>
    <p:sldId id="379" r:id="rId47"/>
    <p:sldId id="363" r:id="rId48"/>
    <p:sldId id="283" r:id="rId49"/>
    <p:sldId id="318" r:id="rId50"/>
    <p:sldId id="364" r:id="rId51"/>
    <p:sldId id="284" r:id="rId52"/>
    <p:sldId id="319" r:id="rId53"/>
    <p:sldId id="362" r:id="rId54"/>
    <p:sldId id="380" r:id="rId55"/>
    <p:sldId id="365" r:id="rId56"/>
    <p:sldId id="285" r:id="rId57"/>
    <p:sldId id="320" r:id="rId58"/>
    <p:sldId id="366" r:id="rId59"/>
    <p:sldId id="286" r:id="rId60"/>
    <p:sldId id="321" r:id="rId61"/>
    <p:sldId id="381" r:id="rId62"/>
    <p:sldId id="367" r:id="rId63"/>
    <p:sldId id="288" r:id="rId64"/>
    <p:sldId id="322" r:id="rId65"/>
    <p:sldId id="386" r:id="rId66"/>
    <p:sldId id="289" r:id="rId67"/>
    <p:sldId id="323" r:id="rId68"/>
    <p:sldId id="368" r:id="rId69"/>
    <p:sldId id="387" r:id="rId70"/>
    <p:sldId id="343" r:id="rId71"/>
    <p:sldId id="290" r:id="rId72"/>
    <p:sldId id="324" r:id="rId73"/>
    <p:sldId id="388" r:id="rId74"/>
    <p:sldId id="344" r:id="rId75"/>
    <p:sldId id="291" r:id="rId76"/>
    <p:sldId id="325" r:id="rId77"/>
    <p:sldId id="349" r:id="rId78"/>
    <p:sldId id="292" r:id="rId79"/>
    <p:sldId id="326" r:id="rId80"/>
    <p:sldId id="327" r:id="rId81"/>
    <p:sldId id="293" r:id="rId82"/>
    <p:sldId id="350" r:id="rId83"/>
    <p:sldId id="294" r:id="rId84"/>
    <p:sldId id="382" r:id="rId85"/>
    <p:sldId id="328" r:id="rId86"/>
    <p:sldId id="295" r:id="rId87"/>
    <p:sldId id="383" r:id="rId88"/>
    <p:sldId id="384" r:id="rId89"/>
    <p:sldId id="296" r:id="rId90"/>
    <p:sldId id="330" r:id="rId91"/>
    <p:sldId id="385" r:id="rId92"/>
    <p:sldId id="345" r:id="rId93"/>
    <p:sldId id="297" r:id="rId94"/>
    <p:sldId id="331" r:id="rId95"/>
    <p:sldId id="298" r:id="rId96"/>
    <p:sldId id="332" r:id="rId97"/>
    <p:sldId id="358" r:id="rId98"/>
    <p:sldId id="299" r:id="rId99"/>
    <p:sldId id="333" r:id="rId100"/>
    <p:sldId id="359" r:id="rId101"/>
    <p:sldId id="346" r:id="rId102"/>
    <p:sldId id="300" r:id="rId103"/>
    <p:sldId id="334" r:id="rId104"/>
    <p:sldId id="351" r:id="rId105"/>
    <p:sldId id="301" r:id="rId106"/>
    <p:sldId id="335" r:id="rId107"/>
    <p:sldId id="354" r:id="rId108"/>
    <p:sldId id="355" r:id="rId109"/>
    <p:sldId id="302" r:id="rId110"/>
    <p:sldId id="336" r:id="rId111"/>
    <p:sldId id="356" r:id="rId112"/>
    <p:sldId id="303" r:id="rId113"/>
    <p:sldId id="337" r:id="rId114"/>
    <p:sldId id="357" r:id="rId1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94660"/>
  </p:normalViewPr>
  <p:slideViewPr>
    <p:cSldViewPr snapToGrid="0">
      <p:cViewPr varScale="1">
        <p:scale>
          <a:sx n="72" d="100"/>
          <a:sy n="72"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A7D30A-6A79-4522-97B2-D2A9A1E3F69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2B0A0D1-EB7D-41CB-AF68-F63A229734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1A9350F-D54C-4A47-BC8E-A0C1906457B8}"/>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5" name="Marcador de pie de página 4">
            <a:extLst>
              <a:ext uri="{FF2B5EF4-FFF2-40B4-BE49-F238E27FC236}">
                <a16:creationId xmlns:a16="http://schemas.microsoft.com/office/drawing/2014/main" id="{51C2FFFD-D09B-43E5-82DC-6EF2828691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8D975E-12E4-4475-82A2-2D1B98771453}"/>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2339521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62BBA9-DE34-4D21-B3AC-1B747E282A1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B71E8B-9F39-4426-BE0C-D949A9ACCE2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D18530-8F97-40B7-950F-9BA6962EF4EE}"/>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5" name="Marcador de pie de página 4">
            <a:extLst>
              <a:ext uri="{FF2B5EF4-FFF2-40B4-BE49-F238E27FC236}">
                <a16:creationId xmlns:a16="http://schemas.microsoft.com/office/drawing/2014/main" id="{FABE171D-0046-46F9-B82B-E9E054595B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A664B14-3D59-4E41-9C11-FBC138273B8E}"/>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3912411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BA5FD0-D1C5-40D1-9F10-68CA9A28998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EE61DF8-785D-41AF-B7AF-009A679BD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DE1B8AE-CB44-4CB4-B359-3008531B25E1}"/>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5" name="Marcador de pie de página 4">
            <a:extLst>
              <a:ext uri="{FF2B5EF4-FFF2-40B4-BE49-F238E27FC236}">
                <a16:creationId xmlns:a16="http://schemas.microsoft.com/office/drawing/2014/main" id="{92B789A8-270E-4E88-AFC7-F247AC302FE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2CCCBD-2E3D-4CF2-8F13-DC1DDEB371C2}"/>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108269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73A259-30BA-4DE5-9DE0-62B31353E6D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5F44DC5-B6AC-4730-98A9-E0642C99111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CBD7FCB-CC4A-4CE8-AFD7-B0BAC4DC654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1A05346-7811-4A88-9382-7E359B2E5396}"/>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6" name="Marcador de pie de página 5">
            <a:extLst>
              <a:ext uri="{FF2B5EF4-FFF2-40B4-BE49-F238E27FC236}">
                <a16:creationId xmlns:a16="http://schemas.microsoft.com/office/drawing/2014/main" id="{F735DD05-C1DF-4EF5-AE1C-58DA168559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6C9D9C3-A4D0-4985-ADF6-C27021B79FCD}"/>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3361099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B15734-0645-4632-99C8-1CDF259CCD7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21CBE4-33A8-4E2A-BBC5-CF60960FB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B047BD8-A3E9-41F1-BEE1-FB31A34C4EB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A67BF85-FBE5-4DDC-8F3C-861D7A760B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5CCB1BD-09F2-440D-BC93-3503AA9B0E4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C2FA822-E9DB-4FDD-A1BC-792F8AFE60C1}"/>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8" name="Marcador de pie de página 7">
            <a:extLst>
              <a:ext uri="{FF2B5EF4-FFF2-40B4-BE49-F238E27FC236}">
                <a16:creationId xmlns:a16="http://schemas.microsoft.com/office/drawing/2014/main" id="{6379757A-D222-4ED4-A3DD-62BC9A3132E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BD0AC0B-CABD-4D63-945D-B34B993FE1AF}"/>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1575527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8B1077-FD40-47D0-B2F7-2AC80D4A3EA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3ED831-224F-43FA-91F1-0CEF26CEB2F3}"/>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4" name="Marcador de pie de página 3">
            <a:extLst>
              <a:ext uri="{FF2B5EF4-FFF2-40B4-BE49-F238E27FC236}">
                <a16:creationId xmlns:a16="http://schemas.microsoft.com/office/drawing/2014/main" id="{22F26D38-1D1A-4D97-9B46-7E5539A1A73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5FD6081-CCFA-4CC7-A7F5-B68B6BAC9BD3}"/>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3598832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A3E349-CF2C-453D-9673-5FC1D44D2979}"/>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3" name="Marcador de pie de página 2">
            <a:extLst>
              <a:ext uri="{FF2B5EF4-FFF2-40B4-BE49-F238E27FC236}">
                <a16:creationId xmlns:a16="http://schemas.microsoft.com/office/drawing/2014/main" id="{3A9F91E7-70EC-481E-8CE5-1F49937BBD7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58C8FD9-217C-41F5-A5B5-DF609BDBE948}"/>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1709957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65DAC3-0F2A-4146-9467-7BAD862EDDB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C85D485-D205-4F29-8384-668E95D2B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5F2FD90-2E13-4124-BCAF-22B90E6D4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731D6BF-D874-4509-B2DB-960877368F5E}"/>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6" name="Marcador de pie de página 5">
            <a:extLst>
              <a:ext uri="{FF2B5EF4-FFF2-40B4-BE49-F238E27FC236}">
                <a16:creationId xmlns:a16="http://schemas.microsoft.com/office/drawing/2014/main" id="{5302A690-2BA6-4453-9D50-681A58FFB78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14CBCE2-DA7E-4ADC-A1DB-9E210A65D298}"/>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1562762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82171E-BDA3-48BC-840E-0548BF94103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2FF103E-AAA5-4E5A-9A2B-8EB722B571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49B1733-9437-4A74-A9E1-C426F6F3B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D5CDAD1-0B3A-47A2-9753-AAB25ED2ABD2}"/>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6" name="Marcador de pie de página 5">
            <a:extLst>
              <a:ext uri="{FF2B5EF4-FFF2-40B4-BE49-F238E27FC236}">
                <a16:creationId xmlns:a16="http://schemas.microsoft.com/office/drawing/2014/main" id="{A77E1CE5-98E5-4B3B-85C0-CBCC950378D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E8FB9E6-5569-4EB7-9CE9-5629B8DBDAA0}"/>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370248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AC23A5-27C8-4C30-AB69-2E5B88611FE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8B68F4-474A-4052-B399-46832E3BC42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28578-8D32-4100-A780-965B7CDC7038}"/>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5" name="Marcador de pie de página 4">
            <a:extLst>
              <a:ext uri="{FF2B5EF4-FFF2-40B4-BE49-F238E27FC236}">
                <a16:creationId xmlns:a16="http://schemas.microsoft.com/office/drawing/2014/main" id="{E77A2A22-9175-497A-9A7F-F4EB24181BD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3BFE9C-7431-4508-A167-D65008563B7F}"/>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2443273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01A4DF1-D0C6-44AC-953D-3380FA68C3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35813E4-371C-438E-A709-FDC172F7D9F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05BE777-28AF-499C-8DBD-B5114B96F98B}"/>
              </a:ext>
            </a:extLst>
          </p:cNvPr>
          <p:cNvSpPr>
            <a:spLocks noGrp="1"/>
          </p:cNvSpPr>
          <p:nvPr>
            <p:ph type="dt" sz="half" idx="10"/>
          </p:nvPr>
        </p:nvSpPr>
        <p:spPr/>
        <p:txBody>
          <a:bodyPr/>
          <a:lstStyle/>
          <a:p>
            <a:fld id="{A2A5ED93-B0A8-45D9-A0D6-7796FF87D6AD}" type="datetimeFigureOut">
              <a:rPr lang="es-ES" smtClean="0"/>
              <a:t>14/05/2019</a:t>
            </a:fld>
            <a:endParaRPr lang="es-ES"/>
          </a:p>
        </p:txBody>
      </p:sp>
      <p:sp>
        <p:nvSpPr>
          <p:cNvPr id="5" name="Marcador de pie de página 4">
            <a:extLst>
              <a:ext uri="{FF2B5EF4-FFF2-40B4-BE49-F238E27FC236}">
                <a16:creationId xmlns:a16="http://schemas.microsoft.com/office/drawing/2014/main" id="{D37C8A92-F46E-46FA-B835-DE5A0F582DB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97A977-00CD-4411-9E31-C7DD4B95D744}"/>
              </a:ext>
            </a:extLst>
          </p:cNvPr>
          <p:cNvSpPr>
            <a:spLocks noGrp="1"/>
          </p:cNvSpPr>
          <p:nvPr>
            <p:ph type="sldNum" sz="quarter" idx="12"/>
          </p:nvPr>
        </p:nvSpPr>
        <p:spPr/>
        <p:txBody>
          <a:bodyPr/>
          <a:lstStyle/>
          <a:p>
            <a:fld id="{AE30FF27-93E6-4377-AB0E-0AC050921E24}" type="slidenum">
              <a:rPr lang="es-ES" smtClean="0"/>
              <a:t>‹Nº›</a:t>
            </a:fld>
            <a:endParaRPr lang="es-ES"/>
          </a:p>
        </p:txBody>
      </p:sp>
    </p:spTree>
    <p:extLst>
      <p:ext uri="{BB962C8B-B14F-4D97-AF65-F5344CB8AC3E}">
        <p14:creationId xmlns:p14="http://schemas.microsoft.com/office/powerpoint/2010/main" val="896814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05DD1BE-CAF6-4B78-88BE-3DB07D0F14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7094314-54E5-49FE-BDCF-07FD5666B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A0B7FA-C1A4-40C1-A648-DE1C879040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A5ED93-B0A8-45D9-A0D6-7796FF87D6AD}" type="datetimeFigureOut">
              <a:rPr lang="es-ES" smtClean="0"/>
              <a:t>14/05/2019</a:t>
            </a:fld>
            <a:endParaRPr lang="es-ES"/>
          </a:p>
        </p:txBody>
      </p:sp>
      <p:sp>
        <p:nvSpPr>
          <p:cNvPr id="5" name="Marcador de pie de página 4">
            <a:extLst>
              <a:ext uri="{FF2B5EF4-FFF2-40B4-BE49-F238E27FC236}">
                <a16:creationId xmlns:a16="http://schemas.microsoft.com/office/drawing/2014/main" id="{97E7586F-A17D-4281-A2D5-746F7EBEE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2FB0EF7-2E17-4DB0-82AE-69710BF568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30FF27-93E6-4377-AB0E-0AC050921E24}" type="slidenum">
              <a:rPr lang="es-ES" smtClean="0"/>
              <a:t>‹Nº›</a:t>
            </a:fld>
            <a:endParaRPr lang="es-ES"/>
          </a:p>
        </p:txBody>
      </p:sp>
    </p:spTree>
    <p:extLst>
      <p:ext uri="{BB962C8B-B14F-4D97-AF65-F5344CB8AC3E}">
        <p14:creationId xmlns:p14="http://schemas.microsoft.com/office/powerpoint/2010/main" val="3503873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drasolt.com/imagenes/reypicasso/zz_000027aaaaa9cb19.jpg" TargetMode="External"/><Relationship Id="rId2" Type="http://schemas.openxmlformats.org/officeDocument/2006/relationships/hyperlink" Target="http://www.drasolt.com/imagenes/reypicasso/zz_000028aaaaaaa7cb18.jpg" TargetMode="External"/><Relationship Id="rId1" Type="http://schemas.openxmlformats.org/officeDocument/2006/relationships/slideLayout" Target="../slideLayouts/slideLayout2.xml"/><Relationship Id="rId6" Type="http://schemas.openxmlformats.org/officeDocument/2006/relationships/hyperlink" Target="http://algargosarte.blogspot.com.es/2014/10/picasso-naturaleza-muerta-con-silla-de.html" TargetMode="External"/><Relationship Id="rId5" Type="http://schemas.openxmlformats.org/officeDocument/2006/relationships/hyperlink" Target="http://algargosarte.blogspot.com.es/2015/01/georges-braque-pintor-clave-para.html" TargetMode="External"/><Relationship Id="rId4" Type="http://schemas.openxmlformats.org/officeDocument/2006/relationships/hyperlink" Target="http://www.drasolt.com/imagenes/reypicasso/zz_000026RetratodeWilhelmUhde.jpg"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arte.laguia2000.com/escultura/formas-unicas-de-continuidad-en-el-espacio-boccioni" TargetMode="External"/><Relationship Id="rId2" Type="http://schemas.openxmlformats.org/officeDocument/2006/relationships/hyperlink" Target="https://arte.laguia2000.com/pintura/el-futurismo" TargetMode="Externa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A71F79-05D3-436C-A7C7-F148FEABF2E9}"/>
              </a:ext>
            </a:extLst>
          </p:cNvPr>
          <p:cNvSpPr>
            <a:spLocks noGrp="1"/>
          </p:cNvSpPr>
          <p:nvPr>
            <p:ph type="ctrTitle"/>
          </p:nvPr>
        </p:nvSpPr>
        <p:spPr/>
        <p:txBody>
          <a:bodyPr>
            <a:normAutofit fontScale="90000"/>
          </a:bodyPr>
          <a:lstStyle/>
          <a:p>
            <a:r>
              <a:rPr lang="es-ES" dirty="0"/>
              <a:t>El cuadro y la representación: </a:t>
            </a:r>
            <a:br>
              <a:rPr lang="es-ES" dirty="0"/>
            </a:br>
            <a:r>
              <a:rPr lang="es-ES" dirty="0"/>
              <a:t>El cubismo.</a:t>
            </a:r>
          </a:p>
        </p:txBody>
      </p:sp>
    </p:spTree>
    <p:extLst>
      <p:ext uri="{BB962C8B-B14F-4D97-AF65-F5344CB8AC3E}">
        <p14:creationId xmlns:p14="http://schemas.microsoft.com/office/powerpoint/2010/main" val="197490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95F5F-A184-446C-8C0B-CEFE64FBB2E0}"/>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599C7E69-40D8-480E-9EE9-C286E00CAA5E}"/>
              </a:ext>
            </a:extLst>
          </p:cNvPr>
          <p:cNvSpPr>
            <a:spLocks noGrp="1"/>
          </p:cNvSpPr>
          <p:nvPr>
            <p:ph idx="1"/>
          </p:nvPr>
        </p:nvSpPr>
        <p:spPr/>
        <p:txBody>
          <a:bodyPr/>
          <a:lstStyle/>
          <a:p>
            <a:endParaRPr lang="es-ES" dirty="0"/>
          </a:p>
          <a:p>
            <a:r>
              <a:rPr lang="es-ES" dirty="0"/>
              <a:t> título de la obra, </a:t>
            </a:r>
          </a:p>
          <a:p>
            <a:r>
              <a:rPr lang="es-ES" dirty="0"/>
              <a:t>la cronología, </a:t>
            </a:r>
          </a:p>
          <a:p>
            <a:r>
              <a:rPr lang="es-ES" dirty="0"/>
              <a:t>el período al que se adscribe y </a:t>
            </a:r>
          </a:p>
          <a:p>
            <a:r>
              <a:rPr lang="es-ES" dirty="0"/>
              <a:t>la técnica y </a:t>
            </a:r>
          </a:p>
          <a:p>
            <a:r>
              <a:rPr lang="es-ES" dirty="0"/>
              <a:t>los materiales utilizados</a:t>
            </a:r>
          </a:p>
        </p:txBody>
      </p:sp>
    </p:spTree>
    <p:extLst>
      <p:ext uri="{BB962C8B-B14F-4D97-AF65-F5344CB8AC3E}">
        <p14:creationId xmlns:p14="http://schemas.microsoft.com/office/powerpoint/2010/main" val="3606068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D44537B-E892-47F7-A2F8-9F66EC00F697}"/>
              </a:ext>
            </a:extLst>
          </p:cNvPr>
          <p:cNvSpPr>
            <a:spLocks noGrp="1"/>
          </p:cNvSpPr>
          <p:nvPr>
            <p:ph type="ctrTitle"/>
          </p:nvPr>
        </p:nvSpPr>
        <p:spPr/>
        <p:txBody>
          <a:bodyPr>
            <a:normAutofit/>
          </a:bodyPr>
          <a:lstStyle/>
          <a:p>
            <a:r>
              <a:rPr lang="es-ES" b="1" u="dbl" dirty="0"/>
              <a:t>Picasso antes del Cubismo. Periodo azul y rosa.</a:t>
            </a:r>
            <a:endParaRPr lang="es-ES" dirty="0"/>
          </a:p>
        </p:txBody>
      </p:sp>
    </p:spTree>
    <p:extLst>
      <p:ext uri="{BB962C8B-B14F-4D97-AF65-F5344CB8AC3E}">
        <p14:creationId xmlns:p14="http://schemas.microsoft.com/office/powerpoint/2010/main" val="2863822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51545"/>
            <a:ext cx="12192000" cy="1325563"/>
          </a:xfrm>
        </p:spPr>
        <p:txBody>
          <a:bodyPr>
            <a:normAutofit/>
          </a:bodyPr>
          <a:lstStyle/>
          <a:p>
            <a:pPr algn="ctr"/>
            <a:r>
              <a:rPr lang="es-ES" sz="3600" dirty="0"/>
              <a:t>Pablo Picasso: Entierro de </a:t>
            </a:r>
            <a:r>
              <a:rPr lang="es-ES" sz="3600" dirty="0" err="1"/>
              <a:t>Casagemas</a:t>
            </a:r>
            <a:r>
              <a:rPr lang="es-ES" sz="3600" dirty="0"/>
              <a:t>. 1901.</a:t>
            </a:r>
            <a:br>
              <a:rPr lang="es-ES" sz="3600" dirty="0"/>
            </a:br>
            <a:r>
              <a:rPr lang="es-ES" sz="3600" dirty="0"/>
              <a:t>Musée </a:t>
            </a:r>
            <a:r>
              <a:rPr lang="es-ES" sz="3600" dirty="0" err="1"/>
              <a:t>d’Art</a:t>
            </a:r>
            <a:r>
              <a:rPr lang="es-ES" sz="3600" dirty="0"/>
              <a:t> </a:t>
            </a:r>
            <a:r>
              <a:rPr lang="es-ES" sz="3600" dirty="0" err="1"/>
              <a:t>Moderne</a:t>
            </a:r>
            <a:r>
              <a:rPr lang="es-ES" sz="3600" dirty="0"/>
              <a:t> de la </a:t>
            </a:r>
            <a:r>
              <a:rPr lang="es-ES" sz="3600" dirty="0" err="1"/>
              <a:t>Ville</a:t>
            </a:r>
            <a:r>
              <a:rPr lang="es-ES" sz="3600" dirty="0"/>
              <a:t> de Paris, París.</a:t>
            </a:r>
          </a:p>
        </p:txBody>
      </p:sp>
      <p:pic>
        <p:nvPicPr>
          <p:cNvPr id="4" name="Imagen 3">
            <a:extLst>
              <a:ext uri="{FF2B5EF4-FFF2-40B4-BE49-F238E27FC236}">
                <a16:creationId xmlns:a16="http://schemas.microsoft.com/office/drawing/2014/main" id="{2010C6E1-DB47-40F6-AF76-AABAEF44C568}"/>
              </a:ext>
            </a:extLst>
          </p:cNvPr>
          <p:cNvPicPr>
            <a:picLocks noChangeAspect="1"/>
          </p:cNvPicPr>
          <p:nvPr/>
        </p:nvPicPr>
        <p:blipFill>
          <a:blip r:embed="rId2"/>
          <a:stretch>
            <a:fillRect/>
          </a:stretch>
        </p:blipFill>
        <p:spPr>
          <a:xfrm>
            <a:off x="3375583" y="225497"/>
            <a:ext cx="5440833" cy="5326048"/>
          </a:xfrm>
          <a:prstGeom prst="rect">
            <a:avLst/>
          </a:prstGeom>
        </p:spPr>
      </p:pic>
    </p:spTree>
    <p:extLst>
      <p:ext uri="{BB962C8B-B14F-4D97-AF65-F5344CB8AC3E}">
        <p14:creationId xmlns:p14="http://schemas.microsoft.com/office/powerpoint/2010/main" val="428788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En su </a:t>
            </a:r>
            <a:r>
              <a:rPr lang="es-ES" b="1" i="1" dirty="0"/>
              <a:t>Época azul</a:t>
            </a:r>
            <a:r>
              <a:rPr lang="es-ES" dirty="0"/>
              <a:t> inició una trayectoria renovadora más personal en la que continuó manteniendo la primacía del color, pero integrando el protagonismo del dibujo como fundamento de la pintura según una práctica que estará presente siempre en su obra. </a:t>
            </a:r>
          </a:p>
          <a:p>
            <a:r>
              <a:rPr lang="es-ES" dirty="0"/>
              <a:t>Las pinturas poseen una temática centrada en la figura y en el predominio cromático del azul, con temas impregnados de una cierta melancolía/pesimismo y de un clasicismo estilizado. </a:t>
            </a:r>
          </a:p>
          <a:p>
            <a:endParaRPr lang="es-ES" dirty="0"/>
          </a:p>
        </p:txBody>
      </p:sp>
    </p:spTree>
    <p:extLst>
      <p:ext uri="{BB962C8B-B14F-4D97-AF65-F5344CB8AC3E}">
        <p14:creationId xmlns:p14="http://schemas.microsoft.com/office/powerpoint/2010/main" val="2864852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Autofit/>
          </a:bodyPr>
          <a:lstStyle/>
          <a:p>
            <a:pPr algn="ctr"/>
            <a:r>
              <a:rPr lang="es-ES" sz="2800" cap="all" dirty="0"/>
              <a:t>Pablo Picasso - Evocación (El funeral de </a:t>
            </a:r>
            <a:r>
              <a:rPr lang="es-ES" sz="2800" cap="all" dirty="0" err="1"/>
              <a:t>Casagemas</a:t>
            </a:r>
            <a:r>
              <a:rPr lang="es-ES" sz="2800" cap="all" dirty="0"/>
              <a:t>) </a:t>
            </a:r>
            <a:br>
              <a:rPr lang="es-ES" sz="2800" cap="all" dirty="0"/>
            </a:br>
            <a:r>
              <a:rPr lang="es-ES" sz="2800" b="1" i="1" dirty="0"/>
              <a:t>1901 Oleo sobre lienzo, 150 x 90 cm París, Musée </a:t>
            </a:r>
            <a:r>
              <a:rPr lang="es-ES" sz="2800" b="1" i="1" dirty="0" err="1"/>
              <a:t>d’Art</a:t>
            </a:r>
            <a:r>
              <a:rPr lang="es-ES" sz="2800" b="1" i="1" dirty="0"/>
              <a:t> </a:t>
            </a:r>
            <a:r>
              <a:rPr lang="es-ES" sz="2800" b="1" i="1" dirty="0" err="1"/>
              <a:t>Moderne</a:t>
            </a:r>
            <a:r>
              <a:rPr lang="es-ES" sz="2800" b="1" i="1" dirty="0"/>
              <a:t> de la </a:t>
            </a:r>
            <a:r>
              <a:rPr lang="es-ES" sz="2800" b="1" i="1" dirty="0" err="1"/>
              <a:t>Ville</a:t>
            </a:r>
            <a:r>
              <a:rPr lang="es-ES" sz="2800" b="1" i="1" dirty="0"/>
              <a:t> de Paris</a:t>
            </a:r>
            <a:endParaRPr lang="es-ES" sz="2800" b="1" dirty="0"/>
          </a:p>
        </p:txBody>
      </p:sp>
      <p:pic>
        <p:nvPicPr>
          <p:cNvPr id="5" name="Imagen 4">
            <a:extLst>
              <a:ext uri="{FF2B5EF4-FFF2-40B4-BE49-F238E27FC236}">
                <a16:creationId xmlns:a16="http://schemas.microsoft.com/office/drawing/2014/main" id="{4E963465-3BC0-4F41-8609-D7D1705126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2373" y="185185"/>
            <a:ext cx="3221236" cy="5347252"/>
          </a:xfrm>
          <a:prstGeom prst="rect">
            <a:avLst/>
          </a:prstGeom>
        </p:spPr>
      </p:pic>
    </p:spTree>
    <p:extLst>
      <p:ext uri="{BB962C8B-B14F-4D97-AF65-F5344CB8AC3E}">
        <p14:creationId xmlns:p14="http://schemas.microsoft.com/office/powerpoint/2010/main" val="46842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8BEA16B-B60E-48E1-A610-8995E5266725}"/>
              </a:ext>
            </a:extLst>
          </p:cNvPr>
          <p:cNvSpPr>
            <a:spLocks noGrp="1"/>
          </p:cNvSpPr>
          <p:nvPr>
            <p:ph idx="1"/>
          </p:nvPr>
        </p:nvSpPr>
        <p:spPr>
          <a:xfrm>
            <a:off x="838200" y="278296"/>
            <a:ext cx="10515600" cy="5898667"/>
          </a:xfrm>
        </p:spPr>
        <p:txBody>
          <a:bodyPr>
            <a:normAutofit/>
          </a:bodyPr>
          <a:lstStyle/>
          <a:p>
            <a:r>
              <a:rPr lang="es-ES" sz="2200" dirty="0">
                <a:latin typeface="Times New Roman" panose="02020603050405020304" pitchFamily="18" charset="0"/>
                <a:cs typeface="Times New Roman" panose="02020603050405020304" pitchFamily="18" charset="0"/>
              </a:rPr>
              <a:t>La muerte de </a:t>
            </a:r>
            <a:r>
              <a:rPr lang="es-ES" sz="2200" dirty="0" err="1">
                <a:latin typeface="Times New Roman" panose="02020603050405020304" pitchFamily="18" charset="0"/>
                <a:cs typeface="Times New Roman" panose="02020603050405020304" pitchFamily="18" charset="0"/>
              </a:rPr>
              <a:t>Casagemas</a:t>
            </a:r>
            <a:r>
              <a:rPr lang="es-ES" sz="2200" dirty="0">
                <a:latin typeface="Times New Roman" panose="02020603050405020304" pitchFamily="18" charset="0"/>
                <a:cs typeface="Times New Roman" panose="02020603050405020304" pitchFamily="18" charset="0"/>
              </a:rPr>
              <a:t> y finalmente Evocación, pero, al margen de la elección del tema, los cambios más radicales afectaron al estilo y al lenguaje: la renuncia a la policromía de las nuevas exigencias expresivas. </a:t>
            </a:r>
          </a:p>
          <a:p>
            <a:r>
              <a:rPr lang="es-ES" sz="2200" dirty="0">
                <a:latin typeface="Times New Roman" panose="02020603050405020304" pitchFamily="18" charset="0"/>
                <a:cs typeface="Times New Roman" panose="02020603050405020304" pitchFamily="18" charset="0"/>
              </a:rPr>
              <a:t>El azul, en Picasso, es un color frío, melancólico, a través del cual el pintor expresa su tristeza y la de sus personajes: “Fue pensando que </a:t>
            </a:r>
            <a:r>
              <a:rPr lang="es-ES" sz="2200" dirty="0" err="1">
                <a:latin typeface="Times New Roman" panose="02020603050405020304" pitchFamily="18" charset="0"/>
                <a:cs typeface="Times New Roman" panose="02020603050405020304" pitchFamily="18" charset="0"/>
              </a:rPr>
              <a:t>Casagemas</a:t>
            </a:r>
            <a:r>
              <a:rPr lang="es-ES" sz="2200" dirty="0">
                <a:latin typeface="Times New Roman" panose="02020603050405020304" pitchFamily="18" charset="0"/>
                <a:cs typeface="Times New Roman" panose="02020603050405020304" pitchFamily="18" charset="0"/>
              </a:rPr>
              <a:t> había muerto como me puse a pintar en azul”, declaró Picasso, que en Evocación se vale de extensas superficies de este color. </a:t>
            </a:r>
          </a:p>
          <a:p>
            <a:r>
              <a:rPr lang="es-ES" sz="2200" dirty="0">
                <a:latin typeface="Times New Roman" panose="02020603050405020304" pitchFamily="18" charset="0"/>
                <a:cs typeface="Times New Roman" panose="02020603050405020304" pitchFamily="18" charset="0"/>
              </a:rPr>
              <a:t>La superficie irregular, la composición escenográfica y las grandes dimensiones recuerdan la obra maestra de El Greco El entierro del conde de Orgaz, que Picasso pudo estudiar en Toledo. </a:t>
            </a:r>
          </a:p>
          <a:p>
            <a:r>
              <a:rPr lang="es-ES" sz="2200" dirty="0">
                <a:latin typeface="Times New Roman" panose="02020603050405020304" pitchFamily="18" charset="0"/>
                <a:cs typeface="Times New Roman" panose="02020603050405020304" pitchFamily="18" charset="0"/>
              </a:rPr>
              <a:t>Como en Mujer de azul y Le </a:t>
            </a:r>
            <a:r>
              <a:rPr lang="es-ES" sz="2200" dirty="0" err="1">
                <a:latin typeface="Times New Roman" panose="02020603050405020304" pitchFamily="18" charset="0"/>
                <a:cs typeface="Times New Roman" panose="02020603050405020304" pitchFamily="18" charset="0"/>
              </a:rPr>
              <a:t>Moulin</a:t>
            </a:r>
            <a:r>
              <a:rPr lang="es-ES" sz="2200" dirty="0">
                <a:latin typeface="Times New Roman" panose="02020603050405020304" pitchFamily="18" charset="0"/>
                <a:cs typeface="Times New Roman" panose="02020603050405020304" pitchFamily="18" charset="0"/>
              </a:rPr>
              <a:t> de la </a:t>
            </a:r>
            <a:r>
              <a:rPr lang="es-ES" sz="2200" dirty="0" err="1">
                <a:latin typeface="Times New Roman" panose="02020603050405020304" pitchFamily="18" charset="0"/>
                <a:cs typeface="Times New Roman" panose="02020603050405020304" pitchFamily="18" charset="0"/>
              </a:rPr>
              <a:t>Galette</a:t>
            </a:r>
            <a:r>
              <a:rPr lang="es-ES" sz="2200" dirty="0">
                <a:latin typeface="Times New Roman" panose="02020603050405020304" pitchFamily="18" charset="0"/>
                <a:cs typeface="Times New Roman" panose="02020603050405020304" pitchFamily="18" charset="0"/>
              </a:rPr>
              <a:t>, la elección de la cita pretende conferir un fuerte impacto iconográfico, al mismo tiempo que un intento de caricatura que se resuelve en la representación de prostitutas y cuerpos desnudos, uno de los cuales abraza al alma de </a:t>
            </a:r>
            <a:r>
              <a:rPr lang="es-ES" sz="2200" dirty="0" err="1">
                <a:latin typeface="Times New Roman" panose="02020603050405020304" pitchFamily="18" charset="0"/>
                <a:cs typeface="Times New Roman" panose="02020603050405020304" pitchFamily="18" charset="0"/>
              </a:rPr>
              <a:t>Casagemas</a:t>
            </a:r>
            <a:r>
              <a:rPr lang="es-ES" sz="2200" dirty="0">
                <a:latin typeface="Times New Roman" panose="02020603050405020304" pitchFamily="18" charset="0"/>
                <a:cs typeface="Times New Roman" panose="02020603050405020304" pitchFamily="18" charset="0"/>
              </a:rPr>
              <a:t> mientras ésta sube al cielo en un caballo blanco.</a:t>
            </a:r>
          </a:p>
        </p:txBody>
      </p:sp>
    </p:spTree>
    <p:extLst>
      <p:ext uri="{BB962C8B-B14F-4D97-AF65-F5344CB8AC3E}">
        <p14:creationId xmlns:p14="http://schemas.microsoft.com/office/powerpoint/2010/main" val="3758318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EE2C07C-93A1-414B-9A5A-40B43E3C91AE}"/>
              </a:ext>
            </a:extLst>
          </p:cNvPr>
          <p:cNvSpPr>
            <a:spLocks noGrp="1"/>
          </p:cNvSpPr>
          <p:nvPr>
            <p:ph idx="1"/>
          </p:nvPr>
        </p:nvSpPr>
        <p:spPr>
          <a:xfrm>
            <a:off x="838200" y="212035"/>
            <a:ext cx="10515600" cy="5964928"/>
          </a:xfrm>
        </p:spPr>
        <p:txBody>
          <a:bodyPr>
            <a:normAutofit lnSpcReduction="10000"/>
          </a:bodyPr>
          <a:lstStyle/>
          <a:p>
            <a:r>
              <a:rPr lang="es-ES" sz="2200" dirty="0">
                <a:latin typeface="Times New Roman" panose="02020603050405020304" pitchFamily="18" charset="0"/>
                <a:cs typeface="Times New Roman" panose="02020603050405020304" pitchFamily="18" charset="0"/>
              </a:rPr>
              <a:t>Picasso elige para esta obra una composición inspirada en </a:t>
            </a:r>
            <a:r>
              <a:rPr lang="es-ES" sz="2200" i="1" dirty="0">
                <a:latin typeface="Times New Roman" panose="02020603050405020304" pitchFamily="18" charset="0"/>
                <a:cs typeface="Times New Roman" panose="02020603050405020304" pitchFamily="18" charset="0"/>
              </a:rPr>
              <a:t>El entierro del Conde de Orgaz</a:t>
            </a:r>
            <a:r>
              <a:rPr lang="es-ES" sz="2200" dirty="0">
                <a:latin typeface="Times New Roman" panose="02020603050405020304" pitchFamily="18" charset="0"/>
                <a:cs typeface="Times New Roman" panose="02020603050405020304" pitchFamily="18" charset="0"/>
              </a:rPr>
              <a:t> del Greco, en la que se ve en la parte inferior el sepelio - en el caso de </a:t>
            </a:r>
            <a:r>
              <a:rPr lang="es-ES" sz="2200" dirty="0" err="1">
                <a:latin typeface="Times New Roman" panose="02020603050405020304" pitchFamily="18" charset="0"/>
                <a:cs typeface="Times New Roman" panose="02020603050405020304" pitchFamily="18" charset="0"/>
              </a:rPr>
              <a:t>Casagemas</a:t>
            </a:r>
            <a:r>
              <a:rPr lang="es-ES" sz="2200" dirty="0">
                <a:latin typeface="Times New Roman" panose="02020603050405020304" pitchFamily="18" charset="0"/>
                <a:cs typeface="Times New Roman" panose="02020603050405020304" pitchFamily="18" charset="0"/>
              </a:rPr>
              <a:t>, en el cementerio de Montmartre - y en la parte superior el cielo. </a:t>
            </a:r>
          </a:p>
          <a:p>
            <a:r>
              <a:rPr lang="es-ES" sz="2200" dirty="0">
                <a:latin typeface="Times New Roman" panose="02020603050405020304" pitchFamily="18" charset="0"/>
                <a:cs typeface="Times New Roman" panose="02020603050405020304" pitchFamily="18" charset="0"/>
              </a:rPr>
              <a:t>Picasso pinta un paraíso prostibulario en donde coloca a su amigo, que llega a caballo y donde los ángeles que lo reciben son mujeres desnudas con medias y ligueros, en una apoteosis de morfina, absenta y lupanares, el ambiente donde los dos amigos desarrollaron su amistad. </a:t>
            </a:r>
          </a:p>
          <a:p>
            <a:r>
              <a:rPr lang="es-ES" sz="2200" dirty="0">
                <a:latin typeface="Times New Roman" panose="02020603050405020304" pitchFamily="18" charset="0"/>
                <a:cs typeface="Times New Roman" panose="02020603050405020304" pitchFamily="18" charset="0"/>
              </a:rPr>
              <a:t>Picasso intenta devolver a la vida a su amigo a la vida - tal como ellos la entendieron - en un paraíso hedonista, concupiscente y vicioso. </a:t>
            </a:r>
          </a:p>
          <a:p>
            <a:r>
              <a:rPr lang="es-ES" sz="2200" dirty="0">
                <a:latin typeface="Times New Roman" panose="02020603050405020304" pitchFamily="18" charset="0"/>
                <a:cs typeface="Times New Roman" panose="02020603050405020304" pitchFamily="18" charset="0"/>
              </a:rPr>
              <a:t>Picasso traslada sus emociones a sus pinceles eligiendo una paleta fría, de colores azules y apagados. </a:t>
            </a:r>
          </a:p>
          <a:p>
            <a:r>
              <a:rPr lang="es-ES" sz="2200" dirty="0">
                <a:latin typeface="Times New Roman" panose="02020603050405020304" pitchFamily="18" charset="0"/>
                <a:cs typeface="Times New Roman" panose="02020603050405020304" pitchFamily="18" charset="0"/>
              </a:rPr>
              <a:t>Los personajes que aparecen en sus cuadros en esa época presentan un perfil marcado, unos cuerpos deformados y alargados a la manera del Greco y transmiten un sentimiento de melancolía, tristeza, miseria y abandono. </a:t>
            </a:r>
          </a:p>
          <a:p>
            <a:r>
              <a:rPr lang="es-ES" sz="2200" dirty="0">
                <a:latin typeface="Times New Roman" panose="02020603050405020304" pitchFamily="18" charset="0"/>
                <a:cs typeface="Times New Roman" panose="02020603050405020304" pitchFamily="18" charset="0"/>
              </a:rPr>
              <a:t>Y soledad. </a:t>
            </a:r>
          </a:p>
          <a:p>
            <a:r>
              <a:rPr lang="es-ES" sz="2200" dirty="0">
                <a:latin typeface="Times New Roman" panose="02020603050405020304" pitchFamily="18" charset="0"/>
                <a:cs typeface="Times New Roman" panose="02020603050405020304" pitchFamily="18" charset="0"/>
              </a:rPr>
              <a:t>Sobre todo, una profunda soledad. </a:t>
            </a:r>
          </a:p>
          <a:p>
            <a:r>
              <a:rPr lang="es-ES" sz="2200" dirty="0">
                <a:latin typeface="Times New Roman" panose="02020603050405020304" pitchFamily="18" charset="0"/>
                <a:cs typeface="Times New Roman" panose="02020603050405020304" pitchFamily="18" charset="0"/>
              </a:rPr>
              <a:t>Podemos decir que el azul se transforma en los pinceles de Picasso en el color del llanto y de la desesperación. </a:t>
            </a:r>
          </a:p>
        </p:txBody>
      </p:sp>
    </p:spTree>
    <p:extLst>
      <p:ext uri="{BB962C8B-B14F-4D97-AF65-F5344CB8AC3E}">
        <p14:creationId xmlns:p14="http://schemas.microsoft.com/office/powerpoint/2010/main" val="350570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La vida. 1903.</a:t>
            </a:r>
            <a:br>
              <a:rPr lang="es-ES" sz="3600" dirty="0"/>
            </a:br>
            <a:r>
              <a:rPr lang="es-ES" sz="3600" dirty="0"/>
              <a:t>Cleveland Museum of Art, Cleveland.</a:t>
            </a:r>
          </a:p>
        </p:txBody>
      </p:sp>
      <p:pic>
        <p:nvPicPr>
          <p:cNvPr id="3" name="Imagen 2">
            <a:extLst>
              <a:ext uri="{FF2B5EF4-FFF2-40B4-BE49-F238E27FC236}">
                <a16:creationId xmlns:a16="http://schemas.microsoft.com/office/drawing/2014/main" id="{250E0FF8-E470-4CFA-87E6-CE1877806B1D}"/>
              </a:ext>
            </a:extLst>
          </p:cNvPr>
          <p:cNvPicPr>
            <a:picLocks noChangeAspect="1"/>
          </p:cNvPicPr>
          <p:nvPr/>
        </p:nvPicPr>
        <p:blipFill>
          <a:blip r:embed="rId2"/>
          <a:stretch>
            <a:fillRect/>
          </a:stretch>
        </p:blipFill>
        <p:spPr>
          <a:xfrm>
            <a:off x="4401214" y="492116"/>
            <a:ext cx="3389572" cy="5172843"/>
          </a:xfrm>
          <a:prstGeom prst="rect">
            <a:avLst/>
          </a:prstGeom>
        </p:spPr>
      </p:pic>
    </p:spTree>
    <p:extLst>
      <p:ext uri="{BB962C8B-B14F-4D97-AF65-F5344CB8AC3E}">
        <p14:creationId xmlns:p14="http://schemas.microsoft.com/office/powerpoint/2010/main" val="14617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477078" y="490330"/>
            <a:ext cx="11264348" cy="6082748"/>
          </a:xfrm>
        </p:spPr>
        <p:txBody>
          <a:bodyPr>
            <a:normAutofit fontScale="85000" lnSpcReduction="20000"/>
          </a:bodyPr>
          <a:lstStyle/>
          <a:p>
            <a:r>
              <a:rPr lang="es-ES" dirty="0">
                <a:latin typeface="Times New Roman" panose="02020603050405020304" pitchFamily="18" charset="0"/>
                <a:cs typeface="Times New Roman" panose="02020603050405020304" pitchFamily="18" charset="0"/>
              </a:rPr>
              <a:t>En su </a:t>
            </a:r>
            <a:r>
              <a:rPr lang="es-ES" b="1" i="1" dirty="0">
                <a:latin typeface="Times New Roman" panose="02020603050405020304" pitchFamily="18" charset="0"/>
                <a:cs typeface="Times New Roman" panose="02020603050405020304" pitchFamily="18" charset="0"/>
              </a:rPr>
              <a:t>Época azul</a:t>
            </a:r>
            <a:r>
              <a:rPr lang="es-ES" dirty="0">
                <a:latin typeface="Times New Roman" panose="02020603050405020304" pitchFamily="18" charset="0"/>
                <a:cs typeface="Times New Roman" panose="02020603050405020304" pitchFamily="18" charset="0"/>
              </a:rPr>
              <a:t> inició una trayectoria renovadora más personal en la que continuó manteniendo la primacía del color, pero integrando el protagonismo del dibujo como fundamento de la pintura según una práctica que estará presente siempre en su obra. </a:t>
            </a:r>
          </a:p>
          <a:p>
            <a:r>
              <a:rPr lang="es-ES" dirty="0">
                <a:latin typeface="Times New Roman" panose="02020603050405020304" pitchFamily="18" charset="0"/>
                <a:cs typeface="Times New Roman" panose="02020603050405020304" pitchFamily="18" charset="0"/>
              </a:rPr>
              <a:t>Las pinturas poseen una temática centrada en la figura y en el predominio cromático del azul, con temas impregnados de una cierta melancolía/pesimismo y de un clasicismo estilizado. </a:t>
            </a:r>
          </a:p>
          <a:p>
            <a:r>
              <a:rPr lang="es-ES" b="1" dirty="0">
                <a:latin typeface="Times New Roman" panose="02020603050405020304" pitchFamily="18" charset="0"/>
                <a:cs typeface="Times New Roman" panose="02020603050405020304" pitchFamily="18" charset="0"/>
              </a:rPr>
              <a:t>“La vida”</a:t>
            </a:r>
            <a:r>
              <a:rPr lang="es-ES" dirty="0">
                <a:latin typeface="Times New Roman" panose="02020603050405020304" pitchFamily="18" charset="0"/>
                <a:cs typeface="Times New Roman" panose="02020603050405020304" pitchFamily="18" charset="0"/>
              </a:rPr>
              <a:t> (1903), de gran formato, resume la experiencia de los primeros años de su obra. </a:t>
            </a:r>
          </a:p>
          <a:p>
            <a:r>
              <a:rPr lang="es-ES" dirty="0">
                <a:latin typeface="Times New Roman" panose="02020603050405020304" pitchFamily="18" charset="0"/>
                <a:cs typeface="Times New Roman" panose="02020603050405020304" pitchFamily="18" charset="0"/>
              </a:rPr>
              <a:t>Esta representación ambiciosa del misterio y la miseria de la vida, tiene similitud con algunas obras de Gauguin o </a:t>
            </a:r>
            <a:r>
              <a:rPr lang="es-ES" dirty="0" err="1">
                <a:latin typeface="Times New Roman" panose="02020603050405020304" pitchFamily="18" charset="0"/>
                <a:cs typeface="Times New Roman" panose="02020603050405020304" pitchFamily="18" charset="0"/>
              </a:rPr>
              <a:t>Munch</a:t>
            </a:r>
            <a:r>
              <a:rPr lang="es-ES" dirty="0">
                <a:latin typeface="Times New Roman" panose="02020603050405020304" pitchFamily="18" charset="0"/>
                <a:cs typeface="Times New Roman" panose="02020603050405020304" pitchFamily="18" charset="0"/>
              </a:rPr>
              <a:t>. </a:t>
            </a:r>
          </a:p>
          <a:p>
            <a:r>
              <a:rPr lang="es-ES" dirty="0">
                <a:latin typeface="Times New Roman" panose="02020603050405020304" pitchFamily="18" charset="0"/>
                <a:cs typeface="Times New Roman" panose="02020603050405020304" pitchFamily="18" charset="0"/>
              </a:rPr>
              <a:t>Del mismo modo la figura erguida del personaje femenino rememora a </a:t>
            </a:r>
            <a:r>
              <a:rPr lang="es-ES" dirty="0" err="1">
                <a:latin typeface="Times New Roman" panose="02020603050405020304" pitchFamily="18" charset="0"/>
                <a:cs typeface="Times New Roman" panose="02020603050405020304" pitchFamily="18" charset="0"/>
              </a:rPr>
              <a:t>Puvis</a:t>
            </a:r>
            <a:r>
              <a:rPr lang="es-ES" dirty="0">
                <a:latin typeface="Times New Roman" panose="02020603050405020304" pitchFamily="18" charset="0"/>
                <a:cs typeface="Times New Roman" panose="02020603050405020304" pitchFamily="18" charset="0"/>
              </a:rPr>
              <a:t> de </a:t>
            </a:r>
            <a:r>
              <a:rPr lang="es-ES" dirty="0" err="1">
                <a:latin typeface="Times New Roman" panose="02020603050405020304" pitchFamily="18" charset="0"/>
                <a:cs typeface="Times New Roman" panose="02020603050405020304" pitchFamily="18" charset="0"/>
              </a:rPr>
              <a:t>Chavannes</a:t>
            </a:r>
            <a:r>
              <a:rPr lang="es-ES" dirty="0">
                <a:latin typeface="Times New Roman" panose="02020603050405020304" pitchFamily="18" charset="0"/>
                <a:cs typeface="Times New Roman" panose="02020603050405020304" pitchFamily="18" charset="0"/>
              </a:rPr>
              <a:t> en un límpido modelado de los desnudos que es común al arte simbolista. </a:t>
            </a:r>
          </a:p>
          <a:p>
            <a:r>
              <a:rPr lang="es-ES" dirty="0">
                <a:latin typeface="Times New Roman" panose="02020603050405020304" pitchFamily="18" charset="0"/>
                <a:cs typeface="Times New Roman" panose="02020603050405020304" pitchFamily="18" charset="0"/>
              </a:rPr>
              <a:t>Al fondo aparecen otras tres figuras que parecen una suerte de tributo de Picasso hacia sus maestros. </a:t>
            </a:r>
          </a:p>
          <a:p>
            <a:r>
              <a:rPr lang="es-ES" dirty="0">
                <a:latin typeface="Times New Roman" panose="02020603050405020304" pitchFamily="18" charset="0"/>
                <a:cs typeface="Times New Roman" panose="02020603050405020304" pitchFamily="18" charset="0"/>
              </a:rPr>
              <a:t>Los contornos espesos de Gauguin aparecen en las dos figuras desnudas que se abrazan, mientras la figura agachada parece tomada de una litografía de Van Gogh. </a:t>
            </a:r>
          </a:p>
          <a:p>
            <a:r>
              <a:rPr lang="es-ES" dirty="0">
                <a:latin typeface="Times New Roman" panose="02020603050405020304" pitchFamily="18" charset="0"/>
                <a:cs typeface="Times New Roman" panose="02020603050405020304" pitchFamily="18" charset="0"/>
              </a:rPr>
              <a:t>Con esta primera composición monumental con figuras, Picasso resumió y preparó el abandono del carácter introspectivo que había tomado del simbolismo tardío que sólo un año después desaparece ya de su obra.</a:t>
            </a:r>
          </a:p>
          <a:p>
            <a:endParaRPr lang="es-ES" dirty="0"/>
          </a:p>
        </p:txBody>
      </p:sp>
    </p:spTree>
    <p:extLst>
      <p:ext uri="{BB962C8B-B14F-4D97-AF65-F5344CB8AC3E}">
        <p14:creationId xmlns:p14="http://schemas.microsoft.com/office/powerpoint/2010/main" val="175221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Los dos hermanos. 1906.</a:t>
            </a:r>
            <a:br>
              <a:rPr lang="es-ES" sz="3600" dirty="0"/>
            </a:br>
            <a:r>
              <a:rPr lang="es-ES" sz="3600" dirty="0"/>
              <a:t>Musée Picasso, París.</a:t>
            </a:r>
          </a:p>
        </p:txBody>
      </p:sp>
      <p:pic>
        <p:nvPicPr>
          <p:cNvPr id="3" name="Imagen 2">
            <a:extLst>
              <a:ext uri="{FF2B5EF4-FFF2-40B4-BE49-F238E27FC236}">
                <a16:creationId xmlns:a16="http://schemas.microsoft.com/office/drawing/2014/main" id="{B42D9446-1813-4BD2-BB2B-8E251EB4C7D8}"/>
              </a:ext>
            </a:extLst>
          </p:cNvPr>
          <p:cNvPicPr>
            <a:picLocks noChangeAspect="1"/>
          </p:cNvPicPr>
          <p:nvPr/>
        </p:nvPicPr>
        <p:blipFill>
          <a:blip r:embed="rId2"/>
          <a:stretch>
            <a:fillRect/>
          </a:stretch>
        </p:blipFill>
        <p:spPr>
          <a:xfrm>
            <a:off x="4111412" y="182465"/>
            <a:ext cx="3969175" cy="5349972"/>
          </a:xfrm>
          <a:prstGeom prst="rect">
            <a:avLst/>
          </a:prstGeom>
        </p:spPr>
      </p:pic>
    </p:spTree>
    <p:extLst>
      <p:ext uri="{BB962C8B-B14F-4D97-AF65-F5344CB8AC3E}">
        <p14:creationId xmlns:p14="http://schemas.microsoft.com/office/powerpoint/2010/main" val="90634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503583" y="265044"/>
            <a:ext cx="11383617" cy="5911920"/>
          </a:xfrm>
        </p:spPr>
        <p:txBody>
          <a:bodyPr>
            <a:noAutofit/>
          </a:bodyPr>
          <a:lstStyle/>
          <a:p>
            <a:r>
              <a:rPr lang="es-ES" sz="2200" dirty="0">
                <a:latin typeface="Times New Roman" panose="02020603050405020304" pitchFamily="18" charset="0"/>
                <a:cs typeface="Times New Roman" panose="02020603050405020304" pitchFamily="18" charset="0"/>
              </a:rPr>
              <a:t>Es una aguada sobre papel y cartón. 80 x 60 cm.</a:t>
            </a:r>
          </a:p>
          <a:p>
            <a:r>
              <a:rPr lang="es-ES" sz="2200" dirty="0">
                <a:latin typeface="Times New Roman" panose="02020603050405020304" pitchFamily="18" charset="0"/>
                <a:cs typeface="Times New Roman" panose="02020603050405020304" pitchFamily="18" charset="0"/>
              </a:rPr>
              <a:t>El principio del equilibrio entre el color y el dibujo se mantiene en la </a:t>
            </a:r>
            <a:r>
              <a:rPr lang="es-ES" sz="2200" i="1" dirty="0">
                <a:latin typeface="Times New Roman" panose="02020603050405020304" pitchFamily="18" charset="0"/>
                <a:cs typeface="Times New Roman" panose="02020603050405020304" pitchFamily="18" charset="0"/>
              </a:rPr>
              <a:t>Época rosa</a:t>
            </a:r>
            <a:r>
              <a:rPr lang="es-ES" sz="2200" dirty="0">
                <a:latin typeface="Times New Roman" panose="02020603050405020304" pitchFamily="18" charset="0"/>
                <a:cs typeface="Times New Roman" panose="02020603050405020304" pitchFamily="18" charset="0"/>
              </a:rPr>
              <a:t> que se desarrolla entre 1904-1906. </a:t>
            </a:r>
          </a:p>
          <a:p>
            <a:r>
              <a:rPr lang="es-ES" sz="2200" dirty="0">
                <a:latin typeface="Times New Roman" panose="02020603050405020304" pitchFamily="18" charset="0"/>
                <a:cs typeface="Times New Roman" panose="02020603050405020304" pitchFamily="18" charset="0"/>
              </a:rPr>
              <a:t>Se trata de una etapa en la que no solo se sustituye el color azul por el rosa, también supone un cambio de temática, especialmente las propuestas circenses y un nuevo clasicismo.</a:t>
            </a:r>
          </a:p>
          <a:p>
            <a:r>
              <a:rPr lang="es-ES" sz="2200" dirty="0">
                <a:latin typeface="Times New Roman" panose="02020603050405020304" pitchFamily="18" charset="0"/>
                <a:cs typeface="Times New Roman" panose="02020603050405020304" pitchFamily="18" charset="0"/>
              </a:rPr>
              <a:t>Los colores son más ligeros, alegres y variados respondiendo a un cambio en la situación personal de Picasso. </a:t>
            </a:r>
          </a:p>
          <a:p>
            <a:r>
              <a:rPr lang="es-ES" sz="2200" dirty="0">
                <a:latin typeface="Times New Roman" panose="02020603050405020304" pitchFamily="18" charset="0"/>
                <a:cs typeface="Times New Roman" panose="02020603050405020304" pitchFamily="18" charset="0"/>
              </a:rPr>
              <a:t>La ayuda fraternal establece una comunicación entre las dos figuras, en las que ya no se percibe la soledad desoladora de la anterior etapa creativa del artista. </a:t>
            </a:r>
          </a:p>
          <a:p>
            <a:r>
              <a:rPr lang="es-ES" sz="2200" dirty="0">
                <a:latin typeface="Times New Roman" panose="02020603050405020304" pitchFamily="18" charset="0"/>
                <a:cs typeface="Times New Roman" panose="02020603050405020304" pitchFamily="18" charset="0"/>
              </a:rPr>
              <a:t>La desnudez, típica de los retratos picassianos de esos años, expresa frescura y salud. </a:t>
            </a:r>
          </a:p>
          <a:p>
            <a:r>
              <a:rPr lang="es-ES" sz="2200" dirty="0">
                <a:latin typeface="Times New Roman" panose="02020603050405020304" pitchFamily="18" charset="0"/>
                <a:cs typeface="Times New Roman" panose="02020603050405020304" pitchFamily="18" charset="0"/>
              </a:rPr>
              <a:t>Reaparece el volumen de los cuerpos, modelados mediante un cálido color rosa de esfumados mediterráneos. </a:t>
            </a:r>
          </a:p>
          <a:p>
            <a:r>
              <a:rPr lang="es-ES" sz="2200" dirty="0">
                <a:latin typeface="Times New Roman" panose="02020603050405020304" pitchFamily="18" charset="0"/>
                <a:cs typeface="Times New Roman" panose="02020603050405020304" pitchFamily="18" charset="0"/>
              </a:rPr>
              <a:t>La solidez de las figuras y de la composición recuerdan la de las estatuas griegas arcaicas.</a:t>
            </a:r>
          </a:p>
          <a:p>
            <a:r>
              <a:rPr lang="es-ES" sz="2200" dirty="0">
                <a:latin typeface="Times New Roman" panose="02020603050405020304" pitchFamily="18" charset="0"/>
                <a:cs typeface="Times New Roman" panose="02020603050405020304" pitchFamily="18" charset="0"/>
              </a:rPr>
              <a:t>Cuerpos desnudos en un universo bucólico y sereno. </a:t>
            </a:r>
          </a:p>
        </p:txBody>
      </p:sp>
    </p:spTree>
    <p:extLst>
      <p:ext uri="{BB962C8B-B14F-4D97-AF65-F5344CB8AC3E}">
        <p14:creationId xmlns:p14="http://schemas.microsoft.com/office/powerpoint/2010/main" val="2083962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FF4127A-3B8B-4401-8AE3-5D3602EC3C45}"/>
              </a:ext>
            </a:extLst>
          </p:cNvPr>
          <p:cNvSpPr>
            <a:spLocks noGrp="1"/>
          </p:cNvSpPr>
          <p:nvPr>
            <p:ph type="ctrTitle"/>
          </p:nvPr>
        </p:nvSpPr>
        <p:spPr/>
        <p:txBody>
          <a:bodyPr>
            <a:normAutofit fontScale="90000"/>
          </a:bodyPr>
          <a:lstStyle/>
          <a:p>
            <a:r>
              <a:rPr lang="es-ES" b="1" u="dbl" dirty="0"/>
              <a:t>La fascinación por lo primitivo: Picasso negro. Las señoritas de Aviñón (1907).</a:t>
            </a:r>
            <a:endParaRPr lang="es-ES" dirty="0"/>
          </a:p>
        </p:txBody>
      </p:sp>
    </p:spTree>
    <p:extLst>
      <p:ext uri="{BB962C8B-B14F-4D97-AF65-F5344CB8AC3E}">
        <p14:creationId xmlns:p14="http://schemas.microsoft.com/office/powerpoint/2010/main" val="3728962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Mujer en camisa. 1905.</a:t>
            </a:r>
            <a:br>
              <a:rPr lang="es-ES" sz="3600" dirty="0"/>
            </a:br>
            <a:r>
              <a:rPr lang="es-ES" sz="3600" dirty="0"/>
              <a:t>Tate Gallery, Londres.</a:t>
            </a:r>
          </a:p>
        </p:txBody>
      </p:sp>
      <p:pic>
        <p:nvPicPr>
          <p:cNvPr id="3" name="Imagen 2">
            <a:extLst>
              <a:ext uri="{FF2B5EF4-FFF2-40B4-BE49-F238E27FC236}">
                <a16:creationId xmlns:a16="http://schemas.microsoft.com/office/drawing/2014/main" id="{1A5D7EDC-89EC-42C1-BDB9-8E03BAE6D484}"/>
              </a:ext>
            </a:extLst>
          </p:cNvPr>
          <p:cNvPicPr>
            <a:picLocks noChangeAspect="1"/>
          </p:cNvPicPr>
          <p:nvPr/>
        </p:nvPicPr>
        <p:blipFill>
          <a:blip r:embed="rId2"/>
          <a:stretch>
            <a:fillRect/>
          </a:stretch>
        </p:blipFill>
        <p:spPr>
          <a:xfrm>
            <a:off x="3836505" y="212970"/>
            <a:ext cx="4518990" cy="5319467"/>
          </a:xfrm>
          <a:prstGeom prst="rect">
            <a:avLst/>
          </a:prstGeom>
        </p:spPr>
      </p:pic>
    </p:spTree>
    <p:extLst>
      <p:ext uri="{BB962C8B-B14F-4D97-AF65-F5344CB8AC3E}">
        <p14:creationId xmlns:p14="http://schemas.microsoft.com/office/powerpoint/2010/main" val="202986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fontScale="77500" lnSpcReduction="20000"/>
          </a:bodyPr>
          <a:lstStyle/>
          <a:p>
            <a:r>
              <a:rPr lang="es-ES" dirty="0"/>
              <a:t>La tendencia hacia modelos clásicos y el valor del dibujo se hace mucho más sensible.</a:t>
            </a:r>
          </a:p>
          <a:p>
            <a:endParaRPr lang="es-ES" dirty="0"/>
          </a:p>
          <a:p>
            <a:r>
              <a:rPr lang="es-ES" dirty="0">
                <a:latin typeface="Times New Roman" panose="02020603050405020304" pitchFamily="18" charset="0"/>
                <a:cs typeface="Times New Roman" panose="02020603050405020304" pitchFamily="18" charset="0"/>
              </a:rPr>
              <a:t>Situado en el barrio parisino de </a:t>
            </a:r>
            <a:r>
              <a:rPr lang="es-ES" i="1" dirty="0">
                <a:latin typeface="Times New Roman" panose="02020603050405020304" pitchFamily="18" charset="0"/>
                <a:cs typeface="Times New Roman" panose="02020603050405020304" pitchFamily="18" charset="0"/>
              </a:rPr>
              <a:t>Montmartre</a:t>
            </a:r>
            <a:r>
              <a:rPr lang="es-ES" dirty="0">
                <a:latin typeface="Times New Roman" panose="02020603050405020304" pitchFamily="18" charset="0"/>
                <a:cs typeface="Times New Roman" panose="02020603050405020304" pitchFamily="18" charset="0"/>
              </a:rPr>
              <a:t>, en abril de 1904, </a:t>
            </a:r>
            <a:r>
              <a:rPr lang="es-ES" b="1" dirty="0">
                <a:latin typeface="Times New Roman" panose="02020603050405020304" pitchFamily="18" charset="0"/>
                <a:cs typeface="Times New Roman" panose="02020603050405020304" pitchFamily="18" charset="0"/>
              </a:rPr>
              <a:t>Picasso</a:t>
            </a:r>
            <a:r>
              <a:rPr lang="es-ES" dirty="0">
                <a:latin typeface="Times New Roman" panose="02020603050405020304" pitchFamily="18" charset="0"/>
                <a:cs typeface="Times New Roman" panose="02020603050405020304" pitchFamily="18" charset="0"/>
              </a:rPr>
              <a:t> empieza a cambiar la paleta y los temas de sus pinturas. </a:t>
            </a:r>
          </a:p>
          <a:p>
            <a:r>
              <a:rPr lang="es-ES" dirty="0">
                <a:latin typeface="Times New Roman" panose="02020603050405020304" pitchFamily="18" charset="0"/>
                <a:cs typeface="Times New Roman" panose="02020603050405020304" pitchFamily="18" charset="0"/>
              </a:rPr>
              <a:t>Después de más de tres años de representar personajes indigentes, solitarios y miserables la denominada </a:t>
            </a:r>
            <a:r>
              <a:rPr lang="es-ES" b="1" dirty="0">
                <a:latin typeface="Times New Roman" panose="02020603050405020304" pitchFamily="18" charset="0"/>
                <a:cs typeface="Times New Roman" panose="02020603050405020304" pitchFamily="18" charset="0"/>
              </a:rPr>
              <a:t>etapa Rosa</a:t>
            </a:r>
            <a:r>
              <a:rPr lang="es-ES" dirty="0">
                <a:latin typeface="Times New Roman" panose="02020603050405020304" pitchFamily="18" charset="0"/>
                <a:cs typeface="Times New Roman" panose="02020603050405020304" pitchFamily="18" charset="0"/>
              </a:rPr>
              <a:t> se distingue por sus colores pastel y tonos cálidos, líneas suaves y delicadas, y figuras con proporciones alargadas que recuerdan su admiración por </a:t>
            </a:r>
            <a:r>
              <a:rPr lang="es-ES" b="1" dirty="0">
                <a:latin typeface="Times New Roman" panose="02020603050405020304" pitchFamily="18" charset="0"/>
                <a:cs typeface="Times New Roman" panose="02020603050405020304" pitchFamily="18" charset="0"/>
              </a:rPr>
              <a:t>El Greco</a:t>
            </a:r>
            <a:r>
              <a:rPr lang="es-ES" dirty="0">
                <a:latin typeface="Times New Roman" panose="02020603050405020304" pitchFamily="18" charset="0"/>
                <a:cs typeface="Times New Roman" panose="02020603050405020304" pitchFamily="18" charset="0"/>
              </a:rPr>
              <a:t>.</a:t>
            </a:r>
          </a:p>
          <a:p>
            <a:r>
              <a:rPr lang="es-ES" b="1" i="1" dirty="0">
                <a:latin typeface="Times New Roman" panose="02020603050405020304" pitchFamily="18" charset="0"/>
                <a:cs typeface="Times New Roman" panose="02020603050405020304" pitchFamily="18" charset="0"/>
              </a:rPr>
              <a:t>Mujer en camisa</a:t>
            </a:r>
            <a:r>
              <a:rPr lang="es-ES" dirty="0">
                <a:latin typeface="Times New Roman" panose="02020603050405020304" pitchFamily="18" charset="0"/>
                <a:cs typeface="Times New Roman" panose="02020603050405020304" pitchFamily="18" charset="0"/>
              </a:rPr>
              <a:t> representa la figura de una bellísima y serena mujer en blanco vista de perfil y enmarcada en un fondo azul. </a:t>
            </a:r>
          </a:p>
          <a:p>
            <a:r>
              <a:rPr lang="es-ES" b="1" dirty="0">
                <a:latin typeface="Times New Roman" panose="02020603050405020304" pitchFamily="18" charset="0"/>
                <a:cs typeface="Times New Roman" panose="02020603050405020304" pitchFamily="18" charset="0"/>
              </a:rPr>
              <a:t>Picasso</a:t>
            </a:r>
            <a:r>
              <a:rPr lang="es-ES" dirty="0">
                <a:latin typeface="Times New Roman" panose="02020603050405020304" pitchFamily="18" charset="0"/>
                <a:cs typeface="Times New Roman" panose="02020603050405020304" pitchFamily="18" charset="0"/>
              </a:rPr>
              <a:t> ya está empezando a transgredir las normas de representación académicas y se atreve a mostrar el cuerpo desde un punto de vista frontal mientras que el rostro y el pecho están vistos de perfil. Este tipo representación hunde sus raíces en la civilización egipcia. </a:t>
            </a:r>
          </a:p>
          <a:p>
            <a:r>
              <a:rPr lang="es-ES" dirty="0">
                <a:latin typeface="Times New Roman" panose="02020603050405020304" pitchFamily="18" charset="0"/>
                <a:cs typeface="Times New Roman" panose="02020603050405020304" pitchFamily="18" charset="0"/>
              </a:rPr>
              <a:t>Su gran hallazgo es que ha conseguido crear una forma congruente.</a:t>
            </a:r>
          </a:p>
          <a:p>
            <a:r>
              <a:rPr lang="es-ES" b="1" dirty="0">
                <a:latin typeface="Times New Roman" panose="02020603050405020304" pitchFamily="18" charset="0"/>
                <a:cs typeface="Times New Roman" panose="02020603050405020304" pitchFamily="18" charset="0"/>
              </a:rPr>
              <a:t>Picasso</a:t>
            </a:r>
            <a:r>
              <a:rPr lang="es-ES" dirty="0">
                <a:latin typeface="Times New Roman" panose="02020603050405020304" pitchFamily="18" charset="0"/>
                <a:cs typeface="Times New Roman" panose="02020603050405020304" pitchFamily="18" charset="0"/>
              </a:rPr>
              <a:t> nos muestra la sensualidad y la juventud de una hermosa mujer, pintando su cuerpo cubierto por las transparencias de una camisa. </a:t>
            </a:r>
          </a:p>
          <a:p>
            <a:r>
              <a:rPr lang="es-ES" dirty="0">
                <a:latin typeface="Times New Roman" panose="02020603050405020304" pitchFamily="18" charset="0"/>
                <a:cs typeface="Times New Roman" panose="02020603050405020304" pitchFamily="18" charset="0"/>
              </a:rPr>
              <a:t>La mujer a partir de ahora se va a convertir en una de las figuras a las que </a:t>
            </a:r>
            <a:r>
              <a:rPr lang="es-ES" b="1" dirty="0">
                <a:latin typeface="Times New Roman" panose="02020603050405020304" pitchFamily="18" charset="0"/>
                <a:cs typeface="Times New Roman" panose="02020603050405020304" pitchFamily="18" charset="0"/>
              </a:rPr>
              <a:t>Picasso</a:t>
            </a:r>
            <a:r>
              <a:rPr lang="es-ES" dirty="0">
                <a:latin typeface="Times New Roman" panose="02020603050405020304" pitchFamily="18" charset="0"/>
                <a:cs typeface="Times New Roman" panose="02020603050405020304" pitchFamily="18" charset="0"/>
              </a:rPr>
              <a:t> volverá una y otra vez de forma recurrente a lo largo de su carrera.</a:t>
            </a:r>
          </a:p>
          <a:p>
            <a:endParaRPr lang="es-ES" dirty="0"/>
          </a:p>
        </p:txBody>
      </p:sp>
    </p:spTree>
    <p:extLst>
      <p:ext uri="{BB962C8B-B14F-4D97-AF65-F5344CB8AC3E}">
        <p14:creationId xmlns:p14="http://schemas.microsoft.com/office/powerpoint/2010/main" val="469040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it-IT" sz="3600" dirty="0"/>
              <a:t>Pablo Picassso: Autorretrato con paleta. 1906.</a:t>
            </a:r>
            <a:br>
              <a:rPr lang="it-IT" sz="3600" dirty="0"/>
            </a:br>
            <a:r>
              <a:rPr lang="it-IT" sz="3600" dirty="0"/>
              <a:t>Philadelphia museum of art. Filadelfia.</a:t>
            </a:r>
            <a:endParaRPr lang="es-ES" sz="3600" dirty="0"/>
          </a:p>
        </p:txBody>
      </p:sp>
      <p:pic>
        <p:nvPicPr>
          <p:cNvPr id="3" name="Imagen 2">
            <a:extLst>
              <a:ext uri="{FF2B5EF4-FFF2-40B4-BE49-F238E27FC236}">
                <a16:creationId xmlns:a16="http://schemas.microsoft.com/office/drawing/2014/main" id="{7D9A5B07-9D32-4838-8F0B-326631BDBD21}"/>
              </a:ext>
            </a:extLst>
          </p:cNvPr>
          <p:cNvPicPr>
            <a:picLocks noChangeAspect="1"/>
          </p:cNvPicPr>
          <p:nvPr/>
        </p:nvPicPr>
        <p:blipFill>
          <a:blip r:embed="rId2"/>
          <a:stretch>
            <a:fillRect/>
          </a:stretch>
        </p:blipFill>
        <p:spPr>
          <a:xfrm>
            <a:off x="4072016" y="262319"/>
            <a:ext cx="4047968" cy="5430796"/>
          </a:xfrm>
          <a:prstGeom prst="rect">
            <a:avLst/>
          </a:prstGeom>
        </p:spPr>
      </p:pic>
    </p:spTree>
    <p:extLst>
      <p:ext uri="{BB962C8B-B14F-4D97-AF65-F5344CB8AC3E}">
        <p14:creationId xmlns:p14="http://schemas.microsoft.com/office/powerpoint/2010/main" val="288524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En el periodo entre 1906-1907, Picasso muestra una inclinación hacia el arte negro e ibérico, que tuvo una influencia decisiva en la orientación que seguiría su pintura.</a:t>
            </a:r>
          </a:p>
          <a:p>
            <a:r>
              <a:rPr lang="es-ES" dirty="0"/>
              <a:t>Aunque en algunos dibujos anteriores ya mostraba la influencia profunda de la escultura de las culturas primitivas, el cambio de color queda patente en obras como el </a:t>
            </a:r>
            <a:r>
              <a:rPr lang="es-ES" b="1" dirty="0"/>
              <a:t>“Retrato de Gertrude Stein”</a:t>
            </a:r>
            <a:r>
              <a:rPr lang="es-ES" dirty="0"/>
              <a:t> o </a:t>
            </a:r>
            <a:r>
              <a:rPr lang="es-ES" b="1" dirty="0"/>
              <a:t>“Autorretrato con paleta”</a:t>
            </a:r>
            <a:r>
              <a:rPr lang="es-ES" dirty="0"/>
              <a:t> ambos fechados en 1906. </a:t>
            </a:r>
          </a:p>
          <a:p>
            <a:r>
              <a:rPr lang="es-ES" dirty="0"/>
              <a:t>En estas obras, no solo se muestra una reducción de la intensidad el color, sino que simplifica las formas y los volúmenes y muestran una clara influencia del arte ibérico.</a:t>
            </a:r>
          </a:p>
          <a:p>
            <a:endParaRPr lang="es-ES" dirty="0"/>
          </a:p>
        </p:txBody>
      </p:sp>
    </p:spTree>
    <p:extLst>
      <p:ext uri="{BB962C8B-B14F-4D97-AF65-F5344CB8AC3E}">
        <p14:creationId xmlns:p14="http://schemas.microsoft.com/office/powerpoint/2010/main" val="90169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34573A7-055B-406B-9297-AF24E52E613F}"/>
              </a:ext>
            </a:extLst>
          </p:cNvPr>
          <p:cNvSpPr>
            <a:spLocks noGrp="1"/>
          </p:cNvSpPr>
          <p:nvPr>
            <p:ph idx="1"/>
          </p:nvPr>
        </p:nvSpPr>
        <p:spPr>
          <a:xfrm>
            <a:off x="838200" y="371061"/>
            <a:ext cx="10515600" cy="5805902"/>
          </a:xfrm>
        </p:spPr>
        <p:txBody>
          <a:bodyPr>
            <a:normAutofit/>
          </a:bodyPr>
          <a:lstStyle/>
          <a:p>
            <a:r>
              <a:rPr lang="es-ES" sz="2200" dirty="0">
                <a:latin typeface="Times New Roman" panose="02020603050405020304" pitchFamily="18" charset="0"/>
                <a:cs typeface="Times New Roman" panose="02020603050405020304" pitchFamily="18" charset="0"/>
              </a:rPr>
              <a:t>En el invierno de 1906, antes de partir para </a:t>
            </a:r>
            <a:r>
              <a:rPr lang="es-ES" sz="2200" dirty="0" err="1">
                <a:latin typeface="Times New Roman" panose="02020603050405020304" pitchFamily="18" charset="0"/>
                <a:cs typeface="Times New Roman" panose="02020603050405020304" pitchFamily="18" charset="0"/>
              </a:rPr>
              <a:t>Gosol</a:t>
            </a:r>
            <a:r>
              <a:rPr lang="es-ES" sz="2200" dirty="0">
                <a:latin typeface="Times New Roman" panose="02020603050405020304" pitchFamily="18" charset="0"/>
                <a:cs typeface="Times New Roman" panose="02020603050405020304" pitchFamily="18" charset="0"/>
              </a:rPr>
              <a:t>, Picasso realizará dos retratos cumbres en su producción del periodo primitivista, antes de dar el salto al cubismo. </a:t>
            </a:r>
          </a:p>
          <a:p>
            <a:r>
              <a:rPr lang="es-ES" sz="2200" dirty="0">
                <a:latin typeface="Times New Roman" panose="02020603050405020304" pitchFamily="18" charset="0"/>
                <a:cs typeface="Times New Roman" panose="02020603050405020304" pitchFamily="18" charset="0"/>
              </a:rPr>
              <a:t>Se trata del Retrato de Gertrude Stein y del Autorretrato con paleta que tienen claras sintonías. </a:t>
            </a:r>
          </a:p>
          <a:p>
            <a:r>
              <a:rPr lang="es-ES" sz="2200" dirty="0">
                <a:latin typeface="Times New Roman" panose="02020603050405020304" pitchFamily="18" charset="0"/>
                <a:cs typeface="Times New Roman" panose="02020603050405020304" pitchFamily="18" charset="0"/>
              </a:rPr>
              <a:t>Si observamos con detenimiento ambos retratos, podemos comprobar que los rostros de los dos personajes están relacionados. </a:t>
            </a:r>
          </a:p>
          <a:p>
            <a:r>
              <a:rPr lang="es-ES" sz="2200" dirty="0">
                <a:latin typeface="Times New Roman" panose="02020603050405020304" pitchFamily="18" charset="0"/>
                <a:cs typeface="Times New Roman" panose="02020603050405020304" pitchFamily="18" charset="0"/>
              </a:rPr>
              <a:t>La razón debemos encontrarla en el empleo de las máscaras ibéricas como fuente, marcando la mandíbula y las orejas al tiempo que las sombras bajo la mejilla y la barbilla se interrumpen de manera brusca. </a:t>
            </a:r>
          </a:p>
          <a:p>
            <a:r>
              <a:rPr lang="es-ES" sz="2200" dirty="0">
                <a:latin typeface="Times New Roman" panose="02020603050405020304" pitchFamily="18" charset="0"/>
                <a:cs typeface="Times New Roman" panose="02020603050405020304" pitchFamily="18" charset="0"/>
              </a:rPr>
              <a:t>El cuerpo es volumétrico, casi arquitectónico, definido gracias a intensas líneas de color negro con las que consigue aportar mayor volumetría, tanto a la cabeza como al brazo. </a:t>
            </a:r>
          </a:p>
          <a:p>
            <a:r>
              <a:rPr lang="es-ES" sz="2200" dirty="0">
                <a:latin typeface="Times New Roman" panose="02020603050405020304" pitchFamily="18" charset="0"/>
                <a:cs typeface="Times New Roman" panose="02020603050405020304" pitchFamily="18" charset="0"/>
              </a:rPr>
              <a:t>Sin embargo, el resto de la composición pertenece claramente al periodo rosa como podemos apreciar en la postura frontal de la figura o el colorido empleado, jugando con tonos rosas, azules, blancos y grises. </a:t>
            </a:r>
          </a:p>
        </p:txBody>
      </p:sp>
    </p:spTree>
    <p:extLst>
      <p:ext uri="{BB962C8B-B14F-4D97-AF65-F5344CB8AC3E}">
        <p14:creationId xmlns:p14="http://schemas.microsoft.com/office/powerpoint/2010/main" val="3631975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pt-BR" sz="3600" dirty="0"/>
              <a:t>Pablo Picasso: </a:t>
            </a:r>
            <a:r>
              <a:rPr lang="pt-BR" sz="3600" dirty="0" err="1"/>
              <a:t>Familia</a:t>
            </a:r>
            <a:r>
              <a:rPr lang="pt-BR" sz="3600" dirty="0"/>
              <a:t> de acróbatas. 1905.</a:t>
            </a:r>
            <a:br>
              <a:rPr lang="pt-BR" sz="3600" dirty="0"/>
            </a:br>
            <a:r>
              <a:rPr lang="pt-BR" sz="3600" dirty="0"/>
              <a:t>Baltimore Museum of </a:t>
            </a:r>
            <a:r>
              <a:rPr lang="pt-BR" sz="3600" dirty="0" err="1"/>
              <a:t>Art</a:t>
            </a:r>
            <a:r>
              <a:rPr lang="pt-BR" sz="3600" dirty="0"/>
              <a:t>, Baltimore.</a:t>
            </a:r>
            <a:endParaRPr lang="es-ES" sz="3600" dirty="0"/>
          </a:p>
        </p:txBody>
      </p:sp>
      <p:pic>
        <p:nvPicPr>
          <p:cNvPr id="3" name="Imagen 2">
            <a:extLst>
              <a:ext uri="{FF2B5EF4-FFF2-40B4-BE49-F238E27FC236}">
                <a16:creationId xmlns:a16="http://schemas.microsoft.com/office/drawing/2014/main" id="{F0E97CFE-E3D4-45B6-AADD-08EB18F51A70}"/>
              </a:ext>
            </a:extLst>
          </p:cNvPr>
          <p:cNvPicPr>
            <a:picLocks noChangeAspect="1"/>
          </p:cNvPicPr>
          <p:nvPr/>
        </p:nvPicPr>
        <p:blipFill>
          <a:blip r:embed="rId2"/>
          <a:stretch>
            <a:fillRect/>
          </a:stretch>
        </p:blipFill>
        <p:spPr>
          <a:xfrm>
            <a:off x="2542136" y="154259"/>
            <a:ext cx="7107728" cy="5378178"/>
          </a:xfrm>
          <a:prstGeom prst="rect">
            <a:avLst/>
          </a:prstGeom>
        </p:spPr>
      </p:pic>
    </p:spTree>
    <p:extLst>
      <p:ext uri="{BB962C8B-B14F-4D97-AF65-F5344CB8AC3E}">
        <p14:creationId xmlns:p14="http://schemas.microsoft.com/office/powerpoint/2010/main" val="297702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a:bodyPr>
          <a:lstStyle/>
          <a:p>
            <a:r>
              <a:rPr lang="es-ES" dirty="0"/>
              <a:t>La tendencia hacia modelos clásicos y el valor del dibujo se hace mucho más sensible.</a:t>
            </a:r>
          </a:p>
          <a:p>
            <a:r>
              <a:rPr lang="es-ES" dirty="0"/>
              <a:t>El principio del equilibrio entre el color y el dibujo se mantiene en la </a:t>
            </a:r>
            <a:r>
              <a:rPr lang="es-ES" b="1" i="1" dirty="0"/>
              <a:t>Época rosa</a:t>
            </a:r>
            <a:r>
              <a:rPr lang="es-ES" dirty="0"/>
              <a:t> que se desarrolla entre 1904-1906. </a:t>
            </a:r>
          </a:p>
          <a:p>
            <a:r>
              <a:rPr lang="es-ES" dirty="0"/>
              <a:t>Se trata de una etapa en la que no solo se sustituye el color azul por el rosa, también supone un cambio de temática, especialmente las propuestas circenses y un nuevo clasicismo.</a:t>
            </a:r>
          </a:p>
          <a:p>
            <a:r>
              <a:rPr lang="es-ES" dirty="0"/>
              <a:t>Los colores son más ligeros, alegres y variados respondiendo a un cambio en la situación personal de Picasso. </a:t>
            </a:r>
          </a:p>
          <a:p>
            <a:r>
              <a:rPr lang="es-ES" dirty="0"/>
              <a:t>Las figuras del circo no resultan tan sentimentales en la obra de Picasso como en la de Honoré Daumier o Toulouse Lautrec. </a:t>
            </a:r>
          </a:p>
          <a:p>
            <a:endParaRPr lang="es-ES" dirty="0"/>
          </a:p>
        </p:txBody>
      </p:sp>
    </p:spTree>
    <p:extLst>
      <p:ext uri="{BB962C8B-B14F-4D97-AF65-F5344CB8AC3E}">
        <p14:creationId xmlns:p14="http://schemas.microsoft.com/office/powerpoint/2010/main" val="3216134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31659A7-AB36-4187-8B9E-BD81C1BDE1E4}"/>
              </a:ext>
            </a:extLst>
          </p:cNvPr>
          <p:cNvSpPr>
            <a:spLocks noGrp="1"/>
          </p:cNvSpPr>
          <p:nvPr>
            <p:ph idx="1"/>
          </p:nvPr>
        </p:nvSpPr>
        <p:spPr/>
        <p:txBody>
          <a:bodyPr>
            <a:normAutofit fontScale="92500" lnSpcReduction="10000"/>
          </a:bodyPr>
          <a:lstStyle/>
          <a:p>
            <a:r>
              <a:rPr lang="es-ES" dirty="0"/>
              <a:t>El examen de rayos X ha demostrado que la imagen final fue el fruto de largas y arduas labores, de nuevos inicios y cambios frecuentes. </a:t>
            </a:r>
          </a:p>
          <a:p>
            <a:r>
              <a:rPr lang="es-ES" dirty="0"/>
              <a:t>Comenzó a principios del Período de la Rosa en 1904. </a:t>
            </a:r>
          </a:p>
          <a:p>
            <a:r>
              <a:rPr lang="es-ES" dirty="0"/>
              <a:t>Muestra a varios artistas vistos contra un paisaje de forma esquemática. </a:t>
            </a:r>
          </a:p>
          <a:p>
            <a:r>
              <a:rPr lang="es-ES" dirty="0"/>
              <a:t>Solo ligeramente fuera del eje central de la composición, se encuentra un joven con traje de arlequín, con las manos en las caderas, mirando a una niña balancearse sobre una pelota. </a:t>
            </a:r>
          </a:p>
          <a:p>
            <a:r>
              <a:rPr lang="es-ES" dirty="0"/>
              <a:t>La idea interesó a Picasso, hizo un grabado y una copia del grabado le sirvió para trasladar la escena al lienzo: superpuso una cuadrícula para que todo saliera bien.</a:t>
            </a:r>
            <a:br>
              <a:rPr lang="es-ES" dirty="0"/>
            </a:br>
            <a:endParaRPr lang="es-ES" dirty="0"/>
          </a:p>
        </p:txBody>
      </p:sp>
    </p:spTree>
    <p:extLst>
      <p:ext uri="{BB962C8B-B14F-4D97-AF65-F5344CB8AC3E}">
        <p14:creationId xmlns:p14="http://schemas.microsoft.com/office/powerpoint/2010/main" val="2539239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DFA5050-950D-4EB8-B79D-E7A460210F67}"/>
              </a:ext>
            </a:extLst>
          </p:cNvPr>
          <p:cNvPicPr>
            <a:picLocks noChangeAspect="1"/>
          </p:cNvPicPr>
          <p:nvPr/>
        </p:nvPicPr>
        <p:blipFill>
          <a:blip r:embed="rId2"/>
          <a:stretch>
            <a:fillRect/>
          </a:stretch>
        </p:blipFill>
        <p:spPr>
          <a:xfrm>
            <a:off x="3445564" y="259089"/>
            <a:ext cx="5300871" cy="5615879"/>
          </a:xfrm>
          <a:prstGeom prst="rect">
            <a:avLst/>
          </a:prstGeom>
        </p:spPr>
      </p:pic>
      <p:pic>
        <p:nvPicPr>
          <p:cNvPr id="4" name="Imagen 3">
            <a:extLst>
              <a:ext uri="{FF2B5EF4-FFF2-40B4-BE49-F238E27FC236}">
                <a16:creationId xmlns:a16="http://schemas.microsoft.com/office/drawing/2014/main" id="{9D1125A7-970F-4469-9899-3CD478978817}"/>
              </a:ext>
            </a:extLst>
          </p:cNvPr>
          <p:cNvPicPr>
            <a:picLocks noChangeAspect="1"/>
          </p:cNvPicPr>
          <p:nvPr/>
        </p:nvPicPr>
        <p:blipFill>
          <a:blip r:embed="rId3"/>
          <a:stretch>
            <a:fillRect/>
          </a:stretch>
        </p:blipFill>
        <p:spPr>
          <a:xfrm>
            <a:off x="616226" y="5874968"/>
            <a:ext cx="9766852" cy="813984"/>
          </a:xfrm>
          <a:prstGeom prst="rect">
            <a:avLst/>
          </a:prstGeom>
        </p:spPr>
      </p:pic>
    </p:spTree>
    <p:extLst>
      <p:ext uri="{BB962C8B-B14F-4D97-AF65-F5344CB8AC3E}">
        <p14:creationId xmlns:p14="http://schemas.microsoft.com/office/powerpoint/2010/main" val="4265167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52A004F-5E96-4977-ABA1-764811B8A1D2}"/>
              </a:ext>
            </a:extLst>
          </p:cNvPr>
          <p:cNvPicPr>
            <a:picLocks noChangeAspect="1"/>
          </p:cNvPicPr>
          <p:nvPr/>
        </p:nvPicPr>
        <p:blipFill>
          <a:blip r:embed="rId2"/>
          <a:stretch>
            <a:fillRect/>
          </a:stretch>
        </p:blipFill>
        <p:spPr>
          <a:xfrm>
            <a:off x="0" y="1117531"/>
            <a:ext cx="12192000" cy="4622937"/>
          </a:xfrm>
          <a:prstGeom prst="rect">
            <a:avLst/>
          </a:prstGeom>
        </p:spPr>
      </p:pic>
    </p:spTree>
    <p:extLst>
      <p:ext uri="{BB962C8B-B14F-4D97-AF65-F5344CB8AC3E}">
        <p14:creationId xmlns:p14="http://schemas.microsoft.com/office/powerpoint/2010/main" val="1761907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F2CA2B8-15B6-455C-B8C7-5BED53FEC009}"/>
              </a:ext>
            </a:extLst>
          </p:cNvPr>
          <p:cNvPicPr>
            <a:picLocks noChangeAspect="1"/>
          </p:cNvPicPr>
          <p:nvPr/>
        </p:nvPicPr>
        <p:blipFill>
          <a:blip r:embed="rId2"/>
          <a:stretch>
            <a:fillRect/>
          </a:stretch>
        </p:blipFill>
        <p:spPr>
          <a:xfrm>
            <a:off x="0" y="813711"/>
            <a:ext cx="12192000" cy="5230578"/>
          </a:xfrm>
          <a:prstGeom prst="rect">
            <a:avLst/>
          </a:prstGeom>
        </p:spPr>
      </p:pic>
    </p:spTree>
    <p:extLst>
      <p:ext uri="{BB962C8B-B14F-4D97-AF65-F5344CB8AC3E}">
        <p14:creationId xmlns:p14="http://schemas.microsoft.com/office/powerpoint/2010/main" val="1160928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E2D32A-0FC9-4927-AC45-D6A91E37BF65}"/>
              </a:ext>
            </a:extLst>
          </p:cNvPr>
          <p:cNvSpPr>
            <a:spLocks noGrp="1"/>
          </p:cNvSpPr>
          <p:nvPr>
            <p:ph type="ctrTitle"/>
          </p:nvPr>
        </p:nvSpPr>
        <p:spPr/>
        <p:txBody>
          <a:bodyPr>
            <a:normAutofit/>
          </a:bodyPr>
          <a:lstStyle/>
          <a:p>
            <a:r>
              <a:rPr lang="es-ES" dirty="0"/>
              <a:t> </a:t>
            </a:r>
            <a:r>
              <a:rPr lang="es-ES" b="1" u="dbl" dirty="0"/>
              <a:t>Picasso y Braque: la forma y la representación.</a:t>
            </a:r>
            <a:endParaRPr lang="es-ES" dirty="0"/>
          </a:p>
        </p:txBody>
      </p:sp>
    </p:spTree>
    <p:extLst>
      <p:ext uri="{BB962C8B-B14F-4D97-AF65-F5344CB8AC3E}">
        <p14:creationId xmlns:p14="http://schemas.microsoft.com/office/powerpoint/2010/main" val="1729329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Tres mujeres. 1908.</a:t>
            </a:r>
            <a:br>
              <a:rPr lang="es-ES" sz="3600" dirty="0"/>
            </a:br>
            <a:r>
              <a:rPr lang="es-ES" sz="3600" dirty="0"/>
              <a:t>Muso del Hermitage, San Petersburgo.</a:t>
            </a:r>
          </a:p>
        </p:txBody>
      </p:sp>
      <p:pic>
        <p:nvPicPr>
          <p:cNvPr id="3" name="Imagen 2">
            <a:extLst>
              <a:ext uri="{FF2B5EF4-FFF2-40B4-BE49-F238E27FC236}">
                <a16:creationId xmlns:a16="http://schemas.microsoft.com/office/drawing/2014/main" id="{BBDF5CF3-5030-452F-82C5-B7012035EDFA}"/>
              </a:ext>
            </a:extLst>
          </p:cNvPr>
          <p:cNvPicPr>
            <a:picLocks noChangeAspect="1"/>
          </p:cNvPicPr>
          <p:nvPr/>
        </p:nvPicPr>
        <p:blipFill>
          <a:blip r:embed="rId2"/>
          <a:stretch>
            <a:fillRect/>
          </a:stretch>
        </p:blipFill>
        <p:spPr>
          <a:xfrm>
            <a:off x="3755736" y="352498"/>
            <a:ext cx="4680527" cy="5299208"/>
          </a:xfrm>
          <a:prstGeom prst="rect">
            <a:avLst/>
          </a:prstGeom>
        </p:spPr>
      </p:pic>
    </p:spTree>
    <p:extLst>
      <p:ext uri="{BB962C8B-B14F-4D97-AF65-F5344CB8AC3E}">
        <p14:creationId xmlns:p14="http://schemas.microsoft.com/office/powerpoint/2010/main" val="244461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Entre 1907-08 Picasso realiza dos obras de gran formato que ha sido objeto de gran debate. Se trata por un lado de “Tres mujeres” originariamente propiedad de Leo y Gertrude Stein y hoy día ubicada en el Museo de Hermitage, San Petersburgo y por otro la naturaleza muerta “Pan y frutero sobre una mesa”.</a:t>
            </a:r>
          </a:p>
          <a:p>
            <a:r>
              <a:rPr lang="es-ES" dirty="0"/>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454107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5B9D290-EBE6-4E2C-989F-D8FFA51C2B73}"/>
              </a:ext>
            </a:extLst>
          </p:cNvPr>
          <p:cNvSpPr>
            <a:spLocks noGrp="1"/>
          </p:cNvSpPr>
          <p:nvPr>
            <p:ph idx="1"/>
          </p:nvPr>
        </p:nvSpPr>
        <p:spPr>
          <a:xfrm>
            <a:off x="291549" y="265043"/>
            <a:ext cx="11542642" cy="5911920"/>
          </a:xfrm>
        </p:spPr>
        <p:txBody>
          <a:bodyPr>
            <a:noAutofit/>
          </a:bodyPr>
          <a:lstStyle/>
          <a:p>
            <a:r>
              <a:rPr lang="es-ES" sz="2000" dirty="0">
                <a:latin typeface="Times New Roman" panose="02020603050405020304" pitchFamily="18" charset="0"/>
                <a:cs typeface="Times New Roman" panose="02020603050405020304" pitchFamily="18" charset="0"/>
              </a:rPr>
              <a:t>Se trata de uno de los cuadros más ambiciosos de este periodo, en el cual la influencia del arte negro predomina sobre todos los demás. </a:t>
            </a:r>
          </a:p>
          <a:p>
            <a:r>
              <a:rPr lang="es-ES" sz="2000" dirty="0">
                <a:latin typeface="Times New Roman" panose="02020603050405020304" pitchFamily="18" charset="0"/>
                <a:cs typeface="Times New Roman" panose="02020603050405020304" pitchFamily="18" charset="0"/>
              </a:rPr>
              <a:t>Como en Las señoritas de Aviñón, esta obra requirió una larga preparación que se resolvió en numerosos bocetos y dibujos preparatorios antes de la ejecución en el lienzo. </a:t>
            </a:r>
          </a:p>
          <a:p>
            <a:r>
              <a:rPr lang="es-ES" sz="2000" dirty="0">
                <a:latin typeface="Times New Roman" panose="02020603050405020304" pitchFamily="18" charset="0"/>
                <a:cs typeface="Times New Roman" panose="02020603050405020304" pitchFamily="18" charset="0"/>
              </a:rPr>
              <a:t>Picasso tuvo ocasión de ver, en el Salón de los Independientes, los desnudos de Derain y los paisajes de Braque; la influencia que estas obras ejercieron sobre el estilo del artista se deja ver en la utilización de una pincelada más dinámica y cargada de materia. </a:t>
            </a:r>
          </a:p>
          <a:p>
            <a:r>
              <a:rPr lang="es-ES" sz="2000" dirty="0">
                <a:latin typeface="Times New Roman" panose="02020603050405020304" pitchFamily="18" charset="0"/>
                <a:cs typeface="Times New Roman" panose="02020603050405020304" pitchFamily="18" charset="0"/>
              </a:rPr>
              <a:t>El aspecto sintético de los volúmenes, las masas sólidas y pesadas son los verdaderos elementos portantes de este cuadro, cuyas figuras parecen más esculpidas que pintadas. </a:t>
            </a:r>
          </a:p>
          <a:p>
            <a:r>
              <a:rPr lang="es-ES" sz="2000" dirty="0">
                <a:latin typeface="Times New Roman" panose="02020603050405020304" pitchFamily="18" charset="0"/>
                <a:cs typeface="Times New Roman" panose="02020603050405020304" pitchFamily="18" charset="0"/>
              </a:rPr>
              <a:t>La actitud que adopta cada una de ellas está en este caso lejos de las usadas para las esculturas africanas; aquí, como en Las señoritas de Aviñón, se derivan de modelos europeos como La fuente de Ingres y Las bañistas de Derain, mientras que todavía proceden del “arte negro” los rostros, cada vez más semejantes a las máscaras tribales. </a:t>
            </a:r>
          </a:p>
          <a:p>
            <a:r>
              <a:rPr lang="es-ES" sz="2000" dirty="0">
                <a:latin typeface="Times New Roman" panose="02020603050405020304" pitchFamily="18" charset="0"/>
                <a:cs typeface="Times New Roman" panose="02020603050405020304" pitchFamily="18" charset="0"/>
              </a:rPr>
              <a:t>Además, Picasso pinta a las Tres mujeres como si estuviesen talladas en el mismo trozo de madera; las figuras parecen enmarañadas formando una unidad, lo cual impide hacer una lectura independiente de cada cuerpo. </a:t>
            </a:r>
          </a:p>
          <a:p>
            <a:r>
              <a:rPr lang="es-ES" sz="2000" dirty="0">
                <a:latin typeface="Times New Roman" panose="02020603050405020304" pitchFamily="18" charset="0"/>
                <a:cs typeface="Times New Roman" panose="02020603050405020304" pitchFamily="18" charset="0"/>
              </a:rPr>
              <a:t>Todo esto se debe, una vez más, a la escultura y a los relieves vistos en el museo etnográfico de París, donde hombres y animales se entrelazan para dar forma a un único arabesco.</a:t>
            </a:r>
          </a:p>
        </p:txBody>
      </p:sp>
    </p:spTree>
    <p:extLst>
      <p:ext uri="{BB962C8B-B14F-4D97-AF65-F5344CB8AC3E}">
        <p14:creationId xmlns:p14="http://schemas.microsoft.com/office/powerpoint/2010/main" val="3872466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Pan y frutero sobre una mesa. 1909.</a:t>
            </a:r>
            <a:br>
              <a:rPr lang="es-ES" sz="3600" dirty="0"/>
            </a:br>
            <a:r>
              <a:rPr lang="es-ES" sz="3600" dirty="0" err="1"/>
              <a:t>Kunstmuseum</a:t>
            </a:r>
            <a:r>
              <a:rPr lang="es-ES" sz="3600" dirty="0"/>
              <a:t>, Berna.</a:t>
            </a:r>
          </a:p>
        </p:txBody>
      </p:sp>
      <p:pic>
        <p:nvPicPr>
          <p:cNvPr id="3" name="Imagen 2">
            <a:extLst>
              <a:ext uri="{FF2B5EF4-FFF2-40B4-BE49-F238E27FC236}">
                <a16:creationId xmlns:a16="http://schemas.microsoft.com/office/drawing/2014/main" id="{AC9B1DFD-1F53-4215-9AE6-DB6DD6CD1C1B}"/>
              </a:ext>
            </a:extLst>
          </p:cNvPr>
          <p:cNvPicPr>
            <a:picLocks noChangeAspect="1"/>
          </p:cNvPicPr>
          <p:nvPr/>
        </p:nvPicPr>
        <p:blipFill>
          <a:blip r:embed="rId2"/>
          <a:stretch>
            <a:fillRect/>
          </a:stretch>
        </p:blipFill>
        <p:spPr>
          <a:xfrm>
            <a:off x="3971905" y="239169"/>
            <a:ext cx="4248190" cy="5293268"/>
          </a:xfrm>
          <a:prstGeom prst="rect">
            <a:avLst/>
          </a:prstGeom>
        </p:spPr>
      </p:pic>
    </p:spTree>
    <p:extLst>
      <p:ext uri="{BB962C8B-B14F-4D97-AF65-F5344CB8AC3E}">
        <p14:creationId xmlns:p14="http://schemas.microsoft.com/office/powerpoint/2010/main" val="271309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Entre 1907-08 Picasso realiza dos obras de gran formato que ha sido objeto de gran debate. </a:t>
            </a:r>
          </a:p>
          <a:p>
            <a:r>
              <a:rPr lang="es-ES" dirty="0"/>
              <a:t>Se trata por un lado de “Tres mujeres” originariamente propiedad de Leo y Gertrude Stein y hoy día ubicada en el Museo de Hermitage, San Petersburgo y por otro la naturaleza muerta “Pan y frutero sobre una mesa”.</a:t>
            </a:r>
          </a:p>
          <a:p>
            <a:r>
              <a:rPr lang="es-ES" dirty="0"/>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4109445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2364D4D-AC8C-4EDB-9759-169FDD41971E}"/>
              </a:ext>
            </a:extLst>
          </p:cNvPr>
          <p:cNvSpPr>
            <a:spLocks noGrp="1"/>
          </p:cNvSpPr>
          <p:nvPr>
            <p:ph idx="1"/>
          </p:nvPr>
        </p:nvSpPr>
        <p:spPr>
          <a:xfrm>
            <a:off x="516835" y="318052"/>
            <a:ext cx="11357113" cy="5858911"/>
          </a:xfrm>
        </p:spPr>
        <p:txBody>
          <a:bodyPr>
            <a:normAutofit lnSpcReduction="10000"/>
          </a:bodyPr>
          <a:lstStyle/>
          <a:p>
            <a:r>
              <a:rPr lang="es-ES" sz="3000" dirty="0">
                <a:latin typeface="Times New Roman" panose="02020603050405020304" pitchFamily="18" charset="0"/>
                <a:cs typeface="Times New Roman" panose="02020603050405020304" pitchFamily="18" charset="0"/>
              </a:rPr>
              <a:t>Esta naturaleza muerta de Picasso se remonta a la primera fase de su etapa cubista.</a:t>
            </a:r>
          </a:p>
          <a:p>
            <a:r>
              <a:rPr lang="es-ES" sz="3000" dirty="0">
                <a:latin typeface="Times New Roman" panose="02020603050405020304" pitchFamily="18" charset="0"/>
                <a:cs typeface="Times New Roman" panose="02020603050405020304" pitchFamily="18" charset="0"/>
              </a:rPr>
              <a:t>A esta fase se le ha denominado fase analítica porque se parte de la observación de la realidad para proceder después a su “destrucción”, de la que resultaba un conjunto de planos indescifrable, lo que es en definitiva es la obra cubista.</a:t>
            </a:r>
          </a:p>
          <a:p>
            <a:r>
              <a:rPr lang="es-ES" sz="3000" dirty="0">
                <a:latin typeface="Times New Roman" panose="02020603050405020304" pitchFamily="18" charset="0"/>
                <a:cs typeface="Times New Roman" panose="02020603050405020304" pitchFamily="18" charset="0"/>
              </a:rPr>
              <a:t>La pintó después de terminar los cuadros  pioneros de esta corriente artística </a:t>
            </a:r>
            <a:r>
              <a:rPr lang="es-ES" sz="3000" i="1" dirty="0">
                <a:latin typeface="Times New Roman" panose="02020603050405020304" pitchFamily="18" charset="0"/>
                <a:cs typeface="Times New Roman" panose="02020603050405020304" pitchFamily="18" charset="0"/>
              </a:rPr>
              <a:t>Las señoritas de Avignon y  Tres mujeres.</a:t>
            </a:r>
            <a:endParaRPr lang="es-ES" sz="3000" dirty="0">
              <a:latin typeface="Times New Roman" panose="02020603050405020304" pitchFamily="18" charset="0"/>
              <a:cs typeface="Times New Roman" panose="02020603050405020304" pitchFamily="18" charset="0"/>
            </a:endParaRPr>
          </a:p>
          <a:p>
            <a:r>
              <a:rPr lang="es-ES" sz="3000" dirty="0">
                <a:latin typeface="Times New Roman" panose="02020603050405020304" pitchFamily="18" charset="0"/>
                <a:cs typeface="Times New Roman" panose="02020603050405020304" pitchFamily="18" charset="0"/>
              </a:rPr>
              <a:t>El bodegón, con un frutero , un paño, una manzana, un pan partido y una escudilla, está claramente relacionado con la obra de Cézanne.</a:t>
            </a:r>
          </a:p>
          <a:p>
            <a:r>
              <a:rPr lang="es-ES" sz="3000" dirty="0">
                <a:latin typeface="Times New Roman" panose="02020603050405020304" pitchFamily="18" charset="0"/>
                <a:cs typeface="Times New Roman" panose="02020603050405020304" pitchFamily="18" charset="0"/>
              </a:rPr>
              <a:t>De la misma época es una naturaleza muerta en la que Picasso  aludía abiertamente al pintor, tan importante para él, en el título </a:t>
            </a:r>
            <a:r>
              <a:rPr lang="es-ES" sz="3000" i="1" dirty="0">
                <a:latin typeface="Times New Roman" panose="02020603050405020304" pitchFamily="18" charset="0"/>
                <a:cs typeface="Times New Roman" panose="02020603050405020304" pitchFamily="18" charset="0"/>
              </a:rPr>
              <a:t>Naturaleza muerta con sombrero ( el sombrero de Cézanne ).</a:t>
            </a:r>
            <a:endParaRPr lang="es-ES" sz="3000" dirty="0">
              <a:latin typeface="Times New Roman" panose="02020603050405020304" pitchFamily="18" charset="0"/>
              <a:cs typeface="Times New Roman" panose="02020603050405020304" pitchFamily="18" charset="0"/>
            </a:endParaRPr>
          </a:p>
          <a:p>
            <a:endParaRPr lang="es-ES" dirty="0"/>
          </a:p>
        </p:txBody>
      </p:sp>
    </p:spTree>
    <p:extLst>
      <p:ext uri="{BB962C8B-B14F-4D97-AF65-F5344CB8AC3E}">
        <p14:creationId xmlns:p14="http://schemas.microsoft.com/office/powerpoint/2010/main" val="956551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Georges Braque: Bañista o Gran desnudo. 1907-1908</a:t>
            </a:r>
            <a:br>
              <a:rPr lang="es-ES" sz="3600" dirty="0"/>
            </a:br>
            <a:r>
              <a:rPr lang="es-ES" sz="3600" dirty="0"/>
              <a:t>Centro Georges Pompidou, París</a:t>
            </a:r>
          </a:p>
        </p:txBody>
      </p:sp>
      <p:pic>
        <p:nvPicPr>
          <p:cNvPr id="3" name="Imagen 2">
            <a:extLst>
              <a:ext uri="{FF2B5EF4-FFF2-40B4-BE49-F238E27FC236}">
                <a16:creationId xmlns:a16="http://schemas.microsoft.com/office/drawing/2014/main" id="{40CAD005-BA27-4F29-9498-D0CF2F534D92}"/>
              </a:ext>
            </a:extLst>
          </p:cNvPr>
          <p:cNvPicPr>
            <a:picLocks noChangeAspect="1"/>
          </p:cNvPicPr>
          <p:nvPr/>
        </p:nvPicPr>
        <p:blipFill>
          <a:blip r:embed="rId2"/>
          <a:stretch>
            <a:fillRect/>
          </a:stretch>
        </p:blipFill>
        <p:spPr>
          <a:xfrm>
            <a:off x="4210550" y="315949"/>
            <a:ext cx="3770900" cy="5322505"/>
          </a:xfrm>
          <a:prstGeom prst="rect">
            <a:avLst/>
          </a:prstGeom>
        </p:spPr>
      </p:pic>
    </p:spTree>
    <p:extLst>
      <p:ext uri="{BB962C8B-B14F-4D97-AF65-F5344CB8AC3E}">
        <p14:creationId xmlns:p14="http://schemas.microsoft.com/office/powerpoint/2010/main" val="192887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1804179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CB4D09-12E0-43F0-9FFC-75490B9A94EB}"/>
              </a:ext>
            </a:extLst>
          </p:cNvPr>
          <p:cNvSpPr>
            <a:spLocks noGrp="1"/>
          </p:cNvSpPr>
          <p:nvPr>
            <p:ph idx="1"/>
          </p:nvPr>
        </p:nvSpPr>
        <p:spPr>
          <a:xfrm>
            <a:off x="838200" y="344557"/>
            <a:ext cx="10515600" cy="5832406"/>
          </a:xfrm>
        </p:spPr>
        <p:txBody>
          <a:bodyPr>
            <a:normAutofit fontScale="85000" lnSpcReduction="20000"/>
          </a:bodyPr>
          <a:lstStyle/>
          <a:p>
            <a:r>
              <a:rPr lang="es-ES" dirty="0">
                <a:latin typeface="Times New Roman" panose="02020603050405020304" pitchFamily="18" charset="0"/>
                <a:cs typeface="Times New Roman" panose="02020603050405020304" pitchFamily="18" charset="0"/>
              </a:rPr>
              <a:t>Gracias a Guillaume Apollinaire, Braque conoce a Pablo Picasso y surgió entre ellos una estrecha amistad y un deseo por parte de Braque de indagar por el mismo camino que su amigo Picasso. </a:t>
            </a:r>
          </a:p>
          <a:p>
            <a:r>
              <a:rPr lang="es-ES" dirty="0">
                <a:latin typeface="Times New Roman" panose="02020603050405020304" pitchFamily="18" charset="0"/>
                <a:cs typeface="Times New Roman" panose="02020603050405020304" pitchFamily="18" charset="0"/>
              </a:rPr>
              <a:t>Abandona sus paisajes y ensaya el desnudo femenino, a la manera picassiana. </a:t>
            </a:r>
          </a:p>
          <a:p>
            <a:r>
              <a:rPr lang="es-ES" dirty="0">
                <a:latin typeface="Times New Roman" panose="02020603050405020304" pitchFamily="18" charset="0"/>
                <a:cs typeface="Times New Roman" panose="02020603050405020304" pitchFamily="18" charset="0"/>
              </a:rPr>
              <a:t>En este famoso Gran Desnudo abandona el color total, pasando a un estudio estructural y formalista de las relaciones espaciales. </a:t>
            </a:r>
          </a:p>
          <a:p>
            <a:r>
              <a:rPr lang="es-ES" dirty="0">
                <a:latin typeface="Times New Roman" panose="02020603050405020304" pitchFamily="18" charset="0"/>
                <a:cs typeface="Times New Roman" panose="02020603050405020304" pitchFamily="18" charset="0"/>
              </a:rPr>
              <a:t>Aún así, las líneas corporales femeninas, que se deforman y se relacionan de una manera ficticia, aún resultan sensuales y curvilíneas. </a:t>
            </a:r>
          </a:p>
          <a:p>
            <a:r>
              <a:rPr lang="es-ES" dirty="0">
                <a:latin typeface="Times New Roman" panose="02020603050405020304" pitchFamily="18" charset="0"/>
                <a:cs typeface="Times New Roman" panose="02020603050405020304" pitchFamily="18" charset="0"/>
              </a:rPr>
              <a:t>La musculatura y la masa corporal se resaltan hasta el extremo mediante pocas líneas. </a:t>
            </a:r>
          </a:p>
          <a:p>
            <a:r>
              <a:rPr lang="es-ES" dirty="0">
                <a:latin typeface="Times New Roman" panose="02020603050405020304" pitchFamily="18" charset="0"/>
                <a:cs typeface="Times New Roman" panose="02020603050405020304" pitchFamily="18" charset="0"/>
              </a:rPr>
              <a:t>Todavía hay sensación de volumen al representar claroscuros.</a:t>
            </a:r>
          </a:p>
          <a:p>
            <a:r>
              <a:rPr lang="es-ES" dirty="0">
                <a:latin typeface="Times New Roman" panose="02020603050405020304" pitchFamily="18" charset="0"/>
                <a:cs typeface="Times New Roman" panose="02020603050405020304" pitchFamily="18" charset="0"/>
              </a:rPr>
              <a:t>Este cuadro evoca a la vez «</a:t>
            </a:r>
            <a:r>
              <a:rPr lang="es-ES" i="1" dirty="0">
                <a:latin typeface="Times New Roman" panose="02020603050405020304" pitchFamily="18" charset="0"/>
                <a:cs typeface="Times New Roman" panose="02020603050405020304" pitchFamily="18" charset="0"/>
              </a:rPr>
              <a:t>Las bañistas</a:t>
            </a:r>
            <a:r>
              <a:rPr lang="es-ES" dirty="0">
                <a:latin typeface="Times New Roman" panose="02020603050405020304" pitchFamily="18" charset="0"/>
                <a:cs typeface="Times New Roman" panose="02020603050405020304" pitchFamily="18" charset="0"/>
              </a:rPr>
              <a:t>» de </a:t>
            </a:r>
            <a:r>
              <a:rPr lang="es-ES" dirty="0" err="1">
                <a:latin typeface="Times New Roman" panose="02020603050405020304" pitchFamily="18" charset="0"/>
                <a:cs typeface="Times New Roman" panose="02020603050405020304" pitchFamily="18" charset="0"/>
              </a:rPr>
              <a:t>Cezanne</a:t>
            </a:r>
            <a:r>
              <a:rPr lang="es-ES" dirty="0">
                <a:latin typeface="Times New Roman" panose="02020603050405020304" pitchFamily="18" charset="0"/>
                <a:cs typeface="Times New Roman" panose="02020603050405020304" pitchFamily="18" charset="0"/>
              </a:rPr>
              <a:t> y «</a:t>
            </a:r>
            <a:r>
              <a:rPr lang="es-ES" i="1" dirty="0">
                <a:latin typeface="Times New Roman" panose="02020603050405020304" pitchFamily="18" charset="0"/>
                <a:cs typeface="Times New Roman" panose="02020603050405020304" pitchFamily="18" charset="0"/>
              </a:rPr>
              <a:t>Las señoritas de Aviñón</a:t>
            </a:r>
            <a:r>
              <a:rPr lang="es-ES" dirty="0">
                <a:latin typeface="Times New Roman" panose="02020603050405020304" pitchFamily="18" charset="0"/>
                <a:cs typeface="Times New Roman" panose="02020603050405020304" pitchFamily="18" charset="0"/>
              </a:rPr>
              <a:t>» de Picasso, pero también hay algo todavía del color de Matisse.</a:t>
            </a:r>
          </a:p>
          <a:p>
            <a:r>
              <a:rPr lang="es-ES" dirty="0">
                <a:latin typeface="Times New Roman" panose="02020603050405020304" pitchFamily="18" charset="0"/>
                <a:cs typeface="Times New Roman" panose="02020603050405020304" pitchFamily="18" charset="0"/>
              </a:rPr>
              <a:t>El pintor  refleja simplemente la armonía geométrica que para él representa toda la naturaleza.</a:t>
            </a:r>
          </a:p>
          <a:p>
            <a:r>
              <a:rPr lang="es-ES" dirty="0">
                <a:latin typeface="Times New Roman" panose="02020603050405020304" pitchFamily="18" charset="0"/>
                <a:cs typeface="Times New Roman" panose="02020603050405020304" pitchFamily="18" charset="0"/>
              </a:rPr>
              <a:t>En su caso , esa figura  femenina no es más que un pretexto para encuadrarla  en determinadas líneas y relacionarlas con los correspondientes valores cromáticos </a:t>
            </a:r>
          </a:p>
          <a:p>
            <a:endParaRPr lang="es-E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592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300301-4072-4C2C-AB45-2EE02F32E99A}"/>
              </a:ext>
            </a:extLst>
          </p:cNvPr>
          <p:cNvSpPr>
            <a:spLocks noGrp="1"/>
          </p:cNvSpPr>
          <p:nvPr>
            <p:ph idx="1"/>
          </p:nvPr>
        </p:nvSpPr>
        <p:spPr>
          <a:xfrm>
            <a:off x="371061" y="278296"/>
            <a:ext cx="11529391" cy="6387547"/>
          </a:xfrm>
        </p:spPr>
        <p:txBody>
          <a:bodyPr>
            <a:normAutofit/>
          </a:bodyPr>
          <a:lstStyle/>
          <a:p>
            <a:r>
              <a:rPr lang="es-ES" dirty="0">
                <a:latin typeface="Times New Roman" panose="02020603050405020304" pitchFamily="18" charset="0"/>
                <a:cs typeface="Times New Roman" panose="02020603050405020304" pitchFamily="18" charset="0"/>
              </a:rPr>
              <a:t>Como le sucedió a Picasso , también Braque encontró un fuerte rechazo a su cuadro  entre los visitantes de su estudio.</a:t>
            </a:r>
          </a:p>
          <a:p>
            <a:r>
              <a:rPr lang="es-ES" dirty="0">
                <a:latin typeface="Times New Roman" panose="02020603050405020304" pitchFamily="18" charset="0"/>
                <a:cs typeface="Times New Roman" panose="02020603050405020304" pitchFamily="18" charset="0"/>
              </a:rPr>
              <a:t>Su  galerista Daniel-Henry </a:t>
            </a:r>
            <a:r>
              <a:rPr lang="es-ES" dirty="0" err="1">
                <a:latin typeface="Times New Roman" panose="02020603050405020304" pitchFamily="18" charset="0"/>
                <a:cs typeface="Times New Roman" panose="02020603050405020304" pitchFamily="18" charset="0"/>
              </a:rPr>
              <a:t>Kahnweiler</a:t>
            </a:r>
            <a:r>
              <a:rPr lang="es-ES" dirty="0">
                <a:latin typeface="Times New Roman" panose="02020603050405020304" pitchFamily="18" charset="0"/>
                <a:cs typeface="Times New Roman" panose="02020603050405020304" pitchFamily="18" charset="0"/>
              </a:rPr>
              <a:t>, decidió dedicar una exposición individual  a la producción del artista. La muestra que incluía 27 cuadros , entre ellos muchos paisajes pintados en </a:t>
            </a:r>
            <a:r>
              <a:rPr lang="es-ES" dirty="0" err="1">
                <a:latin typeface="Times New Roman" panose="02020603050405020304" pitchFamily="18" charset="0"/>
                <a:cs typeface="Times New Roman" panose="02020603050405020304" pitchFamily="18" charset="0"/>
              </a:rPr>
              <a:t>L’Estaque</a:t>
            </a:r>
            <a:r>
              <a:rPr lang="es-ES" dirty="0">
                <a:latin typeface="Times New Roman" panose="02020603050405020304" pitchFamily="18" charset="0"/>
                <a:cs typeface="Times New Roman" panose="02020603050405020304" pitchFamily="18" charset="0"/>
              </a:rPr>
              <a:t>, las primeras naturalezas muertas cubistas y </a:t>
            </a:r>
            <a:r>
              <a:rPr lang="es-ES" i="1" dirty="0">
                <a:latin typeface="Times New Roman" panose="02020603050405020304" pitchFamily="18" charset="0"/>
                <a:cs typeface="Times New Roman" panose="02020603050405020304" pitchFamily="18" charset="0"/>
              </a:rPr>
              <a:t>Gran desnudo </a:t>
            </a:r>
            <a:r>
              <a:rPr lang="es-ES" dirty="0">
                <a:latin typeface="Times New Roman" panose="02020603050405020304" pitchFamily="18" charset="0"/>
                <a:cs typeface="Times New Roman" panose="02020603050405020304" pitchFamily="18" charset="0"/>
              </a:rPr>
              <a:t>tuvo lugar del 9 al 28 de noviembre de 1908.</a:t>
            </a:r>
          </a:p>
          <a:p>
            <a:endParaRPr lang="es-ES" dirty="0"/>
          </a:p>
        </p:txBody>
      </p:sp>
    </p:spTree>
    <p:extLst>
      <p:ext uri="{BB962C8B-B14F-4D97-AF65-F5344CB8AC3E}">
        <p14:creationId xmlns:p14="http://schemas.microsoft.com/office/powerpoint/2010/main" val="4011007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9753"/>
            <a:ext cx="12192000" cy="1325563"/>
          </a:xfrm>
        </p:spPr>
        <p:txBody>
          <a:bodyPr>
            <a:normAutofit/>
          </a:bodyPr>
          <a:lstStyle/>
          <a:p>
            <a:pPr algn="ctr"/>
            <a:r>
              <a:rPr lang="pt-BR" sz="3600" dirty="0"/>
              <a:t>Georges </a:t>
            </a:r>
            <a:r>
              <a:rPr lang="pt-BR" sz="3600" dirty="0" err="1"/>
              <a:t>Braque</a:t>
            </a:r>
            <a:r>
              <a:rPr lang="pt-BR" sz="3600" dirty="0"/>
              <a:t>: Casas de </a:t>
            </a:r>
            <a:r>
              <a:rPr lang="pt-BR" sz="3600" dirty="0" err="1"/>
              <a:t>l’Estaque</a:t>
            </a:r>
            <a:r>
              <a:rPr lang="pt-BR" sz="3600" dirty="0"/>
              <a:t>. 1908.</a:t>
            </a:r>
            <a:br>
              <a:rPr lang="pt-BR" sz="3600" dirty="0"/>
            </a:br>
            <a:r>
              <a:rPr lang="pt-BR" sz="3600" dirty="0" err="1"/>
              <a:t>Kunstmuseum</a:t>
            </a:r>
            <a:r>
              <a:rPr lang="pt-BR" sz="3600" dirty="0"/>
              <a:t>, Berna.</a:t>
            </a:r>
            <a:endParaRPr lang="es-ES" sz="3600" dirty="0"/>
          </a:p>
        </p:txBody>
      </p:sp>
      <p:pic>
        <p:nvPicPr>
          <p:cNvPr id="3" name="Imagen 2">
            <a:extLst>
              <a:ext uri="{FF2B5EF4-FFF2-40B4-BE49-F238E27FC236}">
                <a16:creationId xmlns:a16="http://schemas.microsoft.com/office/drawing/2014/main" id="{0E60A693-5B96-44B3-8B85-27982395C00D}"/>
              </a:ext>
            </a:extLst>
          </p:cNvPr>
          <p:cNvPicPr>
            <a:picLocks noChangeAspect="1"/>
          </p:cNvPicPr>
          <p:nvPr/>
        </p:nvPicPr>
        <p:blipFill>
          <a:blip r:embed="rId2"/>
          <a:stretch>
            <a:fillRect/>
          </a:stretch>
        </p:blipFill>
        <p:spPr>
          <a:xfrm>
            <a:off x="3939494" y="253596"/>
            <a:ext cx="4313012" cy="5286157"/>
          </a:xfrm>
          <a:prstGeom prst="rect">
            <a:avLst/>
          </a:prstGeom>
        </p:spPr>
      </p:pic>
    </p:spTree>
    <p:extLst>
      <p:ext uri="{BB962C8B-B14F-4D97-AF65-F5344CB8AC3E}">
        <p14:creationId xmlns:p14="http://schemas.microsoft.com/office/powerpoint/2010/main" val="201018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Braque se sintió motivado por el ejemplo de Picasso para llevar sus estudios de la obra de Cézanne y durante el verano de 1908 en </a:t>
            </a:r>
            <a:r>
              <a:rPr lang="es-ES" dirty="0" err="1"/>
              <a:t>l’Estaque</a:t>
            </a:r>
            <a:r>
              <a:rPr lang="es-ES" dirty="0"/>
              <a:t> logra realizar una serie de obras completamente originales, el primer conjunto de pinturas verdaderamente cubistas. </a:t>
            </a:r>
          </a:p>
          <a:p>
            <a:r>
              <a:rPr lang="es-ES" dirty="0"/>
              <a:t>En estas obras vemos que el color se reduce a una severa combinación de verdes pálidos, marrones y grises. </a:t>
            </a:r>
          </a:p>
          <a:p>
            <a:r>
              <a:rPr lang="es-ES" dirty="0"/>
              <a:t>En los últimos paisajes los ritmos curvos dan paso a un sistema de líneas verticales y horizontales sólo interrumpidas por las diagonales de cuarenta y cinco grados que forman los vértices de los tejados y los árboles, en un conjunto donde se han suprimido todos los detalles y el follaje para no ocultar la severidad geométrica de las casas.</a:t>
            </a:r>
          </a:p>
          <a:p>
            <a:r>
              <a:rPr lang="es-ES" dirty="0"/>
              <a:t>La forma, el orden y la geometría se convierten en el fundamento de la obra eliminando el valor supremo del color. </a:t>
            </a:r>
          </a:p>
          <a:p>
            <a:endParaRPr lang="es-ES" dirty="0"/>
          </a:p>
          <a:p>
            <a:endParaRPr lang="es-ES" dirty="0"/>
          </a:p>
        </p:txBody>
      </p:sp>
    </p:spTree>
    <p:extLst>
      <p:ext uri="{BB962C8B-B14F-4D97-AF65-F5344CB8AC3E}">
        <p14:creationId xmlns:p14="http://schemas.microsoft.com/office/powerpoint/2010/main" val="3071054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Frutas y copa. 1908</a:t>
            </a:r>
          </a:p>
        </p:txBody>
      </p:sp>
      <p:pic>
        <p:nvPicPr>
          <p:cNvPr id="3" name="Imagen 2">
            <a:extLst>
              <a:ext uri="{FF2B5EF4-FFF2-40B4-BE49-F238E27FC236}">
                <a16:creationId xmlns:a16="http://schemas.microsoft.com/office/drawing/2014/main" id="{D47B1CAE-9E3B-443D-9202-0323DBC1D445}"/>
              </a:ext>
            </a:extLst>
          </p:cNvPr>
          <p:cNvPicPr>
            <a:picLocks noChangeAspect="1"/>
          </p:cNvPicPr>
          <p:nvPr/>
        </p:nvPicPr>
        <p:blipFill>
          <a:blip r:embed="rId2"/>
          <a:stretch>
            <a:fillRect/>
          </a:stretch>
        </p:blipFill>
        <p:spPr>
          <a:xfrm>
            <a:off x="4022034" y="243437"/>
            <a:ext cx="4147931" cy="5289000"/>
          </a:xfrm>
          <a:prstGeom prst="rect">
            <a:avLst/>
          </a:prstGeom>
        </p:spPr>
      </p:pic>
    </p:spTree>
    <p:extLst>
      <p:ext uri="{BB962C8B-B14F-4D97-AF65-F5344CB8AC3E}">
        <p14:creationId xmlns:p14="http://schemas.microsoft.com/office/powerpoint/2010/main" val="282253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forma, el orden y la geometría se convierten en el fundamento de la obra eliminando el valor supremo del color. </a:t>
            </a:r>
          </a:p>
          <a:p>
            <a:r>
              <a:rPr lang="es-ES" dirty="0"/>
              <a:t>Estilo cubista. En esta composición se ve la concepción de Cézanne de reducir la naturaleza a formas geométricas. Objetos muy sólidos. El cubismo se presenta en estos primeros momentos como un arte de objetos.</a:t>
            </a:r>
          </a:p>
          <a:p>
            <a:endParaRPr lang="es-ES" dirty="0"/>
          </a:p>
        </p:txBody>
      </p:sp>
    </p:spTree>
    <p:extLst>
      <p:ext uri="{BB962C8B-B14F-4D97-AF65-F5344CB8AC3E}">
        <p14:creationId xmlns:p14="http://schemas.microsoft.com/office/powerpoint/2010/main" val="403760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Fábrica en Horta de Ebro. 1909.</a:t>
            </a:r>
            <a:br>
              <a:rPr lang="es-ES" sz="3600" dirty="0"/>
            </a:br>
            <a:r>
              <a:rPr lang="es-ES" sz="3600" dirty="0"/>
              <a:t>Museo del Hermitage, San Petersburgo.</a:t>
            </a:r>
          </a:p>
        </p:txBody>
      </p:sp>
      <p:pic>
        <p:nvPicPr>
          <p:cNvPr id="3" name="Imagen 2">
            <a:extLst>
              <a:ext uri="{FF2B5EF4-FFF2-40B4-BE49-F238E27FC236}">
                <a16:creationId xmlns:a16="http://schemas.microsoft.com/office/drawing/2014/main" id="{FC4CDB37-8E66-4116-8FB7-0AA939D9D5E7}"/>
              </a:ext>
            </a:extLst>
          </p:cNvPr>
          <p:cNvPicPr>
            <a:picLocks noChangeAspect="1"/>
          </p:cNvPicPr>
          <p:nvPr/>
        </p:nvPicPr>
        <p:blipFill>
          <a:blip r:embed="rId2"/>
          <a:stretch>
            <a:fillRect/>
          </a:stretch>
        </p:blipFill>
        <p:spPr>
          <a:xfrm>
            <a:off x="2701747" y="246217"/>
            <a:ext cx="6788505" cy="5286220"/>
          </a:xfrm>
          <a:prstGeom prst="rect">
            <a:avLst/>
          </a:prstGeom>
        </p:spPr>
      </p:pic>
    </p:spTree>
    <p:extLst>
      <p:ext uri="{BB962C8B-B14F-4D97-AF65-F5344CB8AC3E}">
        <p14:creationId xmlns:p14="http://schemas.microsoft.com/office/powerpoint/2010/main" val="361517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a:bodyPr>
          <a:lstStyle/>
          <a:p>
            <a:r>
              <a:rPr lang="es-ES" sz="2200" dirty="0">
                <a:latin typeface="Times New Roman" panose="02020603050405020304" pitchFamily="18" charset="0"/>
                <a:cs typeface="Times New Roman" panose="02020603050405020304" pitchFamily="18" charset="0"/>
              </a:rPr>
              <a:t>En verano de 1909 Picasso trabaja en Horta de San Juan (Tarragona) donde realizó un conjunto importante de pinturas del periodo cubista temprano. </a:t>
            </a:r>
          </a:p>
          <a:p>
            <a:r>
              <a:rPr lang="es-ES" sz="2200" dirty="0">
                <a:latin typeface="Times New Roman" panose="02020603050405020304" pitchFamily="18" charset="0"/>
                <a:cs typeface="Times New Roman" panose="02020603050405020304" pitchFamily="18" charset="0"/>
              </a:rPr>
              <a:t>Picasso fusionó dos tipos de pinturas: la negroide y la </a:t>
            </a:r>
            <a:r>
              <a:rPr lang="es-ES" sz="2200" dirty="0" err="1">
                <a:latin typeface="Times New Roman" panose="02020603050405020304" pitchFamily="18" charset="0"/>
                <a:cs typeface="Times New Roman" panose="02020603050405020304" pitchFamily="18" charset="0"/>
              </a:rPr>
              <a:t>cézanniana</a:t>
            </a:r>
            <a:r>
              <a:rPr lang="es-ES" sz="2200" dirty="0">
                <a:latin typeface="Times New Roman" panose="02020603050405020304" pitchFamily="18" charset="0"/>
                <a:cs typeface="Times New Roman" panose="02020603050405020304" pitchFamily="18" charset="0"/>
              </a:rPr>
              <a:t>. </a:t>
            </a:r>
          </a:p>
          <a:p>
            <a:r>
              <a:rPr lang="es-ES" sz="2200" dirty="0">
                <a:latin typeface="Times New Roman" panose="02020603050405020304" pitchFamily="18" charset="0"/>
                <a:cs typeface="Times New Roman" panose="02020603050405020304" pitchFamily="18" charset="0"/>
              </a:rPr>
              <a:t>También realizó algunos paisajes donde eliminó casi por completo los árboles y las formas naturales y se centró en la relación entre los bloques de edificios cúbicos. </a:t>
            </a:r>
          </a:p>
          <a:p>
            <a:r>
              <a:rPr lang="es-ES" sz="2200" dirty="0">
                <a:latin typeface="Times New Roman" panose="02020603050405020304" pitchFamily="18" charset="0"/>
                <a:cs typeface="Times New Roman" panose="02020603050405020304" pitchFamily="18" charset="0"/>
              </a:rPr>
              <a:t>El colorido es limitado, mostrando una paleta de tonos terrosos, grises y negros con algunos toques de verde pálido. </a:t>
            </a:r>
          </a:p>
          <a:p>
            <a:r>
              <a:rPr lang="es-ES" sz="2200" dirty="0">
                <a:latin typeface="Times New Roman" panose="02020603050405020304" pitchFamily="18" charset="0"/>
                <a:cs typeface="Times New Roman" panose="02020603050405020304" pitchFamily="18" charset="0"/>
              </a:rPr>
              <a:t>No solo existe un punto de fuga central, sino que la perspectiva, más que ser convergente (hacia dentro), es en realidad divergente (hacia afuera), de tal manera que las partes altas de los tejados son más anchas en sus límites más lejanos y parece abrirse como un abanico hacia la superficie del cuadro. </a:t>
            </a:r>
          </a:p>
          <a:p>
            <a:r>
              <a:rPr lang="es-ES" sz="2200" dirty="0">
                <a:latin typeface="Times New Roman" panose="02020603050405020304" pitchFamily="18" charset="0"/>
                <a:cs typeface="Times New Roman" panose="02020603050405020304" pitchFamily="18" charset="0"/>
              </a:rPr>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2654933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0216D6-F299-4D9F-9196-354000BF5431}"/>
              </a:ext>
            </a:extLst>
          </p:cNvPr>
          <p:cNvSpPr>
            <a:spLocks noGrp="1"/>
          </p:cNvSpPr>
          <p:nvPr>
            <p:ph idx="1"/>
          </p:nvPr>
        </p:nvSpPr>
        <p:spPr>
          <a:xfrm>
            <a:off x="838200" y="291548"/>
            <a:ext cx="10515600" cy="5885415"/>
          </a:xfrm>
        </p:spPr>
        <p:txBody>
          <a:bodyPr>
            <a:normAutofit fontScale="92500" lnSpcReduction="20000"/>
          </a:bodyPr>
          <a:lstStyle/>
          <a:p>
            <a:r>
              <a:rPr lang="es-ES" dirty="0"/>
              <a:t>Los experimentos que llevaron a cabo Picasso y Braque a partir de 1908 son los que configuraron el horizonte estético del cubismo, decididamente afianzado después de 1910 como corriente de vanguardia, que se hizo internacional en apenas dos años.</a:t>
            </a:r>
          </a:p>
          <a:p>
            <a:r>
              <a:rPr lang="es-ES" dirty="0"/>
              <a:t>Para los cubistas el peso del análisis pictórico radicará en la exploración de las formas. </a:t>
            </a:r>
          </a:p>
          <a:p>
            <a:r>
              <a:rPr lang="es-ES" dirty="0"/>
              <a:t>En las primeras fases de experimentación, que alcanzan a todo lo que se ha denominado cubismo analítico, los valores cromáticos están sometidos a una disciplina de austeridad que lleva a los autores a reducir extraordinariamente la paleta, a utilizar tonalidades muy amortiguadas y a tener por suficiente el empleo de tricromías, fundamentalmente a base de tonalidades de ocre, verde y gris. </a:t>
            </a:r>
          </a:p>
          <a:p>
            <a:r>
              <a:rPr lang="es-ES" dirty="0"/>
              <a:t>Esta es una de las formas de secesión que marcan el nuevo proyecto de armonías plásticas, equilibradas, en lo que al color respecta, por la economía de medios y la insistencia en luces intimistas.</a:t>
            </a:r>
          </a:p>
          <a:p>
            <a:r>
              <a:rPr lang="es-ES" dirty="0"/>
              <a:t>Encontramos, en este sentido, una afinidad sólo muy relativa para con Cézanne, para con las calidades de los verdes, ocres y tierras de los paisajes meridionales de éste. </a:t>
            </a:r>
          </a:p>
        </p:txBody>
      </p:sp>
    </p:spTree>
    <p:extLst>
      <p:ext uri="{BB962C8B-B14F-4D97-AF65-F5344CB8AC3E}">
        <p14:creationId xmlns:p14="http://schemas.microsoft.com/office/powerpoint/2010/main" val="459684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F987399-7A58-4C20-8C7B-342A86EC7DCE}"/>
              </a:ext>
            </a:extLst>
          </p:cNvPr>
          <p:cNvSpPr>
            <a:spLocks noGrp="1"/>
          </p:cNvSpPr>
          <p:nvPr>
            <p:ph idx="1"/>
          </p:nvPr>
        </p:nvSpPr>
        <p:spPr>
          <a:xfrm>
            <a:off x="838200" y="225287"/>
            <a:ext cx="10515600" cy="5951676"/>
          </a:xfrm>
        </p:spPr>
        <p:txBody>
          <a:bodyPr>
            <a:normAutofit fontScale="77500" lnSpcReduction="20000"/>
          </a:bodyPr>
          <a:lstStyle/>
          <a:p>
            <a:r>
              <a:rPr lang="es-ES" b="1" dirty="0"/>
              <a:t>En el verano de 1909, Picasso se marchó con </a:t>
            </a:r>
            <a:r>
              <a:rPr lang="es-ES" b="1" dirty="0" err="1"/>
              <a:t>Fernande</a:t>
            </a:r>
            <a:r>
              <a:rPr lang="es-ES" b="1" dirty="0"/>
              <a:t> a Horta de Ebro (hoy Horta de Sant Joan), donde había estado, once años antes, en compañía de </a:t>
            </a:r>
            <a:r>
              <a:rPr lang="es-ES" b="1" dirty="0" err="1"/>
              <a:t>Pallarás</a:t>
            </a:r>
            <a:r>
              <a:rPr lang="es-ES" b="1" dirty="0"/>
              <a:t>. El periodo pasado en Horta fue uno de los más importantes y fecundos para su actividad artística; allí realizó Paisaje, donde el recuerdo de Cézanne es notablemente explícito, Casas en la colina en Horta de Ebro, Fábrica en Horta de Ebro y El depósito de agua de Horta de Ebro. Estos últimos sobre todo constituyen las primeras tentativas de Picasso en el cubismo analítico, que se distingue por el vuelco de la perspectiva y por el modelado con efectos de bajorrelieve. En esta obra son las severas formas del pueblo las que sugieren una realidad sólida, ordenada y geométrica en la cual el artista trata de comprender el paisaje. Pero aquí, a diferencia de Casa en un jardín, las estructuras geométricas y escuadradas se enriquecen con un nuevo elemento: la luz, que parece desmaterializar cada vez más los cuerpos sólidos hasta volverlos transparentes.</a:t>
            </a:r>
          </a:p>
          <a:p>
            <a:r>
              <a:rPr lang="es-ES" b="1" dirty="0"/>
              <a:t>Picasso busca ahora, en perfecta coherencia con la tradición francesa, la máxima luminosidad mediante la infinita gama ofrecida por uno o como mucho dos colores. Sin abandonar su característica monocromía, representa la luz mediante los tonos mediterráneos que le sugiere Horta de Ebro. Las formas y los elementos arquitectónicos que constituyen la fábrica parecen cristalizados. Los diferentes cuerpos del edificios se unen en una forma compacta y angulosa con las montañas de detrás, en una unidad que confunde. Torres, chimeneas y palmeras apenas se distinguen en un concierto de cubos toscamente tallados. Este cuadro, junto con Mesa con pan y frutero y Mujer con abanico, es una de las obras más representativas de este proceso constructivo, que trata de investigar la dramatización de la escena pictórica con una presentación más plástica</a:t>
            </a:r>
          </a:p>
          <a:p>
            <a:endParaRPr lang="es-ES" dirty="0"/>
          </a:p>
        </p:txBody>
      </p:sp>
    </p:spTree>
    <p:extLst>
      <p:ext uri="{BB962C8B-B14F-4D97-AF65-F5344CB8AC3E}">
        <p14:creationId xmlns:p14="http://schemas.microsoft.com/office/powerpoint/2010/main" val="3927769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7820"/>
            <a:ext cx="12192000" cy="1325563"/>
          </a:xfrm>
        </p:spPr>
        <p:txBody>
          <a:bodyPr>
            <a:normAutofit/>
          </a:bodyPr>
          <a:lstStyle/>
          <a:p>
            <a:pPr algn="ctr"/>
            <a:r>
              <a:rPr lang="es-ES" sz="3600" dirty="0"/>
              <a:t>Pablo Picasso: Joven de la mandolina. 1910.</a:t>
            </a:r>
            <a:br>
              <a:rPr lang="es-ES" sz="3600" dirty="0"/>
            </a:br>
            <a:r>
              <a:rPr lang="es-ES" sz="3600" dirty="0"/>
              <a:t>Museum of Modern Art, Nueva York.</a:t>
            </a:r>
          </a:p>
        </p:txBody>
      </p:sp>
      <p:pic>
        <p:nvPicPr>
          <p:cNvPr id="3" name="Imagen 2">
            <a:extLst>
              <a:ext uri="{FF2B5EF4-FFF2-40B4-BE49-F238E27FC236}">
                <a16:creationId xmlns:a16="http://schemas.microsoft.com/office/drawing/2014/main" id="{84A949DA-434D-41B4-84F0-617340C18E8E}"/>
              </a:ext>
            </a:extLst>
          </p:cNvPr>
          <p:cNvPicPr>
            <a:picLocks noChangeAspect="1"/>
          </p:cNvPicPr>
          <p:nvPr/>
        </p:nvPicPr>
        <p:blipFill>
          <a:blip r:embed="rId2"/>
          <a:stretch>
            <a:fillRect/>
          </a:stretch>
        </p:blipFill>
        <p:spPr>
          <a:xfrm>
            <a:off x="4172460" y="237503"/>
            <a:ext cx="3847079" cy="5300317"/>
          </a:xfrm>
          <a:prstGeom prst="rect">
            <a:avLst/>
          </a:prstGeom>
        </p:spPr>
      </p:pic>
    </p:spTree>
    <p:extLst>
      <p:ext uri="{BB962C8B-B14F-4D97-AF65-F5344CB8AC3E}">
        <p14:creationId xmlns:p14="http://schemas.microsoft.com/office/powerpoint/2010/main" val="314620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Durante los últimos meses de 1909 y primeros de 1910, la obra de Picasso y Braque se fue haciendo cada vez más elaborada.</a:t>
            </a:r>
          </a:p>
          <a:p>
            <a:r>
              <a:rPr lang="es-ES" dirty="0"/>
              <a:t>Picasso recurre de nuevo al uso de una consistente fuente de luz, y en muchas de esas pinturas se percibe una poderosa sensación de claroscuros como por ejemplo en “Joven de la mandolina” 1910, Museo moderno de Arte, Nueva York.</a:t>
            </a:r>
          </a:p>
          <a:p>
            <a:r>
              <a:rPr lang="es-ES" dirty="0"/>
              <a:t>La forma, el orden y la geometría se convierten en el fundamento de la obra eliminando el valor supremo del color. </a:t>
            </a:r>
          </a:p>
          <a:p>
            <a:endParaRPr lang="es-ES" dirty="0"/>
          </a:p>
          <a:p>
            <a:endParaRPr lang="es-ES" dirty="0"/>
          </a:p>
        </p:txBody>
      </p:sp>
    </p:spTree>
    <p:extLst>
      <p:ext uri="{BB962C8B-B14F-4D97-AF65-F5344CB8AC3E}">
        <p14:creationId xmlns:p14="http://schemas.microsoft.com/office/powerpoint/2010/main" val="3363205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6DDCFC9-25B1-4E4A-9A80-84E3931BFD47}"/>
              </a:ext>
            </a:extLst>
          </p:cNvPr>
          <p:cNvSpPr>
            <a:spLocks noGrp="1"/>
          </p:cNvSpPr>
          <p:nvPr>
            <p:ph idx="1"/>
          </p:nvPr>
        </p:nvSpPr>
        <p:spPr>
          <a:xfrm>
            <a:off x="318052" y="265042"/>
            <a:ext cx="11449878" cy="6268279"/>
          </a:xfrm>
        </p:spPr>
        <p:txBody>
          <a:bodyPr>
            <a:normAutofit fontScale="92500" lnSpcReduction="10000"/>
          </a:bodyPr>
          <a:lstStyle/>
          <a:p>
            <a:pPr fontAlgn="base"/>
            <a:r>
              <a:rPr lang="es-ES" sz="1600" dirty="0">
                <a:latin typeface="Times New Roman" panose="02020603050405020304" pitchFamily="18" charset="0"/>
                <a:cs typeface="Times New Roman" panose="02020603050405020304" pitchFamily="18" charset="0"/>
              </a:rPr>
              <a:t>“La muchacha de la mandolina” de Picasso</a:t>
            </a:r>
          </a:p>
          <a:p>
            <a:pPr fontAlgn="base"/>
            <a:r>
              <a:rPr lang="es-ES" sz="1600" dirty="0">
                <a:latin typeface="Times New Roman" panose="02020603050405020304" pitchFamily="18" charset="0"/>
                <a:cs typeface="Times New Roman" panose="02020603050405020304" pitchFamily="18" charset="0"/>
              </a:rPr>
              <a:t>Se trata de un cuadro pintado entre los años 1910-1912, perteneciente a la etapa del cubismo conocida como “cubismo analítico”, y realmente se trata de un retrato de Fanny Tellier. Tras la experiencia de “Las señoritas </a:t>
            </a:r>
            <a:r>
              <a:rPr lang="es-ES" sz="1600" dirty="0" err="1">
                <a:latin typeface="Times New Roman" panose="02020603050405020304" pitchFamily="18" charset="0"/>
                <a:cs typeface="Times New Roman" panose="02020603050405020304" pitchFamily="18" charset="0"/>
              </a:rPr>
              <a:t>d´Avignó</a:t>
            </a:r>
            <a:r>
              <a:rPr lang="es-ES" sz="1600" dirty="0">
                <a:latin typeface="Times New Roman" panose="02020603050405020304" pitchFamily="18" charset="0"/>
                <a:cs typeface="Times New Roman" panose="02020603050405020304" pitchFamily="18" charset="0"/>
              </a:rPr>
              <a:t>”, el pintor malagueño se dedica a investigar acerca de su nueva técnica ensayada en la obra anterior. La base del cubismo radica en cuestionarse que es lo que define realmente a un objeto, llegando a concluir que es su forma, pero no tal y como la vemos, sino como realmente es (en este sentido enlaza con el platonismo que afirma que solo la verdad está por encima de la mera apariencia, es la esencia), por ello para los cubistas, la esencia del objeto es su forma, independientemente de cómo sea la luz o el color, elementos accesorios a la hora de definir ese objeto. Buscando la esencia, toman la idea de </a:t>
            </a:r>
            <a:r>
              <a:rPr lang="es-ES" sz="1600" dirty="0" err="1">
                <a:latin typeface="Times New Roman" panose="02020603050405020304" pitchFamily="18" charset="0"/>
                <a:cs typeface="Times New Roman" panose="02020603050405020304" pitchFamily="18" charset="0"/>
              </a:rPr>
              <a:t>Cezanne</a:t>
            </a:r>
            <a:r>
              <a:rPr lang="es-ES" sz="1600" dirty="0">
                <a:latin typeface="Times New Roman" panose="02020603050405020304" pitchFamily="18" charset="0"/>
                <a:cs typeface="Times New Roman" panose="02020603050405020304" pitchFamily="18" charset="0"/>
              </a:rPr>
              <a:t> de que las formas de la naturaleza pueden circunscribirse a las formas esenciales de la geometría y así, </a:t>
            </a:r>
            <a:r>
              <a:rPr lang="es-ES" sz="1600" dirty="0" err="1">
                <a:latin typeface="Times New Roman" panose="02020603050405020304" pitchFamily="18" charset="0"/>
                <a:cs typeface="Times New Roman" panose="02020603050405020304" pitchFamily="18" charset="0"/>
              </a:rPr>
              <a:t>geometrizan</a:t>
            </a:r>
            <a:r>
              <a:rPr lang="es-ES" sz="1600" dirty="0">
                <a:latin typeface="Times New Roman" panose="02020603050405020304" pitchFamily="18" charset="0"/>
                <a:cs typeface="Times New Roman" panose="02020603050405020304" pitchFamily="18" charset="0"/>
              </a:rPr>
              <a:t> las formas naturales. No contentos con ello, también piensan que lo que define al objeto en sí, no puede ser definido por un único punto de vista, por lo que plasman en un único plano de representación diversidad de puntos de vista del mismo objeto, intentando captar así la cuarta dimensión, el tiempo.</a:t>
            </a:r>
          </a:p>
          <a:p>
            <a:pPr fontAlgn="base"/>
            <a:r>
              <a:rPr lang="es-ES" sz="1600" dirty="0">
                <a:latin typeface="Times New Roman" panose="02020603050405020304" pitchFamily="18" charset="0"/>
                <a:cs typeface="Times New Roman" panose="02020603050405020304" pitchFamily="18" charset="0"/>
              </a:rPr>
              <a:t>Este estilo se caracteriza por la descomposición de las figuras en formas geométricas, que luego se reordenan de manera semejante a un </a:t>
            </a:r>
            <a:r>
              <a:rPr lang="es-ES" sz="1600" dirty="0" err="1">
                <a:latin typeface="Times New Roman" panose="02020603050405020304" pitchFamily="18" charset="0"/>
                <a:cs typeface="Times New Roman" panose="02020603050405020304" pitchFamily="18" charset="0"/>
              </a:rPr>
              <a:t>puzzle</a:t>
            </a:r>
            <a:r>
              <a:rPr lang="es-ES" sz="1600" dirty="0">
                <a:latin typeface="Times New Roman" panose="02020603050405020304" pitchFamily="18" charset="0"/>
                <a:cs typeface="Times New Roman" panose="02020603050405020304" pitchFamily="18" charset="0"/>
              </a:rPr>
              <a:t>. Las estructuras geométricas fragmentadas semejan ser como un espejo o cristal roto. Los objetos aparecen descompuestos por efecto de los múltiples puntos de vista. La atención se centra en el objeto, pero solo en su forma, no en su color, por eso hay cierta tendencia a la severidad cromática, con el uso de los ocres y los grises. El fondo y las figuras se unifican en su tratamiento, acentuando así el carácter autónomo del cuadro, lejos de la ilusión de profundidad de la perspectiva tradicional. También se produce la pérdida de la noción de volumen. Es un estilo austero y </a:t>
            </a:r>
            <a:r>
              <a:rPr lang="es-ES" sz="1600" dirty="0" err="1">
                <a:latin typeface="Times New Roman" panose="02020603050405020304" pitchFamily="18" charset="0"/>
                <a:cs typeface="Times New Roman" panose="02020603050405020304" pitchFamily="18" charset="0"/>
              </a:rPr>
              <a:t>anti-ilusionista</a:t>
            </a:r>
            <a:r>
              <a:rPr lang="es-ES" sz="1600" dirty="0">
                <a:latin typeface="Times New Roman" panose="02020603050405020304" pitchFamily="18" charset="0"/>
                <a:cs typeface="Times New Roman" panose="02020603050405020304" pitchFamily="18" charset="0"/>
              </a:rPr>
              <a:t>.</a:t>
            </a:r>
          </a:p>
          <a:p>
            <a:pPr fontAlgn="base"/>
            <a:r>
              <a:rPr lang="es-ES" sz="1600" dirty="0">
                <a:latin typeface="Times New Roman" panose="02020603050405020304" pitchFamily="18" charset="0"/>
                <a:cs typeface="Times New Roman" panose="02020603050405020304" pitchFamily="18" charset="0"/>
              </a:rPr>
              <a:t>La sistematicidad severa, el lenguaje figurativo estructurado con la máxima precisión, se aplica a la modelo que así resulta caracterizada de una manera personal, sin hacer ninguna concesión al modo de pensar del artista. Picasso había logrado tal dominio del lenguaje del cubismo analítico que podía hacer derivar del mismo un resultado lírico-poético.</a:t>
            </a:r>
          </a:p>
          <a:p>
            <a:pPr fontAlgn="base"/>
            <a:r>
              <a:rPr lang="es-ES" sz="1600" dirty="0">
                <a:latin typeface="Times New Roman" panose="02020603050405020304" pitchFamily="18" charset="0"/>
                <a:cs typeface="Times New Roman" panose="02020603050405020304" pitchFamily="18" charset="0"/>
              </a:rPr>
              <a:t>Los gruesos trazos negros separan y dividen los distintos planos, enmarcada la figura femenina como contenida en una especie de prisma que se abre al fondo hacia la oscuridad y luego disecciona cada parte, tratándola como una individualidad. La muchacha aparece posando sentada, mirando al espectador, pudiendo distinguirse con claridad la mandolina. Los planos se cortan por líneas quebradas que se diferencian en tonalidades verdes y amarillas. Las manos, grandes están entrelazadas, colocadas muy en primer plano, como si fuesen un escorzo, que suscitan en cambio una sensación apacible. </a:t>
            </a:r>
          </a:p>
          <a:p>
            <a:pPr fontAlgn="base"/>
            <a:r>
              <a:rPr lang="es-ES" sz="1600" dirty="0">
                <a:latin typeface="Times New Roman" panose="02020603050405020304" pitchFamily="18" charset="0"/>
                <a:cs typeface="Times New Roman" panose="02020603050405020304" pitchFamily="18" charset="0"/>
              </a:rPr>
              <a:t>En los cuadros de esta etapa, el pintor busca la total objetivación de la realidad, de manera que la representación del objeto se aleje lo más posible del subjetivismo interno del artista. Las formas, los colores y la propia disposición del espacio son los únicos elementos subjetivos dentro del proceso creador.</a:t>
            </a:r>
          </a:p>
        </p:txBody>
      </p:sp>
    </p:spTree>
    <p:extLst>
      <p:ext uri="{BB962C8B-B14F-4D97-AF65-F5344CB8AC3E}">
        <p14:creationId xmlns:p14="http://schemas.microsoft.com/office/powerpoint/2010/main" val="925131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5952408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08592"/>
            <a:ext cx="12192000" cy="1325563"/>
          </a:xfrm>
        </p:spPr>
        <p:txBody>
          <a:bodyPr>
            <a:normAutofit/>
          </a:bodyPr>
          <a:lstStyle/>
          <a:p>
            <a:pPr algn="ctr"/>
            <a:r>
              <a:rPr lang="es-ES" sz="3600" dirty="0"/>
              <a:t>Georges Braque: Violín y Paleta. 1909.</a:t>
            </a:r>
            <a:br>
              <a:rPr lang="es-ES" sz="3600" dirty="0"/>
            </a:br>
            <a:r>
              <a:rPr lang="es-ES" sz="3600" dirty="0"/>
              <a:t>Solomon R. Guggenheim, Nueva York.</a:t>
            </a:r>
          </a:p>
        </p:txBody>
      </p:sp>
      <p:pic>
        <p:nvPicPr>
          <p:cNvPr id="3" name="Imagen 2">
            <a:extLst>
              <a:ext uri="{FF2B5EF4-FFF2-40B4-BE49-F238E27FC236}">
                <a16:creationId xmlns:a16="http://schemas.microsoft.com/office/drawing/2014/main" id="{67CD5866-02FD-4446-9F4E-877595C9E000}"/>
              </a:ext>
            </a:extLst>
          </p:cNvPr>
          <p:cNvPicPr>
            <a:picLocks noChangeAspect="1"/>
          </p:cNvPicPr>
          <p:nvPr/>
        </p:nvPicPr>
        <p:blipFill>
          <a:blip r:embed="rId2"/>
          <a:stretch>
            <a:fillRect/>
          </a:stretch>
        </p:blipFill>
        <p:spPr>
          <a:xfrm>
            <a:off x="4882812" y="215005"/>
            <a:ext cx="2426376" cy="5293587"/>
          </a:xfrm>
          <a:prstGeom prst="rect">
            <a:avLst/>
          </a:prstGeom>
        </p:spPr>
      </p:pic>
    </p:spTree>
    <p:extLst>
      <p:ext uri="{BB962C8B-B14F-4D97-AF65-F5344CB8AC3E}">
        <p14:creationId xmlns:p14="http://schemas.microsoft.com/office/powerpoint/2010/main" val="191869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Durante los últimos meses de 1909 y primeros de 1910, la obra de Picasso y Braque se fue haciendo cada vez más elaborada.</a:t>
            </a:r>
          </a:p>
          <a:p>
            <a:r>
              <a:rPr lang="es-ES" dirty="0"/>
              <a:t>Se recurre de nuevo al uso de una consistente fuente de luz, y en muchas de esas pinturas se percibe una poderosa sensación de claroscuros.</a:t>
            </a:r>
          </a:p>
          <a:p>
            <a:r>
              <a:rPr lang="es-ES" dirty="0"/>
              <a:t>El cambio hacia esta pintura alcanza su momento cumbre con Braque en sus naturalezas muertas como “Violín y paleta”. 1909. Guggenheim Museum. Nueva York.</a:t>
            </a:r>
          </a:p>
          <a:p>
            <a:r>
              <a:rPr lang="es-ES" dirty="0"/>
              <a:t>La forma, el orden y la geometría se convierten en el fundamento de la obra eliminando el valor supremo del color. </a:t>
            </a:r>
          </a:p>
          <a:p>
            <a:endParaRPr lang="es-ES" dirty="0"/>
          </a:p>
          <a:p>
            <a:endParaRPr lang="es-ES" dirty="0"/>
          </a:p>
        </p:txBody>
      </p:sp>
    </p:spTree>
    <p:extLst>
      <p:ext uri="{BB962C8B-B14F-4D97-AF65-F5344CB8AC3E}">
        <p14:creationId xmlns:p14="http://schemas.microsoft.com/office/powerpoint/2010/main" val="21665841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16328355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Retrato de </a:t>
            </a:r>
            <a:r>
              <a:rPr lang="es-ES" sz="3600" dirty="0" err="1"/>
              <a:t>Kahnweiler</a:t>
            </a:r>
            <a:r>
              <a:rPr lang="es-ES" sz="3600" dirty="0"/>
              <a:t>. 1910.</a:t>
            </a:r>
            <a:br>
              <a:rPr lang="es-ES" sz="3600" dirty="0"/>
            </a:br>
            <a:r>
              <a:rPr lang="es-ES" sz="3600" dirty="0" err="1"/>
              <a:t>The</a:t>
            </a:r>
            <a:r>
              <a:rPr lang="es-ES" sz="3600" dirty="0"/>
              <a:t> Art </a:t>
            </a:r>
            <a:r>
              <a:rPr lang="es-ES" sz="3600" dirty="0" err="1"/>
              <a:t>Institute</a:t>
            </a:r>
            <a:r>
              <a:rPr lang="es-ES" sz="3600" dirty="0"/>
              <a:t>, Chicago.</a:t>
            </a:r>
          </a:p>
        </p:txBody>
      </p:sp>
      <p:pic>
        <p:nvPicPr>
          <p:cNvPr id="3" name="Imagen 2">
            <a:extLst>
              <a:ext uri="{FF2B5EF4-FFF2-40B4-BE49-F238E27FC236}">
                <a16:creationId xmlns:a16="http://schemas.microsoft.com/office/drawing/2014/main" id="{24E93FFB-8368-42BC-B0C4-718BDD6196C1}"/>
              </a:ext>
            </a:extLst>
          </p:cNvPr>
          <p:cNvPicPr>
            <a:picLocks noChangeAspect="1"/>
          </p:cNvPicPr>
          <p:nvPr/>
        </p:nvPicPr>
        <p:blipFill>
          <a:blip r:embed="rId2"/>
          <a:stretch>
            <a:fillRect/>
          </a:stretch>
        </p:blipFill>
        <p:spPr>
          <a:xfrm>
            <a:off x="4068457" y="180400"/>
            <a:ext cx="4055085" cy="5352037"/>
          </a:xfrm>
          <a:prstGeom prst="rect">
            <a:avLst/>
          </a:prstGeom>
        </p:spPr>
      </p:pic>
    </p:spTree>
    <p:extLst>
      <p:ext uri="{BB962C8B-B14F-4D97-AF65-F5344CB8AC3E}">
        <p14:creationId xmlns:p14="http://schemas.microsoft.com/office/powerpoint/2010/main" val="123924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2044024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072CF72-6605-4043-B547-3878A34AF149}"/>
              </a:ext>
            </a:extLst>
          </p:cNvPr>
          <p:cNvSpPr>
            <a:spLocks noGrp="1"/>
          </p:cNvSpPr>
          <p:nvPr>
            <p:ph idx="1"/>
          </p:nvPr>
        </p:nvSpPr>
        <p:spPr>
          <a:xfrm>
            <a:off x="838200" y="318052"/>
            <a:ext cx="10515600" cy="5858911"/>
          </a:xfrm>
        </p:spPr>
        <p:txBody>
          <a:bodyPr>
            <a:normAutofit/>
          </a:bodyPr>
          <a:lstStyle/>
          <a:p>
            <a:r>
              <a:rPr lang="es-ES" dirty="0" err="1"/>
              <a:t>Kahnweiler</a:t>
            </a:r>
            <a:r>
              <a:rPr lang="es-ES" dirty="0"/>
              <a:t>, galerista del cubismo, no podía dejar de ser sujeto del arte de sus pintores. </a:t>
            </a:r>
          </a:p>
          <a:p>
            <a:r>
              <a:rPr lang="es-ES" dirty="0"/>
              <a:t>Este memorable retrato del amigo y protector de Picasso es de una gran complejidad plástica y al tiempo uno de los cuadros más sobrios que pintó en esa época. </a:t>
            </a:r>
          </a:p>
          <a:p>
            <a:r>
              <a:rPr lang="es-ES" dirty="0"/>
              <a:t>Más, desde luego, de lo que denotan sus retratos de </a:t>
            </a:r>
            <a:r>
              <a:rPr lang="es-ES" dirty="0" err="1"/>
              <a:t>Vollard</a:t>
            </a:r>
            <a:r>
              <a:rPr lang="es-ES" dirty="0"/>
              <a:t> y de W. </a:t>
            </a:r>
            <a:r>
              <a:rPr lang="es-ES" dirty="0" err="1"/>
              <a:t>Uhde</a:t>
            </a:r>
            <a:r>
              <a:rPr lang="es-ES" dirty="0"/>
              <a:t>, inmediatamente anteriores a éste. </a:t>
            </a:r>
          </a:p>
          <a:p>
            <a:r>
              <a:rPr lang="es-ES" dirty="0"/>
              <a:t>La elegante sobriedad concuerda con el retratado. </a:t>
            </a:r>
          </a:p>
          <a:p>
            <a:r>
              <a:rPr lang="es-ES" dirty="0"/>
              <a:t>La presencia de una botella, sugerida en el margen inferior izquierdo, ejerce un efecto de bifurcación semántica muy atractivo y a propósito.</a:t>
            </a:r>
          </a:p>
        </p:txBody>
      </p:sp>
    </p:spTree>
    <p:extLst>
      <p:ext uri="{BB962C8B-B14F-4D97-AF65-F5344CB8AC3E}">
        <p14:creationId xmlns:p14="http://schemas.microsoft.com/office/powerpoint/2010/main" val="37274000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EF298E3-1DC8-47B8-A34A-FFF27D25DAB4}"/>
              </a:ext>
            </a:extLst>
          </p:cNvPr>
          <p:cNvSpPr>
            <a:spLocks noGrp="1"/>
          </p:cNvSpPr>
          <p:nvPr>
            <p:ph idx="1"/>
          </p:nvPr>
        </p:nvSpPr>
        <p:spPr>
          <a:xfrm>
            <a:off x="838200" y="185530"/>
            <a:ext cx="10515600" cy="6533322"/>
          </a:xfrm>
        </p:spPr>
        <p:txBody>
          <a:bodyPr>
            <a:normAutofit fontScale="55000" lnSpcReduction="20000"/>
          </a:bodyPr>
          <a:lstStyle/>
          <a:p>
            <a:r>
              <a:rPr lang="es-ES" b="1" dirty="0"/>
              <a:t>En 1910, Picasso tan solo tenía 29 años y su obra era adquirida por coleccionistas internacionales. Solo en París, su lugar de residencia, el artista colaboraba con tres marchantes de arte que adquirían y exponían sus trabajos. Se trataba de los alemanes </a:t>
            </a:r>
            <a:r>
              <a:rPr lang="es-ES" b="1" dirty="0" err="1"/>
              <a:t>Wilheim</a:t>
            </a:r>
            <a:r>
              <a:rPr lang="es-ES" b="1" dirty="0"/>
              <a:t> </a:t>
            </a:r>
            <a:r>
              <a:rPr lang="es-ES" b="1" dirty="0" err="1"/>
              <a:t>Unde</a:t>
            </a:r>
            <a:r>
              <a:rPr lang="es-ES" b="1" dirty="0"/>
              <a:t> y  Daniel-Henry-</a:t>
            </a:r>
            <a:r>
              <a:rPr lang="es-ES" b="1" dirty="0" err="1"/>
              <a:t>Kahnweiler</a:t>
            </a:r>
            <a:r>
              <a:rPr lang="es-ES" b="1" dirty="0"/>
              <a:t> y del francés Ambroise </a:t>
            </a:r>
            <a:r>
              <a:rPr lang="es-ES" b="1" dirty="0" err="1"/>
              <a:t>Vollard</a:t>
            </a:r>
            <a:r>
              <a:rPr lang="es-ES" b="1" dirty="0"/>
              <a:t>.</a:t>
            </a:r>
            <a:endParaRPr lang="es-ES" dirty="0"/>
          </a:p>
          <a:p>
            <a:r>
              <a:rPr lang="es-ES" b="1" dirty="0"/>
              <a:t>El mismo año, Picasso hizo un retrato de cada uno de ellos. El proceso artístico de realización  de estos lienzos parece ser una especie de negociación en la que el artista discute la naturaleza de su relación profesional con los galeristas durante las sesiones de trabajo . A pesar de sus  similitudes formales , cada imagen presenta rasgos característicos propios. Puede decirse que Picasso plasmó la relación que mantenía con el modelo en cada uno de sus retratos.</a:t>
            </a:r>
            <a:endParaRPr lang="es-ES" dirty="0"/>
          </a:p>
          <a:p>
            <a:r>
              <a:rPr lang="es-ES" b="1" dirty="0"/>
              <a:t>El de </a:t>
            </a:r>
            <a:r>
              <a:rPr lang="es-ES" b="1" i="1" dirty="0"/>
              <a:t>Daniel-Henry-</a:t>
            </a:r>
            <a:r>
              <a:rPr lang="es-ES" b="1" i="1" dirty="0" err="1"/>
              <a:t>Kahnweiler</a:t>
            </a:r>
            <a:r>
              <a:rPr lang="es-ES" b="1" i="1" dirty="0"/>
              <a:t> </a:t>
            </a:r>
            <a:r>
              <a:rPr lang="es-ES" b="1" dirty="0"/>
              <a:t>es el más radical de los tres. En este cuadro, Picasso lleva el proceso de abstracción a su punto más extremo. El grado de abstracción alcanzado , deja apreciar hasta cierto punto la distancia existente entre dos hombres que nunca llegaron  ser más que socios. El rostro de </a:t>
            </a:r>
            <a:r>
              <a:rPr lang="es-ES" b="1" dirty="0" err="1"/>
              <a:t>Kahnweiler</a:t>
            </a:r>
            <a:r>
              <a:rPr lang="es-ES" b="1" dirty="0"/>
              <a:t> apenas puede reconocerse en el denso entramado de líneas rectas y ángulos. Tan solo pueden distinguirse unos pocos detalles en el estructura prismática de formas que hacen que la composición quede anclada a la realidad. El pelo ondulado, la nariz afilada y el pequeño y fino bigote caracterizan la individualidad del modelo. En el margen inferior del cuadro están esbozadas las manos de -</a:t>
            </a:r>
            <a:r>
              <a:rPr lang="es-ES" b="1" dirty="0" err="1"/>
              <a:t>Kahnweiler</a:t>
            </a:r>
            <a:r>
              <a:rPr lang="es-ES" b="1" dirty="0"/>
              <a:t>, puestas una  sobre otra.</a:t>
            </a:r>
            <a:endParaRPr lang="es-ES" dirty="0"/>
          </a:p>
          <a:p>
            <a:r>
              <a:rPr lang="es-ES" b="1" dirty="0"/>
              <a:t>El retrato es una de las obras cumbre de la primera etapa del cubismo picassiano, la llamada  fase analítica. Tal como puede apreciarse en el lienzo, se han disuelto las compactas formas cubistas que caracterizaban a </a:t>
            </a:r>
            <a:r>
              <a:rPr lang="es-ES" b="1" i="1" dirty="0"/>
              <a:t>Las señoritas de Aviñón</a:t>
            </a:r>
            <a:r>
              <a:rPr lang="es-ES" b="1" dirty="0"/>
              <a:t>, elaborada tres años antes. El fondo  y el primer plano de la imagen quedan ahora entrelazados para generar una estructura espacial unitaria. Picasso reduce los vivos contrastes cromáticos a una gama de valores tonales grises  y marrones . </a:t>
            </a:r>
          </a:p>
          <a:p>
            <a:r>
              <a:rPr lang="es-ES" b="1" dirty="0"/>
              <a:t>En los retratos cubistas de los tres marchantes de arte, la forma juega un papel predominante sobre el color . De hecho Picasso procedió con la sistemática propia de un análisis científico. El artista limitó el peso de todos los aspectos circunstanciales , tal como se haría en un experimento científico , para centrar totalmente su estudio en el desarrollo de un nuevo  lenguaje de formas. </a:t>
            </a:r>
            <a:endParaRPr lang="es-ES" dirty="0"/>
          </a:p>
          <a:p>
            <a:r>
              <a:rPr lang="es-ES" b="1" dirty="0"/>
              <a:t>En este proceso Picasso no simplificó la representación del modelo sino que lo descompuso lo que veía en un complejo entramado de formas elementales abiertas. Dichas formas solo tienen contornos firmes en uno o dos lados , escurriéndose libremente  en sus otros márgenes. Además los elementos se  entrecruzan y se atraviesan los unos a  los otros, creando una completa estructura rítmica. Las piezas centrales no ofrecen al   espectador ningún punto de apoyo a la hora de evocar un motivo y tienen un aspecto  totalmente abstracto. Picasso no fue nunca un teórico del arte. El artista fue siempre  un observador que encontró sus motivos y su vocabulario de formas en su entorno inmediato. De hecho, no llegó a desvincularse nunca de las referencias figurativas.</a:t>
            </a:r>
            <a:endParaRPr lang="es-ES" dirty="0"/>
          </a:p>
          <a:p>
            <a:endParaRPr lang="es-ES" dirty="0"/>
          </a:p>
        </p:txBody>
      </p:sp>
    </p:spTree>
    <p:extLst>
      <p:ext uri="{BB962C8B-B14F-4D97-AF65-F5344CB8AC3E}">
        <p14:creationId xmlns:p14="http://schemas.microsoft.com/office/powerpoint/2010/main" val="15855156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180245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28753"/>
            <a:ext cx="12192000" cy="1325563"/>
          </a:xfrm>
        </p:spPr>
        <p:txBody>
          <a:bodyPr>
            <a:normAutofit/>
          </a:bodyPr>
          <a:lstStyle/>
          <a:p>
            <a:pPr algn="ctr"/>
            <a:r>
              <a:rPr lang="es-ES" sz="3600" dirty="0"/>
              <a:t>Georges Braque: El portugués. 1911.</a:t>
            </a:r>
            <a:br>
              <a:rPr lang="es-ES" sz="3600" dirty="0"/>
            </a:br>
            <a:r>
              <a:rPr lang="es-ES" sz="3600" dirty="0" err="1"/>
              <a:t>Affentliche</a:t>
            </a:r>
            <a:r>
              <a:rPr lang="es-ES" sz="3600" dirty="0"/>
              <a:t> </a:t>
            </a:r>
            <a:r>
              <a:rPr lang="es-ES" sz="3600" dirty="0" err="1"/>
              <a:t>Kunstsammlung</a:t>
            </a:r>
            <a:r>
              <a:rPr lang="es-ES" sz="3600" dirty="0"/>
              <a:t>, Basilea. </a:t>
            </a:r>
          </a:p>
        </p:txBody>
      </p:sp>
      <p:pic>
        <p:nvPicPr>
          <p:cNvPr id="3" name="Imagen 2">
            <a:extLst>
              <a:ext uri="{FF2B5EF4-FFF2-40B4-BE49-F238E27FC236}">
                <a16:creationId xmlns:a16="http://schemas.microsoft.com/office/drawing/2014/main" id="{28CFB4DA-2F4A-4E59-809F-B2B75618421A}"/>
              </a:ext>
            </a:extLst>
          </p:cNvPr>
          <p:cNvPicPr>
            <a:picLocks noChangeAspect="1"/>
          </p:cNvPicPr>
          <p:nvPr/>
        </p:nvPicPr>
        <p:blipFill>
          <a:blip r:embed="rId2"/>
          <a:stretch>
            <a:fillRect/>
          </a:stretch>
        </p:blipFill>
        <p:spPr>
          <a:xfrm>
            <a:off x="4200017" y="235382"/>
            <a:ext cx="3791965" cy="5293371"/>
          </a:xfrm>
          <a:prstGeom prst="rect">
            <a:avLst/>
          </a:prstGeom>
        </p:spPr>
      </p:pic>
    </p:spTree>
    <p:extLst>
      <p:ext uri="{BB962C8B-B14F-4D97-AF65-F5344CB8AC3E}">
        <p14:creationId xmlns:p14="http://schemas.microsoft.com/office/powerpoint/2010/main" val="61338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32014953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1095564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it-IT" sz="3600" dirty="0"/>
              <a:t>Pablo Picasso: Mujer con guitarra. Ma Jolie. 1911-1912.</a:t>
            </a:r>
            <a:br>
              <a:rPr lang="it-IT" sz="3600" dirty="0"/>
            </a:br>
            <a:r>
              <a:rPr lang="it-IT" sz="3600" dirty="0"/>
              <a:t>Museum of Modern Art, Nueva York.</a:t>
            </a:r>
            <a:endParaRPr lang="es-ES" sz="3600" dirty="0"/>
          </a:p>
        </p:txBody>
      </p:sp>
      <p:pic>
        <p:nvPicPr>
          <p:cNvPr id="3" name="Imagen 2">
            <a:extLst>
              <a:ext uri="{FF2B5EF4-FFF2-40B4-BE49-F238E27FC236}">
                <a16:creationId xmlns:a16="http://schemas.microsoft.com/office/drawing/2014/main" id="{40E9CA94-DAC2-474B-8F84-ABA60A6EC9FD}"/>
              </a:ext>
            </a:extLst>
          </p:cNvPr>
          <p:cNvPicPr>
            <a:picLocks noChangeAspect="1"/>
          </p:cNvPicPr>
          <p:nvPr/>
        </p:nvPicPr>
        <p:blipFill>
          <a:blip r:embed="rId2"/>
          <a:stretch>
            <a:fillRect/>
          </a:stretch>
        </p:blipFill>
        <p:spPr>
          <a:xfrm>
            <a:off x="4495067" y="260720"/>
            <a:ext cx="3358819" cy="5271717"/>
          </a:xfrm>
          <a:prstGeom prst="rect">
            <a:avLst/>
          </a:prstGeom>
        </p:spPr>
      </p:pic>
    </p:spTree>
    <p:extLst>
      <p:ext uri="{BB962C8B-B14F-4D97-AF65-F5344CB8AC3E}">
        <p14:creationId xmlns:p14="http://schemas.microsoft.com/office/powerpoint/2010/main" val="136221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forma, el orden y la geometría se convierten en el fundamento de la obra eliminando el valor supremo del color. </a:t>
            </a:r>
          </a:p>
          <a:p>
            <a:endParaRPr lang="es-ES" dirty="0"/>
          </a:p>
        </p:txBody>
      </p:sp>
    </p:spTree>
    <p:extLst>
      <p:ext uri="{BB962C8B-B14F-4D97-AF65-F5344CB8AC3E}">
        <p14:creationId xmlns:p14="http://schemas.microsoft.com/office/powerpoint/2010/main" val="38617963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080E183-102F-43DF-8C47-8E9764E34DDB}"/>
              </a:ext>
            </a:extLst>
          </p:cNvPr>
          <p:cNvSpPr>
            <a:spLocks noGrp="1"/>
          </p:cNvSpPr>
          <p:nvPr>
            <p:ph idx="1"/>
          </p:nvPr>
        </p:nvSpPr>
        <p:spPr>
          <a:xfrm>
            <a:off x="424070" y="278296"/>
            <a:ext cx="11330608" cy="5898667"/>
          </a:xfrm>
        </p:spPr>
        <p:txBody>
          <a:bodyPr>
            <a:normAutofit lnSpcReduction="10000"/>
          </a:bodyPr>
          <a:lstStyle/>
          <a:p>
            <a:r>
              <a:rPr lang="es-ES" sz="2200" dirty="0">
                <a:latin typeface="Times New Roman" panose="02020603050405020304" pitchFamily="18" charset="0"/>
                <a:cs typeface="Times New Roman" panose="02020603050405020304" pitchFamily="18" charset="0"/>
              </a:rPr>
              <a:t>Se trata de la obra que Picasso dedica a su nuevo amor, Eva </a:t>
            </a:r>
            <a:r>
              <a:rPr lang="es-ES" sz="2200" dirty="0" err="1">
                <a:latin typeface="Times New Roman" panose="02020603050405020304" pitchFamily="18" charset="0"/>
                <a:cs typeface="Times New Roman" panose="02020603050405020304" pitchFamily="18" charset="0"/>
              </a:rPr>
              <a:t>Gouel</a:t>
            </a:r>
            <a:r>
              <a:rPr lang="es-ES" sz="2200" dirty="0">
                <a:latin typeface="Times New Roman" panose="02020603050405020304" pitchFamily="18" charset="0"/>
                <a:cs typeface="Times New Roman" panose="02020603050405020304" pitchFamily="18" charset="0"/>
              </a:rPr>
              <a:t>, compañera del pintor Louis Markus. </a:t>
            </a:r>
          </a:p>
          <a:p>
            <a:r>
              <a:rPr lang="es-ES" sz="2200" dirty="0">
                <a:latin typeface="Times New Roman" panose="02020603050405020304" pitchFamily="18" charset="0"/>
                <a:cs typeface="Times New Roman" panose="02020603050405020304" pitchFamily="18" charset="0"/>
              </a:rPr>
              <a:t>El apelativo </a:t>
            </a:r>
            <a:r>
              <a:rPr lang="es-ES" sz="2200">
                <a:latin typeface="Times New Roman" panose="02020603050405020304" pitchFamily="18" charset="0"/>
                <a:cs typeface="Times New Roman" panose="02020603050405020304" pitchFamily="18" charset="0"/>
              </a:rPr>
              <a:t>cariñoso “Ma Jolie” </a:t>
            </a:r>
            <a:r>
              <a:rPr lang="es-ES" sz="2200" dirty="0">
                <a:latin typeface="Times New Roman" panose="02020603050405020304" pitchFamily="18" charset="0"/>
                <a:cs typeface="Times New Roman" panose="02020603050405020304" pitchFamily="18" charset="0"/>
              </a:rPr>
              <a:t>aparece en el lienzo y forma parte del estribillo de una popular canción de amor de la época. </a:t>
            </a:r>
          </a:p>
          <a:p>
            <a:r>
              <a:rPr lang="es-ES" sz="2200" dirty="0">
                <a:latin typeface="Times New Roman" panose="02020603050405020304" pitchFamily="18" charset="0"/>
                <a:cs typeface="Times New Roman" panose="02020603050405020304" pitchFamily="18" charset="0"/>
              </a:rPr>
              <a:t>En esta obra, al igual que en Mujer con mandolina, se llega a la culminación de la trascendencia metafísica del cubismo analítico: han desaparecido ya las últimas huellas de modelado plástico en favor de un gran espacio construido por medio de segmentos cada vez más pequeños, numerosos y transparentes. </a:t>
            </a:r>
          </a:p>
          <a:p>
            <a:r>
              <a:rPr lang="es-ES" sz="2200" dirty="0">
                <a:latin typeface="Times New Roman" panose="02020603050405020304" pitchFamily="18" charset="0"/>
                <a:cs typeface="Times New Roman" panose="02020603050405020304" pitchFamily="18" charset="0"/>
              </a:rPr>
              <a:t>La inserción de palabras y frases, en éste como en otros cuadros, si por un lado ayuda a descifrar la imagen, por otro contribuye a hacer más compleja la composición. </a:t>
            </a:r>
          </a:p>
          <a:p>
            <a:r>
              <a:rPr lang="es-ES" sz="2200" dirty="0">
                <a:latin typeface="Times New Roman" panose="02020603050405020304" pitchFamily="18" charset="0"/>
                <a:cs typeface="Times New Roman" panose="02020603050405020304" pitchFamily="18" charset="0"/>
              </a:rPr>
              <a:t>Ma Jolie prefigura por este motivo la fase posterior, que ocupará a Picasso y a Braque de 1912 a 1915 y en la cual los primeros elementos tomados de la realidad e incluidos en el cuadro serán precisamente los caracteres topográficos. </a:t>
            </a:r>
          </a:p>
          <a:p>
            <a:r>
              <a:rPr lang="es-ES" sz="2200" dirty="0">
                <a:latin typeface="Times New Roman" panose="02020603050405020304" pitchFamily="18" charset="0"/>
                <a:cs typeface="Times New Roman" panose="02020603050405020304" pitchFamily="18" charset="0"/>
              </a:rPr>
              <a:t>Aislados o agrupados en breves frases, a menudo faltos de alguna letra, estos elementos remiten al ambiente exterior o a un objeto presente, por medio de su fuerza semántica. </a:t>
            </a:r>
          </a:p>
          <a:p>
            <a:r>
              <a:rPr lang="es-ES" sz="2200" dirty="0">
                <a:latin typeface="Times New Roman" panose="02020603050405020304" pitchFamily="18" charset="0"/>
                <a:cs typeface="Times New Roman" panose="02020603050405020304" pitchFamily="18" charset="0"/>
              </a:rPr>
              <a:t>Se insertan en la estructura pictórica en tanto que imágenes. </a:t>
            </a:r>
          </a:p>
          <a:p>
            <a:r>
              <a:rPr lang="es-ES" sz="2200" dirty="0">
                <a:latin typeface="Times New Roman" panose="02020603050405020304" pitchFamily="18" charset="0"/>
                <a:cs typeface="Times New Roman" panose="02020603050405020304" pitchFamily="18" charset="0"/>
              </a:rPr>
              <a:t>Empieza así el intercambio entre leer y ver que, iniciado por los surrealistas, harán progresar los cubistas hasta la culminación alcanzada en el dadaísmo. </a:t>
            </a:r>
          </a:p>
        </p:txBody>
      </p:sp>
    </p:spTree>
    <p:extLst>
      <p:ext uri="{BB962C8B-B14F-4D97-AF65-F5344CB8AC3E}">
        <p14:creationId xmlns:p14="http://schemas.microsoft.com/office/powerpoint/2010/main" val="11440375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9055597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200" dirty="0"/>
              <a:t>Pablo Picasso: Naturaleza muerta con silla de rejilla. 1912.</a:t>
            </a:r>
            <a:br>
              <a:rPr lang="es-ES" sz="3200" dirty="0"/>
            </a:br>
            <a:r>
              <a:rPr lang="es-ES" sz="3200" dirty="0"/>
              <a:t>Musée Picasso, París.</a:t>
            </a:r>
          </a:p>
        </p:txBody>
      </p:sp>
      <p:pic>
        <p:nvPicPr>
          <p:cNvPr id="4" name="Imagen 3">
            <a:extLst>
              <a:ext uri="{FF2B5EF4-FFF2-40B4-BE49-F238E27FC236}">
                <a16:creationId xmlns:a16="http://schemas.microsoft.com/office/drawing/2014/main" id="{A9117F20-8EFD-454B-A506-26E8DDD3CF8A}"/>
              </a:ext>
            </a:extLst>
          </p:cNvPr>
          <p:cNvPicPr>
            <a:picLocks noChangeAspect="1"/>
          </p:cNvPicPr>
          <p:nvPr/>
        </p:nvPicPr>
        <p:blipFill>
          <a:blip r:embed="rId2"/>
          <a:stretch>
            <a:fillRect/>
          </a:stretch>
        </p:blipFill>
        <p:spPr>
          <a:xfrm>
            <a:off x="3113391" y="726303"/>
            <a:ext cx="5965216" cy="4674648"/>
          </a:xfrm>
          <a:prstGeom prst="rect">
            <a:avLst/>
          </a:prstGeom>
        </p:spPr>
      </p:pic>
    </p:spTree>
    <p:extLst>
      <p:ext uri="{BB962C8B-B14F-4D97-AF65-F5344CB8AC3E}">
        <p14:creationId xmlns:p14="http://schemas.microsoft.com/office/powerpoint/2010/main" val="195323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Destaca “Naturaleza muerta con silla de rejilla” de Picasso, 1912. Museo Picasso, París. En la que incorporó un trozo de hule cuyo estampado,  imitaba a la rejilla de una silla. Este fue el primer collage, es decir, la primera pintura en cuya superficie se aplicaron objetos o materiales inhabituales.</a:t>
            </a:r>
          </a:p>
          <a:p>
            <a:r>
              <a:rPr lang="es-ES" dirty="0"/>
              <a:t>La forma, el orden y la geometría se convierten en el fundamento de la obra eliminando el valor supremo del color. </a:t>
            </a:r>
          </a:p>
          <a:p>
            <a:endParaRPr lang="es-ES" dirty="0"/>
          </a:p>
          <a:p>
            <a:endParaRPr lang="es-ES" dirty="0"/>
          </a:p>
        </p:txBody>
      </p:sp>
    </p:spTree>
    <p:extLst>
      <p:ext uri="{BB962C8B-B14F-4D97-AF65-F5344CB8AC3E}">
        <p14:creationId xmlns:p14="http://schemas.microsoft.com/office/powerpoint/2010/main" val="222009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2757704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Georges Braque: Violín y silla. 1913-1914.</a:t>
            </a:r>
            <a:br>
              <a:rPr lang="es-ES" sz="3600" dirty="0"/>
            </a:br>
            <a:r>
              <a:rPr lang="es-ES" sz="3600" dirty="0"/>
              <a:t>Musée </a:t>
            </a:r>
            <a:r>
              <a:rPr lang="es-ES" sz="3600" dirty="0" err="1"/>
              <a:t>d’Art</a:t>
            </a:r>
            <a:r>
              <a:rPr lang="es-ES" sz="3600" dirty="0"/>
              <a:t> </a:t>
            </a:r>
            <a:r>
              <a:rPr lang="es-ES" sz="3600" dirty="0" err="1"/>
              <a:t>Moderne</a:t>
            </a:r>
            <a:r>
              <a:rPr lang="es-ES" sz="3600" dirty="0"/>
              <a:t> de la </a:t>
            </a:r>
            <a:r>
              <a:rPr lang="es-ES" sz="3600" dirty="0" err="1"/>
              <a:t>ville</a:t>
            </a:r>
            <a:r>
              <a:rPr lang="es-ES" sz="3600" dirty="0"/>
              <a:t> de Paris.</a:t>
            </a:r>
          </a:p>
        </p:txBody>
      </p:sp>
      <p:pic>
        <p:nvPicPr>
          <p:cNvPr id="3" name="Imagen 2">
            <a:extLst>
              <a:ext uri="{FF2B5EF4-FFF2-40B4-BE49-F238E27FC236}">
                <a16:creationId xmlns:a16="http://schemas.microsoft.com/office/drawing/2014/main" id="{9B1D1D37-3F48-42F0-BFB1-D5CEEE63D5EE}"/>
              </a:ext>
            </a:extLst>
          </p:cNvPr>
          <p:cNvPicPr>
            <a:picLocks noChangeAspect="1"/>
          </p:cNvPicPr>
          <p:nvPr/>
        </p:nvPicPr>
        <p:blipFill>
          <a:blip r:embed="rId2"/>
          <a:stretch>
            <a:fillRect/>
          </a:stretch>
        </p:blipFill>
        <p:spPr>
          <a:xfrm>
            <a:off x="3224362" y="198246"/>
            <a:ext cx="5743275" cy="5334191"/>
          </a:xfrm>
          <a:prstGeom prst="rect">
            <a:avLst/>
          </a:prstGeom>
        </p:spPr>
      </p:pic>
    </p:spTree>
    <p:extLst>
      <p:ext uri="{BB962C8B-B14F-4D97-AF65-F5344CB8AC3E}">
        <p14:creationId xmlns:p14="http://schemas.microsoft.com/office/powerpoint/2010/main" val="1247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forma, el orden y la geometría se convierten en el fundamento de la obra eliminando el valor supremo del color. </a:t>
            </a:r>
          </a:p>
          <a:p>
            <a:endParaRPr lang="es-ES" dirty="0"/>
          </a:p>
          <a:p>
            <a:endParaRPr lang="es-ES" dirty="0"/>
          </a:p>
          <a:p>
            <a:endParaRPr lang="es-ES" dirty="0"/>
          </a:p>
        </p:txBody>
      </p:sp>
    </p:spTree>
    <p:extLst>
      <p:ext uri="{BB962C8B-B14F-4D97-AF65-F5344CB8AC3E}">
        <p14:creationId xmlns:p14="http://schemas.microsoft.com/office/powerpoint/2010/main" val="8034398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319D5C4-962D-4045-A32B-8465F3E96131}"/>
              </a:ext>
            </a:extLst>
          </p:cNvPr>
          <p:cNvSpPr>
            <a:spLocks noGrp="1"/>
          </p:cNvSpPr>
          <p:nvPr>
            <p:ph idx="1"/>
          </p:nvPr>
        </p:nvSpPr>
        <p:spPr>
          <a:xfrm>
            <a:off x="838200" y="556591"/>
            <a:ext cx="10515600" cy="5620372"/>
          </a:xfrm>
        </p:spPr>
        <p:txBody>
          <a:bodyPr/>
          <a:lstStyle/>
          <a:p>
            <a:r>
              <a:rPr lang="es-ES" dirty="0"/>
              <a:t>El objeto ya no es despedazado/analizado en multitud de planos, sino que el objeto empieza a ser sintetizado en sus formas esenciales y volverá a ser fácil de descifrar. </a:t>
            </a:r>
          </a:p>
          <a:p>
            <a:r>
              <a:rPr lang="es-ES" dirty="0"/>
              <a:t>La entrada en el cuadro de materiales </a:t>
            </a:r>
            <a:r>
              <a:rPr lang="es-ES" dirty="0" err="1"/>
              <a:t>extrapictóricos</a:t>
            </a:r>
            <a:r>
              <a:rPr lang="es-ES" dirty="0"/>
              <a:t> permite dar a cada superficie una estructura más simple y una textura mucho más variada. </a:t>
            </a:r>
          </a:p>
          <a:p>
            <a:r>
              <a:rPr lang="es-ES" dirty="0"/>
              <a:t>La utilización de periódicos recortados, con sus textos, imprime un nuevo efecto casual al cuadro, que será aprovechado pocos años después por el </a:t>
            </a:r>
            <a:r>
              <a:rPr lang="es-ES" b="1" dirty="0"/>
              <a:t>Dadaísmo</a:t>
            </a:r>
            <a:r>
              <a:rPr lang="es-ES" dirty="0"/>
              <a:t> y sus juegos con el azar. </a:t>
            </a:r>
          </a:p>
          <a:p>
            <a:r>
              <a:rPr lang="es-ES" dirty="0"/>
              <a:t>En cuanto al color volverá recuperarse progresivamente la variedad cromática.</a:t>
            </a:r>
          </a:p>
        </p:txBody>
      </p:sp>
    </p:spTree>
    <p:extLst>
      <p:ext uri="{BB962C8B-B14F-4D97-AF65-F5344CB8AC3E}">
        <p14:creationId xmlns:p14="http://schemas.microsoft.com/office/powerpoint/2010/main" val="31327506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C29863-F86F-4937-9DE3-E23EE9A09FA8}"/>
              </a:ext>
            </a:extLst>
          </p:cNvPr>
          <p:cNvSpPr>
            <a:spLocks noGrp="1"/>
          </p:cNvSpPr>
          <p:nvPr>
            <p:ph idx="1"/>
          </p:nvPr>
        </p:nvSpPr>
        <p:spPr>
          <a:xfrm>
            <a:off x="838200" y="172278"/>
            <a:ext cx="10515600" cy="6004685"/>
          </a:xfrm>
        </p:spPr>
        <p:txBody>
          <a:bodyPr>
            <a:normAutofit fontScale="55000" lnSpcReduction="20000"/>
          </a:bodyPr>
          <a:lstStyle/>
          <a:p>
            <a:r>
              <a:rPr lang="es-ES" dirty="0"/>
              <a:t>Desde el punto de vista artístico es un periodo de investigación. Durante estos años </a:t>
            </a:r>
            <a:r>
              <a:rPr lang="es-ES" b="1" dirty="0"/>
              <a:t>Picasso</a:t>
            </a:r>
            <a:r>
              <a:rPr lang="es-ES" dirty="0"/>
              <a:t> y </a:t>
            </a:r>
            <a:r>
              <a:rPr lang="es-ES" b="1" dirty="0"/>
              <a:t>Braque </a:t>
            </a:r>
            <a:r>
              <a:rPr lang="es-ES" dirty="0"/>
              <a:t>comparten experiencias, discuten y descubren nuevas posibilidades para el arte</a:t>
            </a:r>
            <a:br>
              <a:rPr lang="es-ES" dirty="0"/>
            </a:br>
            <a:r>
              <a:rPr lang="es-ES" dirty="0"/>
              <a:t>Estas son las características del</a:t>
            </a:r>
            <a:r>
              <a:rPr lang="es-ES" b="1" dirty="0"/>
              <a:t> cubismo analítico:</a:t>
            </a:r>
            <a:br>
              <a:rPr lang="es-ES" dirty="0"/>
            </a:br>
            <a:endParaRPr lang="es-ES" dirty="0"/>
          </a:p>
          <a:p>
            <a:r>
              <a:rPr lang="es-ES" dirty="0"/>
              <a:t>Las formas que se habían </a:t>
            </a:r>
            <a:r>
              <a:rPr lang="es-ES" dirty="0" err="1"/>
              <a:t>geometrizado</a:t>
            </a:r>
            <a:r>
              <a:rPr lang="es-ES" dirty="0"/>
              <a:t> en la etapa anterior empiezan ahora a descomponerse. Las imágenes se convierten en una serie de planos de tamaño desigual, discontinuos  y cortados con complejos entramados de líneas. El volumen y la profundidad de los objetos desparecen ante la infinidad de fragmentos en que se descomponen, a modo de cristalinos reflejos de la realidad. Unos planos nos acercan detalles lejanos o menores y otros nos alejan los que en la figuración al uso debían estar en primer plano. La visión frontal y lateral se superponen en planos contiguos, que se mezclan e invaden.</a:t>
            </a:r>
          </a:p>
          <a:p>
            <a:r>
              <a:rPr lang="es-ES" dirty="0"/>
              <a:t>Las gamas de color son sobrias y tendentes a la monocromía. Son sienas, pardos, grises y azules oscuros. Esta casi negación del color es  una reacción muy dura contra los estilos tan inmediatos como el </a:t>
            </a:r>
            <a:r>
              <a:rPr lang="es-ES" b="1" dirty="0"/>
              <a:t>impresionismo</a:t>
            </a:r>
            <a:r>
              <a:rPr lang="es-ES" dirty="0"/>
              <a:t>, el </a:t>
            </a:r>
            <a:r>
              <a:rPr lang="es-ES" b="1" dirty="0"/>
              <a:t>divisionismo</a:t>
            </a:r>
            <a:r>
              <a:rPr lang="es-ES" dirty="0"/>
              <a:t> o el </a:t>
            </a:r>
            <a:r>
              <a:rPr lang="es-ES" b="1" dirty="0"/>
              <a:t>fauvismo</a:t>
            </a:r>
            <a:r>
              <a:rPr lang="es-ES" dirty="0"/>
              <a:t>, que habían apostado decididamente por el color como eje de la pintura. </a:t>
            </a:r>
          </a:p>
          <a:p>
            <a:r>
              <a:rPr lang="es-ES" dirty="0"/>
              <a:t>Los temas son músicos, algún retrato y numerosos bodegones. Lo que importa de ellos es el ensayo de la nueva técnica, no lo que representan.</a:t>
            </a:r>
          </a:p>
          <a:p>
            <a:r>
              <a:rPr lang="es-ES" b="1" dirty="0"/>
              <a:t>Evolución</a:t>
            </a:r>
            <a:r>
              <a:rPr lang="es-ES" dirty="0"/>
              <a:t>.</a:t>
            </a:r>
            <a:br>
              <a:rPr lang="es-ES" dirty="0"/>
            </a:br>
            <a:br>
              <a:rPr lang="es-ES" dirty="0"/>
            </a:br>
            <a:r>
              <a:rPr lang="es-ES" dirty="0"/>
              <a:t>Inicialmente, en el </a:t>
            </a:r>
            <a:r>
              <a:rPr lang="es-ES" b="1" dirty="0"/>
              <a:t>año 1910</a:t>
            </a:r>
            <a:r>
              <a:rPr lang="es-ES" dirty="0"/>
              <a:t>, las facetas son grandes o medianas y el objeto o el personaje aparece desmenuzado, pero reconocible. Es el caso de los retratos de los tres marchantes de </a:t>
            </a:r>
            <a:r>
              <a:rPr lang="es-ES" b="1" dirty="0"/>
              <a:t>Picasso</a:t>
            </a:r>
            <a:r>
              <a:rPr lang="es-ES" dirty="0"/>
              <a:t>: </a:t>
            </a:r>
            <a:r>
              <a:rPr lang="es-ES" b="1" i="1" dirty="0">
                <a:hlinkClick r:id="rId2"/>
              </a:rPr>
              <a:t>Ambroise </a:t>
            </a:r>
            <a:r>
              <a:rPr lang="es-ES" b="1" i="1" dirty="0" err="1">
                <a:hlinkClick r:id="rId2"/>
              </a:rPr>
              <a:t>Vollard</a:t>
            </a:r>
            <a:r>
              <a:rPr lang="es-ES" dirty="0"/>
              <a:t>, </a:t>
            </a:r>
            <a:r>
              <a:rPr lang="es-ES" b="1" i="1" dirty="0">
                <a:hlinkClick r:id="rId3"/>
              </a:rPr>
              <a:t>Daniel </a:t>
            </a:r>
            <a:r>
              <a:rPr lang="es-ES" b="1" i="1" dirty="0" err="1">
                <a:hlinkClick r:id="rId3"/>
              </a:rPr>
              <a:t>Kahnweiler</a:t>
            </a:r>
            <a:r>
              <a:rPr lang="es-ES" b="1" i="1" dirty="0"/>
              <a:t> </a:t>
            </a:r>
            <a:r>
              <a:rPr lang="es-ES" dirty="0"/>
              <a:t>y </a:t>
            </a:r>
            <a:r>
              <a:rPr lang="es-ES" b="1" i="1" dirty="0">
                <a:hlinkClick r:id="rId4"/>
              </a:rPr>
              <a:t>Wilhelm </a:t>
            </a:r>
            <a:r>
              <a:rPr lang="es-ES" b="1" i="1" dirty="0" err="1">
                <a:hlinkClick r:id="rId4"/>
              </a:rPr>
              <a:t>Uhde</a:t>
            </a:r>
            <a:r>
              <a:rPr lang="es-ES" b="1" i="1" dirty="0"/>
              <a:t>.</a:t>
            </a:r>
            <a:br>
              <a:rPr lang="es-ES" dirty="0"/>
            </a:br>
            <a:br>
              <a:rPr lang="es-ES" b="1" i="1" dirty="0"/>
            </a:br>
            <a:r>
              <a:rPr lang="es-ES" b="1" dirty="0"/>
              <a:t>En 1911</a:t>
            </a:r>
            <a:r>
              <a:rPr lang="es-ES" dirty="0"/>
              <a:t>, siguiendo el desarrollo del ensayo pictórico, los planos van siendo más pequeños y parecen disgregarse por la forma casi puntillista de la pincelada. El objeto o el personaje casi se hace irreconocible. La investigación llega a un punto en el que se está a punto de sobrepasar el límite de lo figurativo hacia la abstracción. En </a:t>
            </a:r>
            <a:r>
              <a:rPr lang="es-ES" b="1" i="1" dirty="0"/>
              <a:t>El hombre del clarinete</a:t>
            </a:r>
            <a:r>
              <a:rPr lang="es-ES" dirty="0"/>
              <a:t> apenas podemos intuir las formas del personaje y del instrumento musical, de hecho sólo el título nos aclara la obra.</a:t>
            </a:r>
          </a:p>
          <a:p>
            <a:endParaRPr lang="es-ES" dirty="0"/>
          </a:p>
          <a:p>
            <a:r>
              <a:rPr lang="es-ES" dirty="0"/>
              <a:t>Este peligro de caer en la abstracción, de la cual </a:t>
            </a:r>
            <a:r>
              <a:rPr lang="es-ES" b="1" dirty="0"/>
              <a:t>Picasso</a:t>
            </a:r>
            <a:r>
              <a:rPr lang="es-ES" dirty="0"/>
              <a:t> renegaba, les llevará a recuperar los planos de tamaño mayor a partir de </a:t>
            </a:r>
            <a:r>
              <a:rPr lang="es-ES" b="1" dirty="0"/>
              <a:t>1912</a:t>
            </a:r>
            <a:r>
              <a:rPr lang="es-ES" dirty="0"/>
              <a:t> . La novedad de este año es que por influencia de </a:t>
            </a:r>
            <a:r>
              <a:rPr lang="es-ES" b="1" dirty="0">
                <a:hlinkClick r:id="rId5"/>
              </a:rPr>
              <a:t>Braque</a:t>
            </a:r>
            <a:r>
              <a:rPr lang="es-ES" dirty="0"/>
              <a:t> introduce  letras tipográficas pintadas en principio a mano alzada. Las letras se disponen formando palabras con lo que suponen un recurso pictórico y  aportan a su vez un nuevo significado simbólico. Otra novedad es que además de los pigmentos los artistas empiezan a introducir nuevos materiales que se pegan sobre el lienzo como papeles pintados que imitan madera, hules de plástico, cuerdas o etiquetas. Había nacido el </a:t>
            </a:r>
            <a:r>
              <a:rPr lang="es-ES" b="1" i="1" dirty="0"/>
              <a:t>collage</a:t>
            </a:r>
            <a:r>
              <a:rPr lang="es-ES" dirty="0"/>
              <a:t>, una nueva forma de entender la obra pictórica a caballo entre la pintura, la escultura y el ensamblaje industrial. Los cuadros </a:t>
            </a:r>
            <a:r>
              <a:rPr lang="es-ES" b="1" i="1" dirty="0">
                <a:hlinkClick r:id="rId6"/>
              </a:rPr>
              <a:t>Naturaleza muerta con trenzado de silla </a:t>
            </a:r>
            <a:r>
              <a:rPr lang="es-ES" dirty="0"/>
              <a:t>o</a:t>
            </a:r>
            <a:r>
              <a:rPr lang="es-ES" b="1" i="1" dirty="0"/>
              <a:t> Violín "Jolie Eva" </a:t>
            </a:r>
            <a:r>
              <a:rPr lang="es-ES" dirty="0"/>
              <a:t>son  buenos ejemplos de todas estas aportaciones que van a dar paso al </a:t>
            </a:r>
            <a:r>
              <a:rPr lang="es-ES" b="1" dirty="0"/>
              <a:t>cubismo sintético</a:t>
            </a:r>
            <a:r>
              <a:rPr lang="es-ES" dirty="0"/>
              <a:t>.</a:t>
            </a:r>
          </a:p>
          <a:p>
            <a:endParaRPr lang="es-ES" dirty="0"/>
          </a:p>
        </p:txBody>
      </p:sp>
    </p:spTree>
    <p:extLst>
      <p:ext uri="{BB962C8B-B14F-4D97-AF65-F5344CB8AC3E}">
        <p14:creationId xmlns:p14="http://schemas.microsoft.com/office/powerpoint/2010/main" val="11596307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B51302F-BE75-4647-8CB0-40C7186B85F9}"/>
              </a:ext>
            </a:extLst>
          </p:cNvPr>
          <p:cNvSpPr>
            <a:spLocks noGrp="1"/>
          </p:cNvSpPr>
          <p:nvPr>
            <p:ph type="ctrTitle"/>
          </p:nvPr>
        </p:nvSpPr>
        <p:spPr/>
        <p:txBody>
          <a:bodyPr>
            <a:normAutofit/>
          </a:bodyPr>
          <a:lstStyle/>
          <a:p>
            <a:r>
              <a:rPr lang="es-ES" b="1" u="dbl" dirty="0"/>
              <a:t>Juan Gris y el orden en la pintura.</a:t>
            </a:r>
            <a:endParaRPr lang="es-ES" dirty="0"/>
          </a:p>
        </p:txBody>
      </p:sp>
    </p:spTree>
    <p:extLst>
      <p:ext uri="{BB962C8B-B14F-4D97-AF65-F5344CB8AC3E}">
        <p14:creationId xmlns:p14="http://schemas.microsoft.com/office/powerpoint/2010/main" val="28242399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Juan Gris: El fumador. 1913</a:t>
            </a:r>
            <a:br>
              <a:rPr lang="es-ES" sz="3600" dirty="0"/>
            </a:br>
            <a:r>
              <a:rPr lang="es-ES" sz="3600" dirty="0"/>
              <a:t>Museo Thyssen Bornemisza</a:t>
            </a:r>
          </a:p>
        </p:txBody>
      </p:sp>
      <p:pic>
        <p:nvPicPr>
          <p:cNvPr id="3" name="Imagen 2">
            <a:extLst>
              <a:ext uri="{FF2B5EF4-FFF2-40B4-BE49-F238E27FC236}">
                <a16:creationId xmlns:a16="http://schemas.microsoft.com/office/drawing/2014/main" id="{11B27995-318A-49A1-B8D0-697515DB855D}"/>
              </a:ext>
            </a:extLst>
          </p:cNvPr>
          <p:cNvPicPr>
            <a:picLocks noChangeAspect="1"/>
          </p:cNvPicPr>
          <p:nvPr/>
        </p:nvPicPr>
        <p:blipFill>
          <a:blip r:embed="rId2"/>
          <a:stretch>
            <a:fillRect/>
          </a:stretch>
        </p:blipFill>
        <p:spPr>
          <a:xfrm>
            <a:off x="3961812" y="345502"/>
            <a:ext cx="3791298" cy="5186935"/>
          </a:xfrm>
          <a:prstGeom prst="rect">
            <a:avLst/>
          </a:prstGeom>
        </p:spPr>
      </p:pic>
    </p:spTree>
    <p:extLst>
      <p:ext uri="{BB962C8B-B14F-4D97-AF65-F5344CB8AC3E}">
        <p14:creationId xmlns:p14="http://schemas.microsoft.com/office/powerpoint/2010/main" val="258524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fontScale="92500" lnSpcReduction="10000"/>
          </a:bodyPr>
          <a:lstStyle/>
          <a:p>
            <a:r>
              <a:rPr lang="es-ES" dirty="0"/>
              <a:t>Las experiencias de Picasso y Braque crearon un lenguaje de vanguardia al que se incorporaron otros artistas. Uno de ellos fue Juan Gris (1887-1927), considerado el tercer maestro de esta vanguardia tras sus creadores.</a:t>
            </a:r>
          </a:p>
          <a:p>
            <a:r>
              <a:rPr lang="es-ES" dirty="0"/>
              <a:t>Gris se incorporó al Cubismo carente de una actitud experimental, intentando estructurarlo y sistematizarlo, articulando un “orden cubista”. </a:t>
            </a:r>
          </a:p>
          <a:p>
            <a:r>
              <a:rPr lang="es-ES" dirty="0"/>
              <a:t>Juan Gris se inicia en el Cubismo abstraído por el desarrollo de una concepción de la imagen legible e identificable, aunque luego intentó construir una concepción científica de la pintura moderna, para que el orden sea el fundamento del cuadro.</a:t>
            </a:r>
          </a:p>
          <a:p>
            <a:r>
              <a:rPr lang="es-ES" dirty="0"/>
              <a:t>En 1913 estuvo con Picasso en </a:t>
            </a:r>
            <a:r>
              <a:rPr lang="es-ES" dirty="0" err="1"/>
              <a:t>Céret</a:t>
            </a:r>
            <a:r>
              <a:rPr lang="es-ES" dirty="0"/>
              <a:t> y reorienta su pintura hacia las experiencias de los creadores del Cubismo, iniciando una etapa más rigurosa y científica, abandonando todo componente empírico y centrándose en una concepción racionalista, en un proceso basado en la idea y la teoría, como podemos ver en “El fumador” (Fran </a:t>
            </a:r>
            <a:r>
              <a:rPr lang="es-ES" dirty="0" err="1"/>
              <a:t>Haviland</a:t>
            </a:r>
            <a:r>
              <a:rPr lang="es-ES" dirty="0"/>
              <a:t>) (1913, Museo Thyssen Bornemisza).</a:t>
            </a:r>
          </a:p>
          <a:p>
            <a:endParaRPr lang="es-ES" dirty="0"/>
          </a:p>
        </p:txBody>
      </p:sp>
    </p:spTree>
    <p:extLst>
      <p:ext uri="{BB962C8B-B14F-4D97-AF65-F5344CB8AC3E}">
        <p14:creationId xmlns:p14="http://schemas.microsoft.com/office/powerpoint/2010/main" val="14497342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68A186F-DFBC-4139-AA59-6C57AAC51519}"/>
              </a:ext>
            </a:extLst>
          </p:cNvPr>
          <p:cNvSpPr>
            <a:spLocks noGrp="1"/>
          </p:cNvSpPr>
          <p:nvPr>
            <p:ph idx="1"/>
          </p:nvPr>
        </p:nvSpPr>
        <p:spPr>
          <a:xfrm>
            <a:off x="838200" y="410817"/>
            <a:ext cx="10903226" cy="5950226"/>
          </a:xfrm>
        </p:spPr>
        <p:txBody>
          <a:bodyPr>
            <a:normAutofit/>
          </a:bodyPr>
          <a:lstStyle/>
          <a:p>
            <a:r>
              <a:rPr lang="es-ES" dirty="0">
                <a:latin typeface="Arial" panose="020B0604020202020204" pitchFamily="34" charset="0"/>
                <a:cs typeface="Arial" panose="020B0604020202020204" pitchFamily="34" charset="0"/>
              </a:rPr>
              <a:t>Juan Gris estuvo en esta localidad del Pirineo francés —«La Meca del cubismo», como la denominaba </a:t>
            </a:r>
            <a:r>
              <a:rPr lang="es-ES" dirty="0" err="1">
                <a:latin typeface="Arial" panose="020B0604020202020204" pitchFamily="34" charset="0"/>
                <a:cs typeface="Arial" panose="020B0604020202020204" pitchFamily="34" charset="0"/>
              </a:rPr>
              <a:t>Kahnweiler</a:t>
            </a:r>
            <a:r>
              <a:rPr lang="es-ES" dirty="0">
                <a:latin typeface="Arial" panose="020B0604020202020204" pitchFamily="34" charset="0"/>
                <a:cs typeface="Arial" panose="020B0604020202020204" pitchFamily="34" charset="0"/>
              </a:rPr>
              <a:t>— desde principios de agosto hasta finales de octubre, por lo que coincidió durante unos días con Picasso, su compatriota y vecino del </a:t>
            </a:r>
            <a:r>
              <a:rPr lang="es-ES" i="1" dirty="0" err="1">
                <a:latin typeface="Arial" panose="020B0604020202020204" pitchFamily="34" charset="0"/>
                <a:cs typeface="Arial" panose="020B0604020202020204" pitchFamily="34" charset="0"/>
              </a:rPr>
              <a:t>Bateau-Lavoir</a:t>
            </a:r>
            <a:r>
              <a:rPr lang="es-ES" dirty="0">
                <a:latin typeface="Arial" panose="020B0604020202020204" pitchFamily="34" charset="0"/>
                <a:cs typeface="Arial" panose="020B0604020202020204" pitchFamily="34" charset="0"/>
              </a:rPr>
              <a:t>, a quien Gris llamaba «maestro». </a:t>
            </a:r>
          </a:p>
          <a:p>
            <a:r>
              <a:rPr lang="es-ES" dirty="0">
                <a:latin typeface="Arial" panose="020B0604020202020204" pitchFamily="34" charset="0"/>
                <a:cs typeface="Arial" panose="020B0604020202020204" pitchFamily="34" charset="0"/>
              </a:rPr>
              <a:t>La manera de descomponer y fragmentar la cabeza en sus diferentes partes en forma de abanico, según un orden geométrico, responde —según Christopher Green — a la influencia directa de las </a:t>
            </a:r>
            <a:r>
              <a:rPr lang="es-ES" i="1" dirty="0">
                <a:latin typeface="Arial" panose="020B0604020202020204" pitchFamily="34" charset="0"/>
                <a:cs typeface="Arial" panose="020B0604020202020204" pitchFamily="34" charset="0"/>
              </a:rPr>
              <a:t>Cabezas</a:t>
            </a:r>
            <a:r>
              <a:rPr lang="es-ES" dirty="0">
                <a:latin typeface="Arial" panose="020B0604020202020204" pitchFamily="34" charset="0"/>
                <a:cs typeface="Arial" panose="020B0604020202020204" pitchFamily="34" charset="0"/>
              </a:rPr>
              <a:t> de Picasso pintadas en </a:t>
            </a:r>
            <a:r>
              <a:rPr lang="es-ES" dirty="0" err="1">
                <a:latin typeface="Arial" panose="020B0604020202020204" pitchFamily="34" charset="0"/>
                <a:cs typeface="Arial" panose="020B0604020202020204" pitchFamily="34" charset="0"/>
              </a:rPr>
              <a:t>Céret</a:t>
            </a:r>
            <a:r>
              <a:rPr lang="es-ES" dirty="0">
                <a:latin typeface="Arial" panose="020B0604020202020204" pitchFamily="34" charset="0"/>
                <a:cs typeface="Arial" panose="020B0604020202020204" pitchFamily="34" charset="0"/>
              </a:rPr>
              <a:t> en la primavera de 1913. </a:t>
            </a:r>
          </a:p>
          <a:p>
            <a:r>
              <a:rPr lang="es-ES" dirty="0">
                <a:latin typeface="Arial" panose="020B0604020202020204" pitchFamily="34" charset="0"/>
                <a:cs typeface="Arial" panose="020B0604020202020204" pitchFamily="34" charset="0"/>
              </a:rPr>
              <a:t>El cubismo de Picasso y Braque había tomado entonces una nueva dirección más conceptual y sintética y sus composiciones, en las que habían empezado a incorporar el </a:t>
            </a:r>
            <a:r>
              <a:rPr lang="es-ES" i="1" dirty="0" err="1">
                <a:latin typeface="Arial" panose="020B0604020202020204" pitchFamily="34" charset="0"/>
                <a:cs typeface="Arial" panose="020B0604020202020204" pitchFamily="34" charset="0"/>
              </a:rPr>
              <a:t>papier</a:t>
            </a:r>
            <a:r>
              <a:rPr lang="es-ES" i="1" dirty="0">
                <a:latin typeface="Arial" panose="020B0604020202020204" pitchFamily="34" charset="0"/>
                <a:cs typeface="Arial" panose="020B0604020202020204" pitchFamily="34" charset="0"/>
              </a:rPr>
              <a:t> </a:t>
            </a:r>
            <a:r>
              <a:rPr lang="es-ES" i="1" dirty="0" err="1">
                <a:latin typeface="Arial" panose="020B0604020202020204" pitchFamily="34" charset="0"/>
                <a:cs typeface="Arial" panose="020B0604020202020204" pitchFamily="34" charset="0"/>
              </a:rPr>
              <a:t>collé</a:t>
            </a:r>
            <a:r>
              <a:rPr lang="es-ES" dirty="0">
                <a:latin typeface="Arial" panose="020B0604020202020204" pitchFamily="34" charset="0"/>
                <a:cs typeface="Arial" panose="020B0604020202020204" pitchFamily="34" charset="0"/>
              </a:rPr>
              <a:t>, se habían hecho más sencillas y planas.</a:t>
            </a:r>
          </a:p>
          <a:p>
            <a:endParaRPr lang="es-ES" dirty="0"/>
          </a:p>
        </p:txBody>
      </p:sp>
    </p:spTree>
    <p:extLst>
      <p:ext uri="{BB962C8B-B14F-4D97-AF65-F5344CB8AC3E}">
        <p14:creationId xmlns:p14="http://schemas.microsoft.com/office/powerpoint/2010/main" val="36158047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9631A33-3A47-4A7E-9EBB-1812F2015416}"/>
              </a:ext>
            </a:extLst>
          </p:cNvPr>
          <p:cNvSpPr>
            <a:spLocks noGrp="1"/>
          </p:cNvSpPr>
          <p:nvPr>
            <p:ph type="ctrTitle"/>
          </p:nvPr>
        </p:nvSpPr>
        <p:spPr>
          <a:xfrm>
            <a:off x="1212574" y="1762539"/>
            <a:ext cx="9766851" cy="1802295"/>
          </a:xfrm>
        </p:spPr>
        <p:txBody>
          <a:bodyPr>
            <a:normAutofit/>
          </a:bodyPr>
          <a:lstStyle/>
          <a:p>
            <a:r>
              <a:rPr lang="es-ES" b="1" dirty="0"/>
              <a:t>El Cubismo de experiencia a lenguaje.</a:t>
            </a:r>
            <a:r>
              <a:rPr lang="es-ES" dirty="0"/>
              <a:t> </a:t>
            </a:r>
          </a:p>
        </p:txBody>
      </p:sp>
    </p:spTree>
    <p:extLst>
      <p:ext uri="{BB962C8B-B14F-4D97-AF65-F5344CB8AC3E}">
        <p14:creationId xmlns:p14="http://schemas.microsoft.com/office/powerpoint/2010/main" val="20721812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2800" dirty="0"/>
              <a:t>Marcel Duchamp: Desnudo bajando una escalera nº2. 1912-1913.</a:t>
            </a:r>
            <a:br>
              <a:rPr lang="es-ES" sz="2800" dirty="0"/>
            </a:br>
            <a:r>
              <a:rPr lang="es-ES" sz="2800" dirty="0" err="1"/>
              <a:t>Philadelphia</a:t>
            </a:r>
            <a:r>
              <a:rPr lang="es-ES" sz="2800" dirty="0"/>
              <a:t> Museum of Art, Filadelfia.</a:t>
            </a:r>
          </a:p>
        </p:txBody>
      </p:sp>
      <p:pic>
        <p:nvPicPr>
          <p:cNvPr id="3" name="Imagen 2">
            <a:extLst>
              <a:ext uri="{FF2B5EF4-FFF2-40B4-BE49-F238E27FC236}">
                <a16:creationId xmlns:a16="http://schemas.microsoft.com/office/drawing/2014/main" id="{4F9A12CE-ABE1-47EF-A173-396238BF2935}"/>
              </a:ext>
            </a:extLst>
          </p:cNvPr>
          <p:cNvPicPr>
            <a:picLocks noChangeAspect="1"/>
          </p:cNvPicPr>
          <p:nvPr/>
        </p:nvPicPr>
        <p:blipFill>
          <a:blip r:embed="rId2"/>
          <a:stretch>
            <a:fillRect/>
          </a:stretch>
        </p:blipFill>
        <p:spPr>
          <a:xfrm>
            <a:off x="4479446" y="415372"/>
            <a:ext cx="3233108" cy="5344622"/>
          </a:xfrm>
          <a:prstGeom prst="rect">
            <a:avLst/>
          </a:prstGeom>
        </p:spPr>
      </p:pic>
    </p:spTree>
    <p:extLst>
      <p:ext uri="{BB962C8B-B14F-4D97-AF65-F5344CB8AC3E}">
        <p14:creationId xmlns:p14="http://schemas.microsoft.com/office/powerpoint/2010/main" val="157899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397565" y="490330"/>
            <a:ext cx="11304105" cy="5686633"/>
          </a:xfrm>
        </p:spPr>
        <p:txBody>
          <a:bodyPr>
            <a:normAutofit lnSpcReduction="10000"/>
          </a:bodyPr>
          <a:lstStyle/>
          <a:p>
            <a:r>
              <a:rPr lang="es-ES" dirty="0"/>
              <a:t>En octubre de 1912 se celebra una importante manifestación cubista cuando se organiza el “</a:t>
            </a:r>
            <a:r>
              <a:rPr lang="es-ES" dirty="0" err="1"/>
              <a:t>Salon</a:t>
            </a:r>
            <a:r>
              <a:rPr lang="es-ES" dirty="0"/>
              <a:t> de la </a:t>
            </a:r>
            <a:r>
              <a:rPr lang="es-ES" dirty="0" err="1"/>
              <a:t>Section</a:t>
            </a:r>
            <a:r>
              <a:rPr lang="es-ES" dirty="0"/>
              <a:t> </a:t>
            </a:r>
            <a:r>
              <a:rPr lang="es-ES" dirty="0" err="1"/>
              <a:t>d’Or</a:t>
            </a:r>
            <a:r>
              <a:rPr lang="es-ES" dirty="0"/>
              <a:t>” en la Galería la </a:t>
            </a:r>
            <a:r>
              <a:rPr lang="es-ES" dirty="0" err="1"/>
              <a:t>Boetié</a:t>
            </a:r>
            <a:r>
              <a:rPr lang="es-ES" dirty="0"/>
              <a:t> de París, aunque Picasso y Braque no participaron si lo hicieron nombres conocidos como </a:t>
            </a:r>
            <a:r>
              <a:rPr lang="es-ES" dirty="0" err="1"/>
              <a:t>Léger</a:t>
            </a:r>
            <a:r>
              <a:rPr lang="es-ES" dirty="0"/>
              <a:t>, </a:t>
            </a:r>
            <a:r>
              <a:rPr lang="es-ES" dirty="0" err="1"/>
              <a:t>Metzinguer</a:t>
            </a:r>
            <a:r>
              <a:rPr lang="es-ES" dirty="0"/>
              <a:t> o </a:t>
            </a:r>
            <a:r>
              <a:rPr lang="es-ES" dirty="0" err="1"/>
              <a:t>Gleizes</a:t>
            </a:r>
            <a:r>
              <a:rPr lang="es-ES" dirty="0"/>
              <a:t>. </a:t>
            </a:r>
          </a:p>
          <a:p>
            <a:r>
              <a:rPr lang="es-ES" dirty="0"/>
              <a:t>Otro de estos artistas fue Marcel Duchamp, cuya obra “Desnudo bajando una escalera” (1912) suponía una ruptura tan radical con respecto a los otros que tuvo que retirarlo ante las quejas de los veteranos cubistas. </a:t>
            </a:r>
          </a:p>
          <a:p>
            <a:r>
              <a:rPr lang="es-ES" dirty="0"/>
              <a:t>La mayoría de la pintura y escultura que se mostraba en el Salón </a:t>
            </a:r>
            <a:r>
              <a:rPr lang="es-ES" dirty="0" err="1"/>
              <a:t>d’Or</a:t>
            </a:r>
            <a:r>
              <a:rPr lang="es-ES" dirty="0"/>
              <a:t> no era diferente a la de otras ediciones, sin embargo, será la obra de Marcel </a:t>
            </a:r>
            <a:r>
              <a:rPr lang="es-ES" dirty="0" err="1"/>
              <a:t>Duchand</a:t>
            </a:r>
            <a:r>
              <a:rPr lang="es-ES" dirty="0"/>
              <a:t> “Desnudo bajando una escalera nº2” la que marcará un hito no solo del Cubismo sino también del arte moderno. </a:t>
            </a:r>
          </a:p>
          <a:p>
            <a:r>
              <a:rPr lang="es-ES" dirty="0"/>
              <a:t>Representa el movimiento de una figura femenina bajando en diagonal la superficie del cuadro, empleando una paleta monocromática de marrones y cobres para acentuar la mecánica del movimiento.</a:t>
            </a:r>
          </a:p>
        </p:txBody>
      </p:sp>
    </p:spTree>
    <p:extLst>
      <p:ext uri="{BB962C8B-B14F-4D97-AF65-F5344CB8AC3E}">
        <p14:creationId xmlns:p14="http://schemas.microsoft.com/office/powerpoint/2010/main" val="22002452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8567D3-EC21-40DD-920B-87B3A4B51732}"/>
              </a:ext>
            </a:extLst>
          </p:cNvPr>
          <p:cNvSpPr>
            <a:spLocks noGrp="1"/>
          </p:cNvSpPr>
          <p:nvPr>
            <p:ph idx="1"/>
          </p:nvPr>
        </p:nvSpPr>
        <p:spPr>
          <a:xfrm>
            <a:off x="384313" y="238539"/>
            <a:ext cx="11516139" cy="6414052"/>
          </a:xfrm>
        </p:spPr>
        <p:txBody>
          <a:bodyPr>
            <a:normAutofit fontScale="92500" lnSpcReduction="20000"/>
          </a:bodyPr>
          <a:lstStyle/>
          <a:p>
            <a:r>
              <a:rPr lang="es-ES" dirty="0"/>
              <a:t>Sus propios hermanos, los pintores </a:t>
            </a:r>
            <a:r>
              <a:rPr lang="es-ES" b="1" dirty="0"/>
              <a:t>Jacques Villon</a:t>
            </a:r>
            <a:r>
              <a:rPr lang="es-ES" dirty="0"/>
              <a:t> y </a:t>
            </a:r>
            <a:r>
              <a:rPr lang="es-ES" b="1" dirty="0"/>
              <a:t>Raymond Duchamp-Villon</a:t>
            </a:r>
            <a:r>
              <a:rPr lang="es-ES" dirty="0"/>
              <a:t> le pidieron que al menos le cambiara el título, pero eso era impensable en un artista que se precie. </a:t>
            </a:r>
          </a:p>
          <a:p>
            <a:r>
              <a:rPr lang="es-ES" dirty="0"/>
              <a:t>Así que </a:t>
            </a:r>
            <a:r>
              <a:rPr lang="es-ES" b="1" dirty="0"/>
              <a:t>Marcel</a:t>
            </a:r>
            <a:r>
              <a:rPr lang="es-ES" dirty="0"/>
              <a:t> hizo las maletas y se fue a Nueva York donde la pintura sí causó sensación. Los americanos entendieron mejor su obra, o probablemente no, pero </a:t>
            </a:r>
            <a:r>
              <a:rPr lang="es-ES" b="1" dirty="0"/>
              <a:t>se maravillaron por los trucos que utilizaba un moderno artista europeo.</a:t>
            </a:r>
            <a:endParaRPr lang="es-ES" dirty="0"/>
          </a:p>
          <a:p>
            <a:r>
              <a:rPr lang="es-ES" dirty="0"/>
              <a:t>La obra causaba admiración y rechazo por igual. Así que </a:t>
            </a:r>
            <a:r>
              <a:rPr lang="es-ES" i="1" dirty="0"/>
              <a:t>Desnudo</a:t>
            </a:r>
            <a:r>
              <a:rPr lang="es-ES" dirty="0"/>
              <a:t> se convirtió inmediatamente en un chiste, caricaturizado en todos los periódicos como algo completamente ininteligible. Por supuesto, a </a:t>
            </a:r>
            <a:r>
              <a:rPr lang="es-ES" b="1" dirty="0"/>
              <a:t>Duchamp</a:t>
            </a:r>
            <a:r>
              <a:rPr lang="es-ES" dirty="0"/>
              <a:t> le encantó que se hicieran todo tipo de chistes y conseguir ser famoso por ser el tipo más moderno de la ciudad más moderna del mundo. El artista deshizo las maletas y se asentó en Nueva York, que se convirtió en su nuevo hogar.</a:t>
            </a:r>
          </a:p>
          <a:p>
            <a:r>
              <a:rPr lang="es-ES" dirty="0"/>
              <a:t>Son </a:t>
            </a:r>
            <a:r>
              <a:rPr lang="es-ES" b="1" dirty="0"/>
              <a:t>20 posiciones al mismo tiempo, al modo cubista, pero la obra no tiene nada de cubista.</a:t>
            </a:r>
            <a:r>
              <a:rPr lang="es-ES" dirty="0"/>
              <a:t> </a:t>
            </a:r>
          </a:p>
          <a:p>
            <a:r>
              <a:rPr lang="es-ES" dirty="0"/>
              <a:t>Este desnudo consigue hacer un mapa del movimiento y </a:t>
            </a:r>
            <a:r>
              <a:rPr lang="es-ES" b="1" dirty="0"/>
              <a:t>retrata la energía del cuerpo a medida que pasa por el espacio,</a:t>
            </a:r>
            <a:r>
              <a:rPr lang="es-ES" dirty="0"/>
              <a:t> algo que por lo visto horrorizaba a los cubistas.</a:t>
            </a:r>
          </a:p>
          <a:p>
            <a:r>
              <a:rPr lang="es-ES" dirty="0"/>
              <a:t>Probablemente el dadaísta se basó en el libro del fotógrafo </a:t>
            </a:r>
            <a:r>
              <a:rPr lang="es-ES" b="1" dirty="0"/>
              <a:t>Muybridge</a:t>
            </a:r>
            <a:r>
              <a:rPr lang="es-ES" dirty="0"/>
              <a:t> </a:t>
            </a:r>
            <a:r>
              <a:rPr lang="es-ES" i="1" dirty="0"/>
              <a:t>Animal </a:t>
            </a:r>
            <a:r>
              <a:rPr lang="es-ES" i="1" dirty="0" err="1"/>
              <a:t>Locomotion</a:t>
            </a:r>
            <a:r>
              <a:rPr lang="es-ES" i="1" dirty="0"/>
              <a:t>,</a:t>
            </a:r>
            <a:r>
              <a:rPr lang="es-ES" dirty="0"/>
              <a:t> de 1887, que incluía una secuencia de imágenes de una mujer desnuda descendiendo un tramo de escaleras</a:t>
            </a:r>
          </a:p>
          <a:p>
            <a:endParaRPr lang="es-ES" dirty="0"/>
          </a:p>
        </p:txBody>
      </p:sp>
    </p:spTree>
    <p:extLst>
      <p:ext uri="{BB962C8B-B14F-4D97-AF65-F5344CB8AC3E}">
        <p14:creationId xmlns:p14="http://schemas.microsoft.com/office/powerpoint/2010/main" val="30629331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err="1"/>
              <a:t>Fernand</a:t>
            </a:r>
            <a:r>
              <a:rPr lang="es-ES" sz="3600" dirty="0"/>
              <a:t> </a:t>
            </a:r>
            <a:r>
              <a:rPr lang="es-ES" sz="3600" dirty="0" err="1"/>
              <a:t>Léger</a:t>
            </a:r>
            <a:r>
              <a:rPr lang="es-ES" sz="3600" dirty="0"/>
              <a:t>: La ciudad. 1919</a:t>
            </a:r>
            <a:br>
              <a:rPr lang="es-ES" sz="3600" dirty="0"/>
            </a:br>
            <a:r>
              <a:rPr lang="es-ES" sz="3600" dirty="0" err="1"/>
              <a:t>Philadelphia</a:t>
            </a:r>
            <a:r>
              <a:rPr lang="es-ES" sz="3600" dirty="0"/>
              <a:t> Museum of Art. Filadelfia</a:t>
            </a:r>
          </a:p>
        </p:txBody>
      </p:sp>
      <p:pic>
        <p:nvPicPr>
          <p:cNvPr id="5" name="Imagen 4">
            <a:extLst>
              <a:ext uri="{FF2B5EF4-FFF2-40B4-BE49-F238E27FC236}">
                <a16:creationId xmlns:a16="http://schemas.microsoft.com/office/drawing/2014/main" id="{74DCD656-5D06-46BB-AABF-67C0794B4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539" y="241493"/>
            <a:ext cx="7142921" cy="5479041"/>
          </a:xfrm>
          <a:prstGeom prst="rect">
            <a:avLst/>
          </a:prstGeom>
        </p:spPr>
      </p:pic>
    </p:spTree>
    <p:extLst>
      <p:ext uri="{BB962C8B-B14F-4D97-AF65-F5344CB8AC3E}">
        <p14:creationId xmlns:p14="http://schemas.microsoft.com/office/powerpoint/2010/main" val="392875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Fernando </a:t>
            </a:r>
            <a:r>
              <a:rPr lang="es-ES" dirty="0" err="1"/>
              <a:t>Léger</a:t>
            </a:r>
            <a:r>
              <a:rPr lang="es-ES" dirty="0"/>
              <a:t> es junto con Braque y Picasso uno de los pintores más importantes del Cubismo. </a:t>
            </a:r>
          </a:p>
          <a:p>
            <a:r>
              <a:rPr lang="es-ES" dirty="0" err="1"/>
              <a:t>Léger</a:t>
            </a:r>
            <a:r>
              <a:rPr lang="es-ES" dirty="0"/>
              <a:t> aprovechó las posibilidades plásticas del Cubismo, centrándose en una pintura que tiene en la mecanización su argumento y su temática.</a:t>
            </a:r>
          </a:p>
          <a:p>
            <a:r>
              <a:rPr lang="es-ES" dirty="0"/>
              <a:t>Destaca su obra de gran formato “La ciudad” (1919, </a:t>
            </a:r>
            <a:r>
              <a:rPr lang="es-ES" dirty="0" err="1"/>
              <a:t>Philadelphia</a:t>
            </a:r>
            <a:r>
              <a:rPr lang="es-ES" dirty="0"/>
              <a:t> Museum of Art. Filadelfia), realizada con la técnica del Cubismo sintético, a base de planos superpuestos fuertemente coloreados que se encuentran y se cruzan pero sin penetrar unos dentro de otros.</a:t>
            </a:r>
          </a:p>
          <a:p>
            <a:endParaRPr lang="es-ES" dirty="0"/>
          </a:p>
        </p:txBody>
      </p:sp>
    </p:spTree>
    <p:extLst>
      <p:ext uri="{BB962C8B-B14F-4D97-AF65-F5344CB8AC3E}">
        <p14:creationId xmlns:p14="http://schemas.microsoft.com/office/powerpoint/2010/main" val="25307226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490329" y="490330"/>
            <a:ext cx="11304105" cy="5686633"/>
          </a:xfrm>
        </p:spPr>
        <p:txBody>
          <a:bodyPr>
            <a:normAutofit fontScale="77500" lnSpcReduction="20000"/>
          </a:bodyPr>
          <a:lstStyle/>
          <a:p>
            <a:r>
              <a:rPr lang="es-ES" dirty="0"/>
              <a:t>Quizás parte de la vertiente urbana que tiene la obra de Fernand Léger se deba a sus antecedentes dentro de la arquitectura.</a:t>
            </a:r>
          </a:p>
          <a:p>
            <a:r>
              <a:rPr lang="es-ES" dirty="0"/>
              <a:t>Léger hizo una interpretación personal del cubismo de Picasso. Sus figuras y objetos pueden ser reconocidos a pesar de la simplificación y desarticulación con que los realiza. Sin embargo, la modificación de la forma no busca el análisis de la estructura sino dotar de vigor y dinamismo a la composición, lo cual a la larga lo llevó a imágenes no figurativas.</a:t>
            </a:r>
          </a:p>
          <a:p>
            <a:r>
              <a:rPr lang="es-ES" dirty="0"/>
              <a:t>El dinamismo que se aprecia en Léger esta enraizado con la estética de la máquina, que fue su aporte personal al cubismo. Esto propició vínculos con el presente impetuoso del momento que derivó en dos cualidades importantes: una conexión humana y una adaptabilidad de su propuesta a otros medios, donde se conjugan no solo la pintura, sino también la arquitectura, el teatro y la estética de la máquina como emblema de la sociedad moderna.  Esa cualidad expansiva de su trabajo estableció puentes entre el cubismo y el futurismo.</a:t>
            </a:r>
          </a:p>
          <a:p>
            <a:r>
              <a:rPr lang="es-ES" dirty="0"/>
              <a:t>En 1919, Fernand Léger pinta </a:t>
            </a:r>
            <a:r>
              <a:rPr lang="es-ES" i="1" dirty="0"/>
              <a:t>La </a:t>
            </a:r>
            <a:r>
              <a:rPr lang="es-ES" i="1" dirty="0" err="1"/>
              <a:t>ville</a:t>
            </a:r>
            <a:r>
              <a:rPr lang="es-ES" dirty="0"/>
              <a:t>, uno de sus cuadros más importantes, donde aborda temas claramente identificados con el arte moderno y la metrópolis. Allí expresa a cabalidad el sentido interdisciplinario de su pensamiento creador y el carácter múltiple de su expresión.</a:t>
            </a:r>
          </a:p>
          <a:p>
            <a:r>
              <a:rPr lang="es-ES" dirty="0"/>
              <a:t>A partir de </a:t>
            </a:r>
            <a:r>
              <a:rPr lang="es-ES" i="1" dirty="0"/>
              <a:t>La </a:t>
            </a:r>
            <a:r>
              <a:rPr lang="es-ES" i="1" dirty="0" err="1"/>
              <a:t>ville</a:t>
            </a:r>
            <a:r>
              <a:rPr lang="es-ES" dirty="0"/>
              <a:t>, el autor redefinió la práctica de la pintura a través de la confrontación con formas de producción culturales que se hallaban en el centro de la vida pública y moderna, tales como el diseño  gráfico y la publicidad, el teatro, el cine y la arquitectura, entre muchos otros medios, que paradójicamente no condujeron al abandono de la pintura.</a:t>
            </a:r>
          </a:p>
          <a:p>
            <a:endParaRPr lang="es-ES" dirty="0"/>
          </a:p>
        </p:txBody>
      </p:sp>
    </p:spTree>
    <p:extLst>
      <p:ext uri="{BB962C8B-B14F-4D97-AF65-F5344CB8AC3E}">
        <p14:creationId xmlns:p14="http://schemas.microsoft.com/office/powerpoint/2010/main" val="30067607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Fernand Léger: Figuras en un interior. 1922.</a:t>
            </a:r>
            <a:br>
              <a:rPr lang="es-ES" sz="3600" dirty="0"/>
            </a:br>
            <a:r>
              <a:rPr lang="es-ES" sz="3600" dirty="0"/>
              <a:t>Musée </a:t>
            </a:r>
            <a:r>
              <a:rPr lang="es-ES" sz="3600" dirty="0" err="1"/>
              <a:t>d’Art</a:t>
            </a:r>
            <a:r>
              <a:rPr lang="es-ES" sz="3600" dirty="0"/>
              <a:t> </a:t>
            </a:r>
            <a:r>
              <a:rPr lang="es-ES" sz="3600" dirty="0" err="1"/>
              <a:t>Moderne</a:t>
            </a:r>
            <a:r>
              <a:rPr lang="es-ES" sz="3600" dirty="0"/>
              <a:t> de la </a:t>
            </a:r>
            <a:r>
              <a:rPr lang="es-ES" sz="3600" dirty="0" err="1"/>
              <a:t>Ville</a:t>
            </a:r>
            <a:r>
              <a:rPr lang="es-ES" sz="3600" dirty="0"/>
              <a:t> de Paris, París</a:t>
            </a:r>
          </a:p>
        </p:txBody>
      </p:sp>
      <p:pic>
        <p:nvPicPr>
          <p:cNvPr id="3" name="Imagen 2">
            <a:extLst>
              <a:ext uri="{FF2B5EF4-FFF2-40B4-BE49-F238E27FC236}">
                <a16:creationId xmlns:a16="http://schemas.microsoft.com/office/drawing/2014/main" id="{DE660307-EB12-4D16-8721-944B155DE3B2}"/>
              </a:ext>
            </a:extLst>
          </p:cNvPr>
          <p:cNvPicPr>
            <a:picLocks noChangeAspect="1"/>
          </p:cNvPicPr>
          <p:nvPr/>
        </p:nvPicPr>
        <p:blipFill>
          <a:blip r:embed="rId2"/>
          <a:stretch>
            <a:fillRect/>
          </a:stretch>
        </p:blipFill>
        <p:spPr>
          <a:xfrm>
            <a:off x="4330766" y="314491"/>
            <a:ext cx="3530466" cy="5350467"/>
          </a:xfrm>
          <a:prstGeom prst="rect">
            <a:avLst/>
          </a:prstGeom>
        </p:spPr>
      </p:pic>
    </p:spTree>
    <p:extLst>
      <p:ext uri="{BB962C8B-B14F-4D97-AF65-F5344CB8AC3E}">
        <p14:creationId xmlns:p14="http://schemas.microsoft.com/office/powerpoint/2010/main" val="57351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F6DAFE6-7E34-45EE-BB20-479935CE58D2}"/>
              </a:ext>
            </a:extLst>
          </p:cNvPr>
          <p:cNvSpPr>
            <a:spLocks noGrp="1"/>
          </p:cNvSpPr>
          <p:nvPr>
            <p:ph idx="1"/>
          </p:nvPr>
        </p:nvSpPr>
        <p:spPr>
          <a:xfrm>
            <a:off x="838200" y="238539"/>
            <a:ext cx="10515600" cy="5938424"/>
          </a:xfrm>
        </p:spPr>
        <p:txBody>
          <a:bodyPr>
            <a:normAutofit/>
          </a:bodyPr>
          <a:lstStyle/>
          <a:p>
            <a:r>
              <a:rPr lang="es-ES" dirty="0"/>
              <a:t>Pintadas de forma </a:t>
            </a:r>
            <a:r>
              <a:rPr lang="es-ES" b="1" dirty="0"/>
              <a:t>geométrica</a:t>
            </a:r>
            <a:r>
              <a:rPr lang="es-ES" dirty="0"/>
              <a:t> y </a:t>
            </a:r>
            <a:r>
              <a:rPr lang="es-ES" b="1" dirty="0"/>
              <a:t>dislocada,</a:t>
            </a:r>
            <a:r>
              <a:rPr lang="es-ES" dirty="0"/>
              <a:t> como lo haría un buen </a:t>
            </a:r>
            <a:r>
              <a:rPr lang="es-ES" b="1" dirty="0"/>
              <a:t>cubista, </a:t>
            </a:r>
            <a:r>
              <a:rPr lang="es-ES" dirty="0"/>
              <a:t>estas </a:t>
            </a:r>
            <a:r>
              <a:rPr lang="es-ES" b="1" dirty="0"/>
              <a:t>mujeres robot</a:t>
            </a:r>
            <a:r>
              <a:rPr lang="es-ES" dirty="0"/>
              <a:t> (quizás con sentimientos) se toman aquí un té en un apartamento </a:t>
            </a:r>
            <a:r>
              <a:rPr lang="es-ES" b="1" dirty="0"/>
              <a:t>art-decó</a:t>
            </a:r>
            <a:r>
              <a:rPr lang="es-ES" dirty="0"/>
              <a:t> y nos miran a nosotros, extraños humanos.</a:t>
            </a:r>
          </a:p>
          <a:p>
            <a:r>
              <a:rPr lang="es-ES" dirty="0"/>
              <a:t>Los </a:t>
            </a:r>
            <a:r>
              <a:rPr lang="es-ES" b="1" dirty="0"/>
              <a:t>volúmenes redondeados</a:t>
            </a:r>
            <a:r>
              <a:rPr lang="es-ES" dirty="0"/>
              <a:t> son una evolución del </a:t>
            </a:r>
            <a:r>
              <a:rPr lang="es-ES" b="1" dirty="0" err="1"/>
              <a:t>pre-cubista</a:t>
            </a:r>
            <a:r>
              <a:rPr lang="es-ES" b="1" dirty="0"/>
              <a:t> Cézanne,</a:t>
            </a:r>
            <a:r>
              <a:rPr lang="es-ES" dirty="0"/>
              <a:t> pintor que cambió la vida al joven </a:t>
            </a:r>
            <a:r>
              <a:rPr lang="es-ES" b="1" dirty="0" err="1"/>
              <a:t>Léger</a:t>
            </a:r>
            <a:r>
              <a:rPr lang="es-ES" b="1" dirty="0"/>
              <a:t>.</a:t>
            </a:r>
            <a:r>
              <a:rPr lang="es-ES" dirty="0"/>
              <a:t> A partir de esta epifanía, el artista empezaría a pintar sus temáticas mecanizadas y la vida moderna a partir de </a:t>
            </a:r>
            <a:r>
              <a:rPr lang="es-ES" dirty="0" err="1"/>
              <a:t>cilíndros</a:t>
            </a:r>
            <a:r>
              <a:rPr lang="es-ES" dirty="0"/>
              <a:t>, conos y esferas, </a:t>
            </a:r>
            <a:r>
              <a:rPr lang="es-ES" dirty="0" err="1"/>
              <a:t>construídas</a:t>
            </a:r>
            <a:r>
              <a:rPr lang="es-ES" dirty="0"/>
              <a:t> con </a:t>
            </a:r>
            <a:r>
              <a:rPr lang="es-ES" b="1" dirty="0"/>
              <a:t>colores primarios,</a:t>
            </a:r>
            <a:r>
              <a:rPr lang="es-ES" dirty="0"/>
              <a:t> y todo presentado en composiciones muy armónicas.</a:t>
            </a:r>
          </a:p>
          <a:p>
            <a:r>
              <a:rPr lang="es-ES" dirty="0"/>
              <a:t>Este cuadro no anda lejos de «Las señoritas de Avignon» de </a:t>
            </a:r>
            <a:r>
              <a:rPr lang="es-ES" b="1" dirty="0"/>
              <a:t>Picasso, </a:t>
            </a:r>
            <a:r>
              <a:rPr lang="es-ES" dirty="0"/>
              <a:t>por las similitudes y las diferencias entre el </a:t>
            </a:r>
            <a:r>
              <a:rPr lang="es-ES" b="1" dirty="0"/>
              <a:t>cubismo</a:t>
            </a:r>
            <a:r>
              <a:rPr lang="es-ES" dirty="0"/>
              <a:t> de los dos pintores.</a:t>
            </a:r>
          </a:p>
          <a:p>
            <a:endParaRPr lang="es-ES" dirty="0"/>
          </a:p>
        </p:txBody>
      </p:sp>
    </p:spTree>
    <p:extLst>
      <p:ext uri="{BB962C8B-B14F-4D97-AF65-F5344CB8AC3E}">
        <p14:creationId xmlns:p14="http://schemas.microsoft.com/office/powerpoint/2010/main" val="19370078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it-IT" sz="3600" dirty="0"/>
              <a:t>Robert Delaunay: La torre Eiffel. 1910.</a:t>
            </a:r>
            <a:br>
              <a:rPr lang="it-IT" sz="3600" dirty="0"/>
            </a:br>
            <a:r>
              <a:rPr lang="it-IT" sz="3600" dirty="0"/>
              <a:t>Solomon R, Guggenheim Museum, Nueva York.</a:t>
            </a:r>
            <a:endParaRPr lang="es-ES" sz="3600" dirty="0"/>
          </a:p>
        </p:txBody>
      </p:sp>
      <p:pic>
        <p:nvPicPr>
          <p:cNvPr id="3" name="Imagen 2">
            <a:extLst>
              <a:ext uri="{FF2B5EF4-FFF2-40B4-BE49-F238E27FC236}">
                <a16:creationId xmlns:a16="http://schemas.microsoft.com/office/drawing/2014/main" id="{8454C489-9177-4783-9490-C65C40600DB5}"/>
              </a:ext>
            </a:extLst>
          </p:cNvPr>
          <p:cNvPicPr>
            <a:picLocks noChangeAspect="1"/>
          </p:cNvPicPr>
          <p:nvPr/>
        </p:nvPicPr>
        <p:blipFill>
          <a:blip r:embed="rId2"/>
          <a:stretch>
            <a:fillRect/>
          </a:stretch>
        </p:blipFill>
        <p:spPr>
          <a:xfrm>
            <a:off x="4340192" y="251897"/>
            <a:ext cx="3511615" cy="5469001"/>
          </a:xfrm>
          <a:prstGeom prst="rect">
            <a:avLst/>
          </a:prstGeom>
        </p:spPr>
      </p:pic>
    </p:spTree>
    <p:extLst>
      <p:ext uri="{BB962C8B-B14F-4D97-AF65-F5344CB8AC3E}">
        <p14:creationId xmlns:p14="http://schemas.microsoft.com/office/powerpoint/2010/main" val="132976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623261-50B4-4B5E-9FC3-BE709A2D8E5B}"/>
              </a:ext>
            </a:extLst>
          </p:cNvPr>
          <p:cNvSpPr>
            <a:spLocks noGrp="1"/>
          </p:cNvSpPr>
          <p:nvPr>
            <p:ph idx="1"/>
          </p:nvPr>
        </p:nvSpPr>
        <p:spPr>
          <a:xfrm>
            <a:off x="838200" y="384313"/>
            <a:ext cx="10515600" cy="5792650"/>
          </a:xfrm>
        </p:spPr>
        <p:txBody>
          <a:bodyPr/>
          <a:lstStyle/>
          <a:p>
            <a:r>
              <a:rPr lang="es-ES" dirty="0"/>
              <a:t>Entre 1909 y 1911 Delaunay pintó nueve cuadros con el tema de la torre Eiffel. </a:t>
            </a:r>
          </a:p>
          <a:p>
            <a:r>
              <a:rPr lang="es-ES" dirty="0"/>
              <a:t>Incluso volvió a tratarlo muchas veces en los años veinte. </a:t>
            </a:r>
          </a:p>
          <a:p>
            <a:r>
              <a:rPr lang="es-ES" dirty="0"/>
              <a:t>La torre Eiffel era aún un símbolo de modernidad, la construcción más alta del mundo, encarnación sensacional del poder de la técnica de la ingeniería y la comunicación. </a:t>
            </a:r>
          </a:p>
          <a:p>
            <a:r>
              <a:rPr lang="es-ES" dirty="0"/>
              <a:t>Para su representación Delaunay combina múltiples puntos de vista y superpone planos: El efecto que consigue es el de algo que se construye y se derrumba, una visión de impacto similar al de los paisajes urbanos de los expresionistas de Berlín.</a:t>
            </a:r>
          </a:p>
        </p:txBody>
      </p:sp>
    </p:spTree>
    <p:extLst>
      <p:ext uri="{BB962C8B-B14F-4D97-AF65-F5344CB8AC3E}">
        <p14:creationId xmlns:p14="http://schemas.microsoft.com/office/powerpoint/2010/main" val="25517586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endParaRPr lang="es-ES" dirty="0"/>
          </a:p>
        </p:txBody>
      </p:sp>
    </p:spTree>
    <p:extLst>
      <p:ext uri="{BB962C8B-B14F-4D97-AF65-F5344CB8AC3E}">
        <p14:creationId xmlns:p14="http://schemas.microsoft.com/office/powerpoint/2010/main" val="8715637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Robert Delaunay: Homenaje a </a:t>
            </a:r>
            <a:r>
              <a:rPr lang="es-ES" sz="3600" dirty="0" err="1"/>
              <a:t>Blériot</a:t>
            </a:r>
            <a:r>
              <a:rPr lang="es-ES" sz="3600" dirty="0"/>
              <a:t>. 1914.</a:t>
            </a:r>
            <a:br>
              <a:rPr lang="es-ES" sz="3600" dirty="0"/>
            </a:br>
            <a:r>
              <a:rPr lang="es-ES" sz="3600" dirty="0" err="1"/>
              <a:t>Kunstmuseum</a:t>
            </a:r>
            <a:r>
              <a:rPr lang="es-ES" sz="3600" dirty="0"/>
              <a:t> </a:t>
            </a:r>
            <a:r>
              <a:rPr lang="es-ES" sz="3600" dirty="0" err="1"/>
              <a:t>Basel</a:t>
            </a:r>
            <a:r>
              <a:rPr lang="es-ES" sz="3600" dirty="0"/>
              <a:t>, Basilea. </a:t>
            </a:r>
          </a:p>
        </p:txBody>
      </p:sp>
      <p:pic>
        <p:nvPicPr>
          <p:cNvPr id="3" name="Imagen 2">
            <a:extLst>
              <a:ext uri="{FF2B5EF4-FFF2-40B4-BE49-F238E27FC236}">
                <a16:creationId xmlns:a16="http://schemas.microsoft.com/office/drawing/2014/main" id="{C146D18D-A1A4-4685-A516-1D1B44567B45}"/>
              </a:ext>
            </a:extLst>
          </p:cNvPr>
          <p:cNvPicPr>
            <a:picLocks noChangeAspect="1"/>
          </p:cNvPicPr>
          <p:nvPr/>
        </p:nvPicPr>
        <p:blipFill>
          <a:blip r:embed="rId2"/>
          <a:stretch>
            <a:fillRect/>
          </a:stretch>
        </p:blipFill>
        <p:spPr>
          <a:xfrm>
            <a:off x="3455176" y="433339"/>
            <a:ext cx="5281648" cy="5297881"/>
          </a:xfrm>
          <a:prstGeom prst="rect">
            <a:avLst/>
          </a:prstGeom>
        </p:spPr>
      </p:pic>
    </p:spTree>
    <p:extLst>
      <p:ext uri="{BB962C8B-B14F-4D97-AF65-F5344CB8AC3E}">
        <p14:creationId xmlns:p14="http://schemas.microsoft.com/office/powerpoint/2010/main" val="76360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E1CA9F9-D8BC-4C13-9BC9-2CBD1A38B90E}"/>
              </a:ext>
            </a:extLst>
          </p:cNvPr>
          <p:cNvSpPr>
            <a:spLocks noGrp="1"/>
          </p:cNvSpPr>
          <p:nvPr>
            <p:ph idx="1"/>
          </p:nvPr>
        </p:nvSpPr>
        <p:spPr>
          <a:xfrm>
            <a:off x="838200" y="384313"/>
            <a:ext cx="10515600" cy="5792650"/>
          </a:xfrm>
        </p:spPr>
        <p:txBody>
          <a:bodyPr/>
          <a:lstStyle/>
          <a:p>
            <a:r>
              <a:rPr lang="es-ES" dirty="0"/>
              <a:t>Es una obra realizada durante su estancia en España, es un trabajo de gran importancia dentro de la trayectoria artística de los Delaunay porque marca su breve regreso a la figuración, eso sí, con el que no abandonan por completo las prácticas abstractas, como puede verse en la configuración de algunas zonas del lienzo. </a:t>
            </a:r>
          </a:p>
          <a:p>
            <a:r>
              <a:rPr lang="es-ES" dirty="0"/>
              <a:t>El ritmo y el movimiento de sus obras, pioneras dentro de la abstracción, las convierte en un punto de referencia imprescindible para comprender la evolución artística del s. XX; así como su capacidad para representar la luz a través de un estudiado uso del color que, igual que en esta pieza, se caracteriza por su brillantez e intensidad.</a:t>
            </a:r>
          </a:p>
        </p:txBody>
      </p:sp>
    </p:spTree>
    <p:extLst>
      <p:ext uri="{BB962C8B-B14F-4D97-AF65-F5344CB8AC3E}">
        <p14:creationId xmlns:p14="http://schemas.microsoft.com/office/powerpoint/2010/main" val="24473657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2984AD5-90B4-4BF2-AA3F-27B37543A275}"/>
              </a:ext>
            </a:extLst>
          </p:cNvPr>
          <p:cNvSpPr>
            <a:spLocks noGrp="1"/>
          </p:cNvSpPr>
          <p:nvPr>
            <p:ph idx="1"/>
          </p:nvPr>
        </p:nvSpPr>
        <p:spPr>
          <a:xfrm>
            <a:off x="530087" y="238538"/>
            <a:ext cx="11171583" cy="6188765"/>
          </a:xfrm>
        </p:spPr>
        <p:txBody>
          <a:bodyPr>
            <a:normAutofit/>
          </a:bodyPr>
          <a:lstStyle/>
          <a:p>
            <a:r>
              <a:rPr lang="es-ES" sz="2200" dirty="0" err="1">
                <a:latin typeface="Times New Roman" panose="02020603050405020304" pitchFamily="18" charset="0"/>
                <a:cs typeface="Times New Roman" panose="02020603050405020304" pitchFamily="18" charset="0"/>
              </a:rPr>
              <a:t>Blériot</a:t>
            </a:r>
            <a:r>
              <a:rPr lang="es-ES" sz="2200" dirty="0">
                <a:latin typeface="Times New Roman" panose="02020603050405020304" pitchFamily="18" charset="0"/>
                <a:cs typeface="Times New Roman" panose="02020603050405020304" pitchFamily="18" charset="0"/>
              </a:rPr>
              <a:t> fue un pionero de la aviación en sus facetas de piloto, fabricante y diseñador. </a:t>
            </a:r>
          </a:p>
          <a:p>
            <a:endParaRPr lang="es-ES" sz="2200" dirty="0">
              <a:latin typeface="Times New Roman" panose="02020603050405020304" pitchFamily="18" charset="0"/>
              <a:cs typeface="Times New Roman" panose="02020603050405020304" pitchFamily="18" charset="0"/>
            </a:endParaRPr>
          </a:p>
          <a:p>
            <a:r>
              <a:rPr lang="es-ES" sz="2200" dirty="0">
                <a:latin typeface="Times New Roman" panose="02020603050405020304" pitchFamily="18" charset="0"/>
                <a:cs typeface="Times New Roman" panose="02020603050405020304" pitchFamily="18" charset="0"/>
              </a:rPr>
              <a:t>La obra de </a:t>
            </a:r>
            <a:r>
              <a:rPr lang="es-ES" sz="2200" b="1" dirty="0">
                <a:latin typeface="Times New Roman" panose="02020603050405020304" pitchFamily="18" charset="0"/>
                <a:cs typeface="Times New Roman" panose="02020603050405020304" pitchFamily="18" charset="0"/>
              </a:rPr>
              <a:t>Delaunay</a:t>
            </a:r>
            <a:r>
              <a:rPr lang="es-ES" sz="2200" dirty="0">
                <a:latin typeface="Times New Roman" panose="02020603050405020304" pitchFamily="18" charset="0"/>
                <a:cs typeface="Times New Roman" panose="02020603050405020304" pitchFamily="18" charset="0"/>
              </a:rPr>
              <a:t> está llena de hélices unas girando y otras estáticas.</a:t>
            </a:r>
          </a:p>
          <a:p>
            <a:r>
              <a:rPr lang="es-ES" sz="2200" dirty="0">
                <a:latin typeface="Times New Roman" panose="02020603050405020304" pitchFamily="18" charset="0"/>
                <a:cs typeface="Times New Roman" panose="02020603050405020304" pitchFamily="18" charset="0"/>
              </a:rPr>
              <a:t>Arriba a la izquierda del centro vemos en planta un monoplano, presuntamente con el que </a:t>
            </a:r>
            <a:r>
              <a:rPr lang="es-ES" sz="2200" dirty="0" err="1">
                <a:latin typeface="Times New Roman" panose="02020603050405020304" pitchFamily="18" charset="0"/>
                <a:cs typeface="Times New Roman" panose="02020603050405020304" pitchFamily="18" charset="0"/>
              </a:rPr>
              <a:t>Blériot</a:t>
            </a:r>
            <a:r>
              <a:rPr lang="es-ES" sz="2200" dirty="0">
                <a:latin typeface="Times New Roman" panose="02020603050405020304" pitchFamily="18" charset="0"/>
                <a:cs typeface="Times New Roman" panose="02020603050405020304" pitchFamily="18" charset="0"/>
              </a:rPr>
              <a:t> cruzó el Canal de la Mancha; como se puede ver están en la zona azul, el mar, y la Torre está en la zona verde y marrón, en tierra.</a:t>
            </a:r>
          </a:p>
          <a:p>
            <a:r>
              <a:rPr lang="es-ES" sz="2200" dirty="0">
                <a:latin typeface="Times New Roman" panose="02020603050405020304" pitchFamily="18" charset="0"/>
                <a:cs typeface="Times New Roman" panose="02020603050405020304" pitchFamily="18" charset="0"/>
              </a:rPr>
              <a:t>Abajo a la izquierda se puede ver una hélice parada con sus dos palas o álabes, en realidad es el morro de un avión y debajo vemos su tren de aterrizaje.</a:t>
            </a:r>
          </a:p>
          <a:p>
            <a:r>
              <a:rPr lang="es-ES" sz="2200" dirty="0">
                <a:latin typeface="Times New Roman" panose="02020603050405020304" pitchFamily="18" charset="0"/>
                <a:cs typeface="Times New Roman" panose="02020603050405020304" pitchFamily="18" charset="0"/>
              </a:rPr>
              <a:t>El resto de la superficie está lleno de círculos concéntricos haciendo cada corona en diversos colores e incluso una misma corona cada tramo es de un color, para mi todas son representaciones de hélices en pleno giro que, según incida la luz, se convierten en una especie de caleidoscopio cromático. Esto es lo que está representado en el cuadro, las hélices y sus efectos cromáticos. El título pudo ser anterior o posterior a la obra, cosa sin importancia en este asunto.</a:t>
            </a:r>
          </a:p>
          <a:p>
            <a:r>
              <a:rPr lang="es-ES" sz="2200" dirty="0">
                <a:latin typeface="Times New Roman" panose="02020603050405020304" pitchFamily="18" charset="0"/>
                <a:cs typeface="Times New Roman" panose="02020603050405020304" pitchFamily="18" charset="0"/>
              </a:rPr>
              <a:t>Las diferentes combinaciones de anillos y sus colores, colindantes con respecto a cada uno en concreto, es un análisis de influencias y armonías cromáticas, resolviendo por complementarios y adyacentes, primarios y secundarios.</a:t>
            </a:r>
          </a:p>
          <a:p>
            <a:endParaRPr lang="es-ES" dirty="0"/>
          </a:p>
        </p:txBody>
      </p:sp>
    </p:spTree>
    <p:extLst>
      <p:ext uri="{BB962C8B-B14F-4D97-AF65-F5344CB8AC3E}">
        <p14:creationId xmlns:p14="http://schemas.microsoft.com/office/powerpoint/2010/main" val="19382609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Sonia Delaunay-</a:t>
            </a:r>
            <a:r>
              <a:rPr lang="es-ES" sz="3600" dirty="0" err="1"/>
              <a:t>Terk</a:t>
            </a:r>
            <a:r>
              <a:rPr lang="es-ES" sz="3600" dirty="0"/>
              <a:t>: Prismas eléctricos. 1914.</a:t>
            </a:r>
            <a:br>
              <a:rPr lang="es-ES" sz="3600" dirty="0"/>
            </a:br>
            <a:r>
              <a:rPr lang="es-ES" sz="3600" dirty="0"/>
              <a:t>Centre Georges Pompidou, París.</a:t>
            </a:r>
          </a:p>
        </p:txBody>
      </p:sp>
      <p:pic>
        <p:nvPicPr>
          <p:cNvPr id="3" name="Imagen 2">
            <a:extLst>
              <a:ext uri="{FF2B5EF4-FFF2-40B4-BE49-F238E27FC236}">
                <a16:creationId xmlns:a16="http://schemas.microsoft.com/office/drawing/2014/main" id="{43932E08-2053-43EE-B7EB-DD82D836D356}"/>
              </a:ext>
            </a:extLst>
          </p:cNvPr>
          <p:cNvPicPr>
            <a:picLocks noChangeAspect="1"/>
          </p:cNvPicPr>
          <p:nvPr/>
        </p:nvPicPr>
        <p:blipFill>
          <a:blip r:embed="rId2"/>
          <a:stretch>
            <a:fillRect/>
          </a:stretch>
        </p:blipFill>
        <p:spPr>
          <a:xfrm>
            <a:off x="3386728" y="203259"/>
            <a:ext cx="5418542" cy="5435195"/>
          </a:xfrm>
          <a:prstGeom prst="rect">
            <a:avLst/>
          </a:prstGeom>
        </p:spPr>
      </p:pic>
    </p:spTree>
    <p:extLst>
      <p:ext uri="{BB962C8B-B14F-4D97-AF65-F5344CB8AC3E}">
        <p14:creationId xmlns:p14="http://schemas.microsoft.com/office/powerpoint/2010/main" val="359235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Otra artista cubista es Sonia Delaunay-</a:t>
            </a:r>
            <a:r>
              <a:rPr lang="es-ES" dirty="0" err="1"/>
              <a:t>Terk</a:t>
            </a:r>
            <a:r>
              <a:rPr lang="es-ES" dirty="0"/>
              <a:t> (1885-1979). </a:t>
            </a:r>
          </a:p>
          <a:p>
            <a:r>
              <a:rPr lang="es-ES" dirty="0"/>
              <a:t>A través de su pintura y su incursión en el diseño de modas, libros, tejidos etc. representó un papel importante en el desarrollo del orfismo. </a:t>
            </a:r>
          </a:p>
          <a:p>
            <a:r>
              <a:rPr lang="es-ES" dirty="0"/>
              <a:t>Contrae segundas nupcias con Robert Delaunay y comienza su intercambio artístico, sobre todo su interés por las teorías de </a:t>
            </a:r>
            <a:r>
              <a:rPr lang="es-ES" dirty="0" err="1"/>
              <a:t>Chevreul</a:t>
            </a:r>
            <a:r>
              <a:rPr lang="es-ES" dirty="0"/>
              <a:t> del color, que se plasma en su serie “Contrastes simultáneos” (1913). Destaca su obra “Prismas eléctricos” (1914. Centro Georges Pompidou, París).</a:t>
            </a:r>
          </a:p>
          <a:p>
            <a:endParaRPr lang="es-ES" dirty="0"/>
          </a:p>
        </p:txBody>
      </p:sp>
    </p:spTree>
    <p:extLst>
      <p:ext uri="{BB962C8B-B14F-4D97-AF65-F5344CB8AC3E}">
        <p14:creationId xmlns:p14="http://schemas.microsoft.com/office/powerpoint/2010/main" val="35705083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EA91B1D-B22F-4A3B-B861-395F27BA0837}"/>
              </a:ext>
            </a:extLst>
          </p:cNvPr>
          <p:cNvSpPr>
            <a:spLocks noGrp="1"/>
          </p:cNvSpPr>
          <p:nvPr>
            <p:ph idx="1"/>
          </p:nvPr>
        </p:nvSpPr>
        <p:spPr>
          <a:xfrm>
            <a:off x="838200" y="331304"/>
            <a:ext cx="10515600" cy="5845659"/>
          </a:xfrm>
        </p:spPr>
        <p:txBody>
          <a:bodyPr>
            <a:normAutofit fontScale="77500" lnSpcReduction="20000"/>
          </a:bodyPr>
          <a:lstStyle/>
          <a:p>
            <a:r>
              <a:rPr lang="es-ES" b="1" dirty="0"/>
              <a:t>Instalada en París desde 1905 conoció a Robert Delaunay y se casó  con él. En 1912 los dos crearon el orfismo, un estilo pictórico emparentado con el futurismo y el cubismo que, apareció en la misma época, aunque era más abstracto y con más colorido.</a:t>
            </a:r>
            <a:endParaRPr lang="es-ES" dirty="0"/>
          </a:p>
          <a:p>
            <a:endParaRPr lang="es-ES" b="1" dirty="0"/>
          </a:p>
          <a:p>
            <a:r>
              <a:rPr lang="es-ES" b="1" dirty="0"/>
              <a:t>El orfismo fue bautizado así en referencia a Orfeo, el poeta y músico de la mitología griega, por el poeta Guillaume Apollinaire, que vio semejanzas entre los planos solapados y armónicos de colores vivos y contrastados y las armonías de la música. También fue llamado </a:t>
            </a:r>
            <a:r>
              <a:rPr lang="es-ES" b="1" dirty="0" err="1"/>
              <a:t>simultaneismo</a:t>
            </a:r>
            <a:r>
              <a:rPr lang="es-ES" b="1" dirty="0"/>
              <a:t> porque combinaba a la vez figuras geométricas, dibujos claros y colores intensos.</a:t>
            </a:r>
            <a:endParaRPr lang="es-ES" dirty="0"/>
          </a:p>
          <a:p>
            <a:endParaRPr lang="es-ES" b="1" dirty="0"/>
          </a:p>
          <a:p>
            <a:r>
              <a:rPr lang="es-ES" b="1" dirty="0"/>
              <a:t>En 1914 las farolas de gas de París estaban siendo sustituidas por las farolas eléctricas de  luz mucho más clara. Obsesionada por la naturaleza de la luz, sobre todo por la distorsión que experimentaba la de las nuevas farolas al proyectarse en prismas y halos de la calle. </a:t>
            </a:r>
            <a:r>
              <a:rPr lang="es-ES" b="1" dirty="0" err="1"/>
              <a:t>Delanuay</a:t>
            </a:r>
            <a:r>
              <a:rPr lang="es-ES" b="1" dirty="0"/>
              <a:t> </a:t>
            </a:r>
            <a:r>
              <a:rPr lang="es-ES" b="1" dirty="0" err="1"/>
              <a:t>Terk</a:t>
            </a:r>
            <a:r>
              <a:rPr lang="es-ES" b="1" dirty="0"/>
              <a:t> pintó </a:t>
            </a:r>
            <a:r>
              <a:rPr lang="es-ES" b="1" i="1" dirty="0"/>
              <a:t>Prismas eléctricos ,</a:t>
            </a:r>
            <a:r>
              <a:rPr lang="es-ES" b="1" dirty="0"/>
              <a:t> obra cuya luminosidad y colores vibrantes están subrayados mediante círculos rítmicos de luz que evocan movimiento y profundidad.</a:t>
            </a:r>
            <a:endParaRPr lang="es-ES" dirty="0"/>
          </a:p>
          <a:p>
            <a:endParaRPr lang="es-ES" b="1" dirty="0"/>
          </a:p>
          <a:p>
            <a:r>
              <a:rPr lang="es-ES" b="1" dirty="0"/>
              <a:t>Con sus capas de colores y formas, esta pintora sugiere acción, en contraste con las composiciones estáticas y los colores apagados del cubismo. </a:t>
            </a:r>
          </a:p>
          <a:p>
            <a:r>
              <a:rPr lang="es-ES" b="1" dirty="0"/>
              <a:t>Delaunay-</a:t>
            </a:r>
            <a:r>
              <a:rPr lang="es-ES" b="1" dirty="0" err="1"/>
              <a:t>Terk</a:t>
            </a:r>
            <a:r>
              <a:rPr lang="es-ES" b="1" dirty="0"/>
              <a:t> hizo muchos estudios para el cuadro.</a:t>
            </a:r>
            <a:endParaRPr lang="es-ES" dirty="0"/>
          </a:p>
          <a:p>
            <a:endParaRPr lang="es-ES" dirty="0"/>
          </a:p>
        </p:txBody>
      </p:sp>
    </p:spTree>
    <p:extLst>
      <p:ext uri="{BB962C8B-B14F-4D97-AF65-F5344CB8AC3E}">
        <p14:creationId xmlns:p14="http://schemas.microsoft.com/office/powerpoint/2010/main" val="6518012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ED449DD-5D85-4457-9A58-4C2047A4CBA2}"/>
              </a:ext>
            </a:extLst>
          </p:cNvPr>
          <p:cNvSpPr>
            <a:spLocks noGrp="1"/>
          </p:cNvSpPr>
          <p:nvPr>
            <p:ph type="ctrTitle"/>
          </p:nvPr>
        </p:nvSpPr>
        <p:spPr/>
        <p:txBody>
          <a:bodyPr/>
          <a:lstStyle/>
          <a:p>
            <a:r>
              <a:rPr lang="es-ES" b="1" dirty="0"/>
              <a:t>LA ESCULTURA CUBISTA.   </a:t>
            </a:r>
            <a:endParaRPr lang="es-ES" dirty="0"/>
          </a:p>
        </p:txBody>
      </p:sp>
    </p:spTree>
    <p:extLst>
      <p:ext uri="{BB962C8B-B14F-4D97-AF65-F5344CB8AC3E}">
        <p14:creationId xmlns:p14="http://schemas.microsoft.com/office/powerpoint/2010/main" val="1554938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Pablo Picasso: Vaso de Asenjo. 1914</a:t>
            </a:r>
            <a:br>
              <a:rPr lang="es-ES" sz="3600" dirty="0"/>
            </a:br>
            <a:r>
              <a:rPr lang="es-ES" sz="3600" dirty="0" err="1"/>
              <a:t>Philadelphia</a:t>
            </a:r>
            <a:r>
              <a:rPr lang="es-ES" sz="3600" dirty="0"/>
              <a:t> Museum of Art, Filadelfia.</a:t>
            </a:r>
          </a:p>
        </p:txBody>
      </p:sp>
      <p:pic>
        <p:nvPicPr>
          <p:cNvPr id="3" name="Imagen 2">
            <a:extLst>
              <a:ext uri="{FF2B5EF4-FFF2-40B4-BE49-F238E27FC236}">
                <a16:creationId xmlns:a16="http://schemas.microsoft.com/office/drawing/2014/main" id="{9A9DA279-F9F7-4435-AFC4-BF92000FAFC7}"/>
              </a:ext>
            </a:extLst>
          </p:cNvPr>
          <p:cNvPicPr>
            <a:picLocks noChangeAspect="1"/>
          </p:cNvPicPr>
          <p:nvPr/>
        </p:nvPicPr>
        <p:blipFill>
          <a:blip r:embed="rId2"/>
          <a:stretch>
            <a:fillRect/>
          </a:stretch>
        </p:blipFill>
        <p:spPr>
          <a:xfrm>
            <a:off x="4297408" y="269298"/>
            <a:ext cx="3597184" cy="5447053"/>
          </a:xfrm>
          <a:prstGeom prst="rect">
            <a:avLst/>
          </a:prstGeom>
        </p:spPr>
      </p:pic>
    </p:spTree>
    <p:extLst>
      <p:ext uri="{BB962C8B-B14F-4D97-AF65-F5344CB8AC3E}">
        <p14:creationId xmlns:p14="http://schemas.microsoft.com/office/powerpoint/2010/main" val="392494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La renovación de la escultura, no siguió una trayectoria con influencias de las experiencias pictóricas, más bien tomó cauces independientes y dentro de acciones individualistas.</a:t>
            </a:r>
          </a:p>
          <a:p>
            <a:r>
              <a:rPr lang="es-ES" dirty="0"/>
              <a:t>Es innegable, que en tendencias como el cubismo, la escultura que es un arte tridimensional con un volumen y una materia situada en el espacio, tuvo que seguir una trayectoria autónoma, aunque ambos estén interrelacionados sobre todo la escultura negra. </a:t>
            </a:r>
          </a:p>
          <a:p>
            <a:r>
              <a:rPr lang="es-ES" dirty="0"/>
              <a:t>En 1909, Picasso realiza “Cabeza de mujer” y posteriormente en 1914 “El vaso de ajenjo”, en el que utilizó materiales reales en tres dimensiones, similar al collage. </a:t>
            </a:r>
          </a:p>
          <a:p>
            <a:r>
              <a:rPr lang="es-ES" dirty="0"/>
              <a:t>Se trata de una figura en bronce sobre el que aparece colocada una cucharilla de plata y la reproducción exacta de un terrón de azúcar. </a:t>
            </a:r>
          </a:p>
        </p:txBody>
      </p:sp>
    </p:spTree>
    <p:extLst>
      <p:ext uri="{BB962C8B-B14F-4D97-AF65-F5344CB8AC3E}">
        <p14:creationId xmlns:p14="http://schemas.microsoft.com/office/powerpoint/2010/main" val="39371054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it-IT" sz="3600" dirty="0"/>
              <a:t>Henri Laurens: La guitarra. c. 1914. </a:t>
            </a:r>
            <a:br>
              <a:rPr lang="it-IT" sz="3600" dirty="0"/>
            </a:br>
            <a:r>
              <a:rPr lang="it-IT" sz="3600" dirty="0"/>
              <a:t>Colección particular, París.</a:t>
            </a:r>
            <a:endParaRPr lang="es-ES" sz="3600" dirty="0"/>
          </a:p>
        </p:txBody>
      </p:sp>
      <p:pic>
        <p:nvPicPr>
          <p:cNvPr id="3" name="Imagen 2">
            <a:extLst>
              <a:ext uri="{FF2B5EF4-FFF2-40B4-BE49-F238E27FC236}">
                <a16:creationId xmlns:a16="http://schemas.microsoft.com/office/drawing/2014/main" id="{FB028980-8422-4CE1-B4BA-8B2162478388}"/>
              </a:ext>
            </a:extLst>
          </p:cNvPr>
          <p:cNvPicPr>
            <a:picLocks noChangeAspect="1"/>
          </p:cNvPicPr>
          <p:nvPr/>
        </p:nvPicPr>
        <p:blipFill>
          <a:blip r:embed="rId2"/>
          <a:stretch>
            <a:fillRect/>
          </a:stretch>
        </p:blipFill>
        <p:spPr>
          <a:xfrm>
            <a:off x="1948354" y="119270"/>
            <a:ext cx="8295291" cy="5532437"/>
          </a:xfrm>
          <a:prstGeom prst="rect">
            <a:avLst/>
          </a:prstGeom>
        </p:spPr>
      </p:pic>
    </p:spTree>
    <p:extLst>
      <p:ext uri="{BB962C8B-B14F-4D97-AF65-F5344CB8AC3E}">
        <p14:creationId xmlns:p14="http://schemas.microsoft.com/office/powerpoint/2010/main" val="126909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b="1" dirty="0"/>
              <a:t>Henri Laurens (1881-1954)- </a:t>
            </a:r>
            <a:r>
              <a:rPr lang="es-ES" dirty="0"/>
              <a:t>escultor francés, consiguió pasar desde el espacio bidimensional de la pintura cubista al tridimensional de la escultura.</a:t>
            </a:r>
          </a:p>
          <a:p>
            <a:r>
              <a:rPr lang="es-ES" dirty="0"/>
              <a:t>Conoce a Braque en 1911 y expone en el Salón </a:t>
            </a:r>
            <a:r>
              <a:rPr lang="es-ES" dirty="0" err="1"/>
              <a:t>d’Or</a:t>
            </a:r>
            <a:r>
              <a:rPr lang="es-ES" dirty="0"/>
              <a:t> en 1912. Su primera escultura a modo de collage, data de 1913. Durante los años posteriores realiza numerosas composiciones sobre todo naturalezas muertas. Tras 1920, Laurens comienza un trabajo escultórico más convencional. </a:t>
            </a:r>
          </a:p>
          <a:p>
            <a:r>
              <a:rPr lang="es-ES" dirty="0"/>
              <a:t>Destaca “La guitarra”, 1914, colección particular</a:t>
            </a:r>
          </a:p>
        </p:txBody>
      </p:sp>
    </p:spTree>
    <p:extLst>
      <p:ext uri="{BB962C8B-B14F-4D97-AF65-F5344CB8AC3E}">
        <p14:creationId xmlns:p14="http://schemas.microsoft.com/office/powerpoint/2010/main" val="24591355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608397E-89D1-46D1-AC52-7A1270496D09}"/>
              </a:ext>
            </a:extLst>
          </p:cNvPr>
          <p:cNvSpPr>
            <a:spLocks noGrp="1"/>
          </p:cNvSpPr>
          <p:nvPr>
            <p:ph idx="1"/>
          </p:nvPr>
        </p:nvSpPr>
        <p:spPr>
          <a:xfrm>
            <a:off x="838200" y="318052"/>
            <a:ext cx="10515600" cy="5858911"/>
          </a:xfrm>
        </p:spPr>
        <p:txBody>
          <a:bodyPr/>
          <a:lstStyle/>
          <a:p>
            <a:r>
              <a:rPr lang="es-ES" dirty="0"/>
              <a:t>Desde 1911 a Henri Laurens le unió una estrecha amistad a George Braque, quien le introdujo en las particularidades del lenguaje que él y Picasso habían desarrollado. </a:t>
            </a:r>
          </a:p>
          <a:p>
            <a:r>
              <a:rPr lang="es-ES" dirty="0"/>
              <a:t>Sus trabajos se encuentran entre los más fértiles y felices de la escultura de nuestro siglo. </a:t>
            </a:r>
          </a:p>
          <a:p>
            <a:r>
              <a:rPr lang="es-ES" dirty="0"/>
              <a:t>Laurens se inspiró en los </a:t>
            </a:r>
            <a:r>
              <a:rPr lang="es-ES" dirty="0" err="1"/>
              <a:t>papiers</a:t>
            </a:r>
            <a:r>
              <a:rPr lang="es-ES" dirty="0"/>
              <a:t> </a:t>
            </a:r>
            <a:r>
              <a:rPr lang="es-ES" dirty="0" err="1"/>
              <a:t>collés</a:t>
            </a:r>
            <a:r>
              <a:rPr lang="es-ES" dirty="0"/>
              <a:t> de los creadores del cubismo y en los modelados polícromos y </a:t>
            </a:r>
            <a:r>
              <a:rPr lang="es-ES" dirty="0" err="1"/>
              <a:t>tableaux-objets</a:t>
            </a:r>
            <a:r>
              <a:rPr lang="es-ES" dirty="0"/>
              <a:t> de Picasso. </a:t>
            </a:r>
          </a:p>
          <a:p>
            <a:r>
              <a:rPr lang="es-ES" dirty="0"/>
              <a:t>Hasta 1918 sus obras abundan en las posibilidades de estas técnicas, que empleó con gran refinamiento.</a:t>
            </a:r>
          </a:p>
          <a:p>
            <a:endParaRPr lang="es-ES" dirty="0"/>
          </a:p>
        </p:txBody>
      </p:sp>
    </p:spTree>
    <p:extLst>
      <p:ext uri="{BB962C8B-B14F-4D97-AF65-F5344CB8AC3E}">
        <p14:creationId xmlns:p14="http://schemas.microsoft.com/office/powerpoint/2010/main" val="12696499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Raymond Duchamp-Villon: El caballo. 1914.</a:t>
            </a:r>
            <a:br>
              <a:rPr lang="es-ES" sz="3600" dirty="0"/>
            </a:br>
            <a:r>
              <a:rPr lang="es-ES" sz="3600" dirty="0"/>
              <a:t>Peggy Guggenheim Museum, Venecia.</a:t>
            </a:r>
          </a:p>
        </p:txBody>
      </p:sp>
      <p:pic>
        <p:nvPicPr>
          <p:cNvPr id="3" name="Imagen 2">
            <a:extLst>
              <a:ext uri="{FF2B5EF4-FFF2-40B4-BE49-F238E27FC236}">
                <a16:creationId xmlns:a16="http://schemas.microsoft.com/office/drawing/2014/main" id="{C8143CB0-FF7F-4147-A9D6-76765A0FB5B7}"/>
              </a:ext>
            </a:extLst>
          </p:cNvPr>
          <p:cNvPicPr>
            <a:picLocks noChangeAspect="1"/>
          </p:cNvPicPr>
          <p:nvPr/>
        </p:nvPicPr>
        <p:blipFill>
          <a:blip r:embed="rId2"/>
          <a:stretch>
            <a:fillRect/>
          </a:stretch>
        </p:blipFill>
        <p:spPr>
          <a:xfrm>
            <a:off x="3557286" y="276626"/>
            <a:ext cx="5077425" cy="5361829"/>
          </a:xfrm>
          <a:prstGeom prst="rect">
            <a:avLst/>
          </a:prstGeom>
        </p:spPr>
      </p:pic>
    </p:spTree>
    <p:extLst>
      <p:ext uri="{BB962C8B-B14F-4D97-AF65-F5344CB8AC3E}">
        <p14:creationId xmlns:p14="http://schemas.microsoft.com/office/powerpoint/2010/main" val="3905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lstStyle/>
          <a:p>
            <a:r>
              <a:rPr lang="es-ES" dirty="0"/>
              <a:t>Raymond Duchamp-Villon, fue un escultor de muerte prematura. </a:t>
            </a:r>
          </a:p>
          <a:p>
            <a:r>
              <a:rPr lang="es-ES" dirty="0"/>
              <a:t>Se propuso traducir la representación escultórica en un objeto con formas autónomas renunciando a los principios tradicionales. </a:t>
            </a:r>
          </a:p>
          <a:p>
            <a:r>
              <a:rPr lang="es-ES" dirty="0"/>
              <a:t>Destaca “El caballo” 1914</a:t>
            </a:r>
          </a:p>
        </p:txBody>
      </p:sp>
    </p:spTree>
    <p:extLst>
      <p:ext uri="{BB962C8B-B14F-4D97-AF65-F5344CB8AC3E}">
        <p14:creationId xmlns:p14="http://schemas.microsoft.com/office/powerpoint/2010/main" val="18197505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793BAD0-CC4B-4D37-A42D-3ABDBD05647C}"/>
              </a:ext>
            </a:extLst>
          </p:cNvPr>
          <p:cNvSpPr>
            <a:spLocks noGrp="1"/>
          </p:cNvSpPr>
          <p:nvPr>
            <p:ph idx="1"/>
          </p:nvPr>
        </p:nvSpPr>
        <p:spPr>
          <a:xfrm>
            <a:off x="838200" y="357809"/>
            <a:ext cx="10515600" cy="5819154"/>
          </a:xfrm>
        </p:spPr>
        <p:txBody>
          <a:bodyPr>
            <a:normAutofit fontScale="85000" lnSpcReduction="20000"/>
          </a:bodyPr>
          <a:lstStyle/>
          <a:p>
            <a:r>
              <a:rPr lang="es-ES" sz="2400" dirty="0">
                <a:latin typeface="Times New Roman" panose="02020603050405020304" pitchFamily="18" charset="0"/>
                <a:cs typeface="Times New Roman" panose="02020603050405020304" pitchFamily="18" charset="0"/>
              </a:rPr>
              <a:t>Duchamp-Villon (1878 - 1918) fue un artista francés llamado al frente de combate en la Primera Guerra Mundial. </a:t>
            </a:r>
          </a:p>
          <a:p>
            <a:r>
              <a:rPr lang="es-ES" sz="2400" dirty="0">
                <a:latin typeface="Times New Roman" panose="02020603050405020304" pitchFamily="18" charset="0"/>
                <a:cs typeface="Times New Roman" panose="02020603050405020304" pitchFamily="18" charset="0"/>
              </a:rPr>
              <a:t>El contexto social en que se encontraba, así como su propia experiencia dieron origen a esta escultura, realizada en bronce y color negro. </a:t>
            </a:r>
          </a:p>
          <a:p>
            <a:r>
              <a:rPr lang="es-ES" sz="2400" dirty="0">
                <a:latin typeface="Times New Roman" panose="02020603050405020304" pitchFamily="18" charset="0"/>
                <a:cs typeface="Times New Roman" panose="02020603050405020304" pitchFamily="18" charset="0"/>
              </a:rPr>
              <a:t>La figura reúne elementos de dos movimientos que surgieron en el medio artístico; por un lado, la figura toma del Cubismo la reducción de la figura del caballo a formas geométricas; por otro lado, es posible advertir influencias "futuristas" en cuanto al movimiento y dinamismo de la figura que se representa. </a:t>
            </a:r>
          </a:p>
          <a:p>
            <a:r>
              <a:rPr lang="es-ES" sz="2400" dirty="0">
                <a:latin typeface="Times New Roman" panose="02020603050405020304" pitchFamily="18" charset="0"/>
                <a:cs typeface="Times New Roman" panose="02020603050405020304" pitchFamily="18" charset="0"/>
              </a:rPr>
              <a:t>A simple vista, el espectador logra vislumbrar partes del cuerpo del caballo que han sido representadas en su abstracción, como las patas del corcel, o quizá su cabeza. </a:t>
            </a:r>
          </a:p>
          <a:p>
            <a:r>
              <a:rPr lang="es-ES" sz="2400" dirty="0">
                <a:latin typeface="Times New Roman" panose="02020603050405020304" pitchFamily="18" charset="0"/>
                <a:cs typeface="Times New Roman" panose="02020603050405020304" pitchFamily="18" charset="0"/>
              </a:rPr>
              <a:t>De la misma forma es posible apreciar la postura del caballo en cabalgata o congelado sobre sus patas traseras. </a:t>
            </a:r>
          </a:p>
          <a:p>
            <a:r>
              <a:rPr lang="es-ES" sz="2400" dirty="0">
                <a:latin typeface="Times New Roman" panose="02020603050405020304" pitchFamily="18" charset="0"/>
                <a:cs typeface="Times New Roman" panose="02020603050405020304" pitchFamily="18" charset="0"/>
              </a:rPr>
              <a:t>Casi es posible advertir la fuerza de sus extremidades y la potencia de su movimiento. </a:t>
            </a:r>
          </a:p>
          <a:p>
            <a:r>
              <a:rPr lang="es-ES" sz="2400" dirty="0">
                <a:latin typeface="Times New Roman" panose="02020603050405020304" pitchFamily="18" charset="0"/>
                <a:cs typeface="Times New Roman" panose="02020603050405020304" pitchFamily="18" charset="0"/>
              </a:rPr>
              <a:t>Esta escultura demuestra el paso de la representación naturalista hacia una forma mecánica. </a:t>
            </a:r>
          </a:p>
          <a:p>
            <a:r>
              <a:rPr lang="es-ES" sz="2400" dirty="0">
                <a:latin typeface="Times New Roman" panose="02020603050405020304" pitchFamily="18" charset="0"/>
                <a:cs typeface="Times New Roman" panose="02020603050405020304" pitchFamily="18" charset="0"/>
              </a:rPr>
              <a:t>De la misma forma, la escultura recuerda el reemplazo del animal como transporte al frente del combate por el tanque de guerra, y también representa el paso del combate directo hombre - hombre por un combate librado a distancia, con armamento capaz de destrozar al oponente desde la lejanía. </a:t>
            </a:r>
          </a:p>
          <a:p>
            <a:r>
              <a:rPr lang="es-ES" sz="2400" dirty="0">
                <a:latin typeface="Times New Roman" panose="02020603050405020304" pitchFamily="18" charset="0"/>
                <a:cs typeface="Times New Roman" panose="02020603050405020304" pitchFamily="18" charset="0"/>
              </a:rPr>
              <a:t>La presente escultura fue realizada por Duchamp - Villon una vez que fue dado de baja de la gran guerra, antes de acercarse el final de su vida</a:t>
            </a:r>
          </a:p>
        </p:txBody>
      </p:sp>
    </p:spTree>
    <p:extLst>
      <p:ext uri="{BB962C8B-B14F-4D97-AF65-F5344CB8AC3E}">
        <p14:creationId xmlns:p14="http://schemas.microsoft.com/office/powerpoint/2010/main" val="11742516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A3B348B-E8C8-4CD3-BA5B-50C13AD39CBE}"/>
              </a:ext>
            </a:extLst>
          </p:cNvPr>
          <p:cNvSpPr>
            <a:spLocks noGrp="1"/>
          </p:cNvSpPr>
          <p:nvPr>
            <p:ph type="ctrTitle"/>
          </p:nvPr>
        </p:nvSpPr>
        <p:spPr/>
        <p:txBody>
          <a:bodyPr>
            <a:normAutofit/>
          </a:bodyPr>
          <a:lstStyle/>
          <a:p>
            <a:r>
              <a:rPr lang="es-ES" b="1" u="dbl" dirty="0"/>
              <a:t>El Futurismo italiano: </a:t>
            </a:r>
            <a:br>
              <a:rPr lang="es-ES" b="1" u="dbl" dirty="0"/>
            </a:br>
            <a:r>
              <a:rPr lang="es-ES" b="1" u="dbl" dirty="0"/>
              <a:t>la rebeldía de lo veloz.</a:t>
            </a:r>
            <a:endParaRPr lang="es-ES" dirty="0"/>
          </a:p>
        </p:txBody>
      </p:sp>
    </p:spTree>
    <p:extLst>
      <p:ext uri="{BB962C8B-B14F-4D97-AF65-F5344CB8AC3E}">
        <p14:creationId xmlns:p14="http://schemas.microsoft.com/office/powerpoint/2010/main" val="53439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Umberto Boccioni: La ciudad que se levanta. 1910.</a:t>
            </a:r>
            <a:br>
              <a:rPr lang="es-ES" sz="3600" dirty="0"/>
            </a:br>
            <a:r>
              <a:rPr lang="es-ES" sz="3600" dirty="0" err="1"/>
              <a:t>MoMA</a:t>
            </a:r>
            <a:r>
              <a:rPr lang="es-ES" sz="3600" dirty="0"/>
              <a:t>, Nueva York. Óleo sobre lienzo. 2m x 3m.</a:t>
            </a:r>
          </a:p>
        </p:txBody>
      </p:sp>
      <p:pic>
        <p:nvPicPr>
          <p:cNvPr id="3" name="Imagen 2">
            <a:extLst>
              <a:ext uri="{FF2B5EF4-FFF2-40B4-BE49-F238E27FC236}">
                <a16:creationId xmlns:a16="http://schemas.microsoft.com/office/drawing/2014/main" id="{65B3627A-F0EB-4082-B401-8C69A7A9186B}"/>
              </a:ext>
            </a:extLst>
          </p:cNvPr>
          <p:cNvPicPr>
            <a:picLocks noChangeAspect="1"/>
          </p:cNvPicPr>
          <p:nvPr/>
        </p:nvPicPr>
        <p:blipFill>
          <a:blip r:embed="rId2"/>
          <a:stretch>
            <a:fillRect/>
          </a:stretch>
        </p:blipFill>
        <p:spPr>
          <a:xfrm>
            <a:off x="2200348" y="374373"/>
            <a:ext cx="7791301" cy="5158064"/>
          </a:xfrm>
          <a:prstGeom prst="rect">
            <a:avLst/>
          </a:prstGeom>
        </p:spPr>
      </p:pic>
    </p:spTree>
    <p:extLst>
      <p:ext uri="{BB962C8B-B14F-4D97-AF65-F5344CB8AC3E}">
        <p14:creationId xmlns:p14="http://schemas.microsoft.com/office/powerpoint/2010/main" val="49540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fontScale="70000" lnSpcReduction="20000"/>
          </a:bodyPr>
          <a:lstStyle/>
          <a:p>
            <a:r>
              <a:rPr lang="es-ES" dirty="0"/>
              <a:t>El Cubismo, supuso el punto de partida de otras corrientes como por ejemplo: el Futurismo. Esta tendencia, que se basa en la creencia y la fe ciega en el progreso, fue un movimiento dinámico, un arte basado en la captación y exaltación del movimiento y de la acción. Sus principios están próximos a ideologías anárquicas e incluso en sus manifiestos permiten ver que el futurismo fue una tendencia plástica, pero con una profunda identidad política, ética y social.</a:t>
            </a:r>
          </a:p>
          <a:p>
            <a:r>
              <a:rPr lang="es-ES" dirty="0"/>
              <a:t>El futurismo italiano surge en un marco de conservadurismo y es la primera vanguardia que alcanza el panorama artístico en un país con arraigadas tradiciones clasicistas. Este movimiento irrumpe como una tendencia agresiva pues entre sus ideales figuraba la provocación y la agresividad derivadas del nuevo mito: el progreso.</a:t>
            </a:r>
          </a:p>
          <a:p>
            <a:r>
              <a:rPr lang="es-ES" dirty="0"/>
              <a:t>Los futuristas surgieron en Italia con gran fuerza desarrollando una intensa actividad de propaganda a través de panfletos, mítines, performances etc. para dar a conocer sus pautas.</a:t>
            </a:r>
          </a:p>
          <a:p>
            <a:r>
              <a:rPr lang="es-ES" dirty="0"/>
              <a:t>Traspasaba los usos artísticos habituales y se servía de formas propias de la acción política. Se identificaba la vanguardia artística con la vanguardia política, por lo que además de movimiento pictórico logró un gran desarrollo en poesía, escultura o arquitectura.</a:t>
            </a:r>
          </a:p>
          <a:p>
            <a:r>
              <a:rPr lang="es-ES" dirty="0"/>
              <a:t>Las actitudes radicales del Futurismo estaban en contradicción entre la teoría de sus planteamientos con su desarrollo real. Los futuristas, proclamaban la destrucción del culto al pasado y de cualquier relación con la historia, pero sus realizaciones estuvieron sujetas a un concepto tradicional del cuadro.</a:t>
            </a:r>
          </a:p>
          <a:p>
            <a:r>
              <a:rPr lang="es-ES" dirty="0"/>
              <a:t>La primera exposición que muestra obras futuristas, fue la </a:t>
            </a:r>
            <a:r>
              <a:rPr lang="es-ES" dirty="0" err="1"/>
              <a:t>Mostra</a:t>
            </a:r>
            <a:r>
              <a:rPr lang="es-ES" dirty="0"/>
              <a:t> </a:t>
            </a:r>
            <a:r>
              <a:rPr lang="es-ES" dirty="0" err="1"/>
              <a:t>d’Arte</a:t>
            </a:r>
            <a:r>
              <a:rPr lang="es-ES" dirty="0"/>
              <a:t> Libera de Milán en mayo de 1911; en ella se muestra obras como “La ciudad que se levanta” (1910, Museum of Modern Art, Nueva York) cuyo autor fue Umberto Boccioni, “El funeral del anarquista Galli” (1910-1911) de Carlo </a:t>
            </a:r>
            <a:r>
              <a:rPr lang="es-ES" dirty="0" err="1"/>
              <a:t>Carrá</a:t>
            </a:r>
            <a:r>
              <a:rPr lang="es-ES" dirty="0"/>
              <a:t> o “La Revuelta” (1911) de Luigi Russolo en la que incorpora el principio futurista de las líneas de fuerza que confluyen en un punto.</a:t>
            </a:r>
          </a:p>
          <a:p>
            <a:endParaRPr lang="es-ES" dirty="0"/>
          </a:p>
          <a:p>
            <a:endParaRPr lang="es-ES" dirty="0"/>
          </a:p>
        </p:txBody>
      </p:sp>
    </p:spTree>
    <p:extLst>
      <p:ext uri="{BB962C8B-B14F-4D97-AF65-F5344CB8AC3E}">
        <p14:creationId xmlns:p14="http://schemas.microsoft.com/office/powerpoint/2010/main" val="7360145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1F8BD19-EA6C-4304-A852-87A96417AF6F}"/>
              </a:ext>
            </a:extLst>
          </p:cNvPr>
          <p:cNvSpPr>
            <a:spLocks noGrp="1"/>
          </p:cNvSpPr>
          <p:nvPr>
            <p:ph idx="1"/>
          </p:nvPr>
        </p:nvSpPr>
        <p:spPr>
          <a:xfrm>
            <a:off x="278297" y="198783"/>
            <a:ext cx="11542642" cy="6427304"/>
          </a:xfrm>
        </p:spPr>
        <p:txBody>
          <a:bodyPr>
            <a:normAutofit fontScale="40000" lnSpcReduction="20000"/>
          </a:bodyPr>
          <a:lstStyle/>
          <a:p>
            <a:r>
              <a:rPr lang="es-ES" sz="3000" dirty="0"/>
              <a:t>Su título original en la </a:t>
            </a:r>
            <a:r>
              <a:rPr lang="es-ES" sz="3000" i="1" dirty="0" err="1"/>
              <a:t>Mostra</a:t>
            </a:r>
            <a:r>
              <a:rPr lang="es-ES" sz="3000" i="1" dirty="0"/>
              <a:t> </a:t>
            </a:r>
            <a:r>
              <a:rPr lang="es-ES" sz="3000" i="1" dirty="0" err="1"/>
              <a:t>d'arte</a:t>
            </a:r>
            <a:r>
              <a:rPr lang="es-ES" sz="3000" i="1" dirty="0"/>
              <a:t> libera</a:t>
            </a:r>
            <a:r>
              <a:rPr lang="es-ES" sz="3000" dirty="0"/>
              <a:t> de Milán de 1911 era </a:t>
            </a:r>
            <a:r>
              <a:rPr lang="es-ES" sz="3000" i="1" dirty="0" err="1"/>
              <a:t>Il</a:t>
            </a:r>
            <a:r>
              <a:rPr lang="es-ES" sz="3000" i="1" dirty="0"/>
              <a:t> laboro</a:t>
            </a:r>
            <a:r>
              <a:rPr lang="es-ES" sz="3000" dirty="0"/>
              <a:t> (</a:t>
            </a:r>
            <a:r>
              <a:rPr lang="es-ES" sz="3000" i="1" dirty="0"/>
              <a:t>El trabajo</a:t>
            </a:r>
            <a:r>
              <a:rPr lang="es-ES" sz="3000" dirty="0"/>
              <a:t>). </a:t>
            </a:r>
          </a:p>
          <a:p>
            <a:pPr marL="0" indent="0">
              <a:buNone/>
            </a:pPr>
            <a:r>
              <a:rPr lang="es-ES" sz="3000" dirty="0"/>
              <a:t>Historia</a:t>
            </a:r>
          </a:p>
          <a:p>
            <a:r>
              <a:rPr lang="es-ES" sz="3000" dirty="0"/>
              <a:t>Boccioni pintó este cuadro según la vista que tenía de Milán desde el balcón de la casa donde vivía. A pesar de que no es muy diferente a otras obras anteriores centradas en las afueras y a pesar de la presencia de elementos realistas (como por ejemplo la construcción o el espacio creado por la perspectiva), este cuadro es considerado la primera obra verdaderamente futurista del pintor. </a:t>
            </a:r>
          </a:p>
          <a:p>
            <a:pPr marL="0" indent="0">
              <a:buNone/>
            </a:pPr>
            <a:r>
              <a:rPr lang="es-ES" sz="3000" dirty="0"/>
              <a:t>Descripción</a:t>
            </a:r>
          </a:p>
          <a:p>
            <a:r>
              <a:rPr lang="es-ES" sz="3000" dirty="0"/>
              <a:t>Los suburbios y el ambiente urbano en general han constituido siempre la base de un gran número de obras de Boccioni. Este cuadro muestra la construcción de una nueva ciudad, con sus desarrollos y su tecnología. Los edificios en construcción en los suburbios con chimeneas son visibles en la parte superior del cuadro, pero la mayor parte de la obra es ocupada por hombres y caballos difuminados en un esfuerzo dinámico.</a:t>
            </a:r>
            <a:r>
              <a:rPr lang="es-ES" sz="3000" baseline="30000" dirty="0"/>
              <a:t> </a:t>
            </a:r>
            <a:r>
              <a:rPr lang="es-ES" sz="3000" dirty="0"/>
              <a:t>​ </a:t>
            </a:r>
          </a:p>
          <a:p>
            <a:r>
              <a:rPr lang="es-ES" sz="3000" dirty="0"/>
              <a:t>Boccioni subraya así algunos de los elementos más típicos del futurismo, como la exaltación del trabajo humano y la importancia de la ciudad moderna construida alrededor de la comodidad moderna.</a:t>
            </a:r>
          </a:p>
          <a:p>
            <a:r>
              <a:rPr lang="es-ES" sz="3000" dirty="0"/>
              <a:t>En </a:t>
            </a:r>
            <a:r>
              <a:rPr lang="es-ES" sz="3000" i="1" dirty="0"/>
              <a:t>La ciudad se levanta</a:t>
            </a:r>
            <a:r>
              <a:rPr lang="es-ES" sz="3000" dirty="0"/>
              <a:t>, Boccioni sustituye de entrada la visión naturalista de sus obras anteriores por una visión más dinámica. La exaltación visual de la fuerza y el movimiento, de la cual los protagonistas son los hombres y los caballos y no las máquinas, responde perfectamente a la línea del espíritu futurista. Este detalle es el que se considera la prueba de que Boccioni sigue evolucionando dentro del simbolismo, y hace visible el mito a través de la imagen, pero cambia este «mito» al separar la exploración psicológica arcaica del mundo humano, para reasignarlo al mito del hombre moderno, creador del nuevo mundo. En otras palabras, la intención del artista es retratar una escena de la época industrial pasando el sujeto representado de un momento normal de trabajo en un sitio cualquiera a la celebración de la idea de progreso industrial con su adelanto implacable, lo que representa el caballo inútilmente retenido por los hombres, que se aferran a su brida. </a:t>
            </a:r>
          </a:p>
          <a:p>
            <a:pPr marL="0" indent="0">
              <a:buNone/>
            </a:pPr>
            <a:r>
              <a:rPr lang="es-ES" sz="3000" dirty="0"/>
              <a:t>Técnica</a:t>
            </a:r>
          </a:p>
          <a:p>
            <a:r>
              <a:rPr lang="es-ES" sz="3000" dirty="0"/>
              <a:t>La influencia de Gaetano </a:t>
            </a:r>
            <a:r>
              <a:rPr lang="es-ES" sz="3000" dirty="0" err="1"/>
              <a:t>Previati</a:t>
            </a:r>
            <a:r>
              <a:rPr lang="es-ES" sz="3000" dirty="0"/>
              <a:t> es evidente en las pinceladas filamentosas y la técnica divisiva, los toques de pincel en puntos son, en efecto, muy realizados y usados para patentizar las líneas de fuerza que caracterizan el movimiento de las figuras, no tanto la construcción de masas y volúmenes, aunque las líneas pictóricas pretenden dar dinamismo a los volúmenes hasta el punto de hacerlos perder su consistencia y peso. </a:t>
            </a:r>
          </a:p>
          <a:p>
            <a:pPr marL="0" indent="0">
              <a:buNone/>
            </a:pPr>
            <a:r>
              <a:rPr lang="es-ES" sz="3000" dirty="0"/>
              <a:t>Composición</a:t>
            </a:r>
          </a:p>
          <a:p>
            <a:r>
              <a:rPr lang="es-ES" sz="3000" dirty="0"/>
              <a:t>El cuadro sigue un esquema que no deja de ser, empero, bastante clásico. Las formas son distribuidas en diferentes planos de profundidades específicas donde se pueden ver las figuras de primer plano en la parte inferior del cuadro, mientras en la superior, están las de planos más profundos. </a:t>
            </a:r>
          </a:p>
          <a:p>
            <a:r>
              <a:rPr lang="es-ES" sz="3000" dirty="0"/>
              <a:t>La composición puede ser dividida en tres secciones horizontales que corresponden a los mismos tres planos: </a:t>
            </a:r>
          </a:p>
          <a:p>
            <a:r>
              <a:rPr lang="es-ES" sz="3000" dirty="0"/>
              <a:t>Abajo, Boccioni colocó figuras humanas realizadas mediante líneas oblicuas que ponen en valor el esfuerzo dinámico. </a:t>
            </a:r>
          </a:p>
          <a:p>
            <a:r>
              <a:rPr lang="es-ES" sz="3000" dirty="0"/>
              <a:t>En el centro dominan las figuras ecuestres, de las cuales destacan tres, dos de ellas (las que están más a la derecha) tienen un color rojo y perfiles de color azul que representan los jinetes: </a:t>
            </a:r>
          </a:p>
          <a:p>
            <a:pPr lvl="1"/>
            <a:r>
              <a:rPr lang="es-ES" sz="3000" dirty="0"/>
              <a:t>uno blanco a la izquierda que se orienta hacia la derecha,</a:t>
            </a:r>
          </a:p>
          <a:p>
            <a:pPr lvl="1"/>
            <a:r>
              <a:rPr lang="es-ES" sz="3000" dirty="0"/>
              <a:t>uno en el centro que domina la imagen,</a:t>
            </a:r>
          </a:p>
          <a:p>
            <a:pPr lvl="1"/>
            <a:r>
              <a:rPr lang="es-ES" sz="3000" dirty="0"/>
              <a:t>un último a la derecha, sobre el anterior.</a:t>
            </a:r>
          </a:p>
          <a:p>
            <a:r>
              <a:rPr lang="es-ES" sz="3000" dirty="0"/>
              <a:t>En la última sección, el plano más lejano, aparece al fondo de la periferia urbana, probablemente inidentificable, un barrio milanés en construcción. </a:t>
            </a:r>
          </a:p>
          <a:p>
            <a:pPr marL="0" indent="0">
              <a:buNone/>
            </a:pPr>
            <a:endParaRPr lang="es-ES" dirty="0"/>
          </a:p>
        </p:txBody>
      </p:sp>
    </p:spTree>
    <p:extLst>
      <p:ext uri="{BB962C8B-B14F-4D97-AF65-F5344CB8AC3E}">
        <p14:creationId xmlns:p14="http://schemas.microsoft.com/office/powerpoint/2010/main" val="27893155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600" dirty="0"/>
              <a:t>Carlo </a:t>
            </a:r>
            <a:r>
              <a:rPr lang="es-ES" sz="3600" dirty="0" err="1"/>
              <a:t>Carrá</a:t>
            </a:r>
            <a:r>
              <a:rPr lang="es-ES" sz="3600" dirty="0"/>
              <a:t>: El jinete rojo. 1913.</a:t>
            </a:r>
            <a:br>
              <a:rPr lang="es-ES" sz="3600" dirty="0"/>
            </a:br>
            <a:r>
              <a:rPr lang="es-ES" sz="3600" dirty="0"/>
              <a:t>Colección particular, Milán.</a:t>
            </a:r>
          </a:p>
        </p:txBody>
      </p:sp>
      <p:pic>
        <p:nvPicPr>
          <p:cNvPr id="3" name="Imagen 2">
            <a:extLst>
              <a:ext uri="{FF2B5EF4-FFF2-40B4-BE49-F238E27FC236}">
                <a16:creationId xmlns:a16="http://schemas.microsoft.com/office/drawing/2014/main" id="{39979FC9-F42A-465E-9E6C-92A360EF6FC7}"/>
              </a:ext>
            </a:extLst>
          </p:cNvPr>
          <p:cNvPicPr>
            <a:picLocks noChangeAspect="1"/>
          </p:cNvPicPr>
          <p:nvPr/>
        </p:nvPicPr>
        <p:blipFill>
          <a:blip r:embed="rId2"/>
          <a:stretch>
            <a:fillRect/>
          </a:stretch>
        </p:blipFill>
        <p:spPr>
          <a:xfrm>
            <a:off x="2384746" y="357809"/>
            <a:ext cx="7422507" cy="5360159"/>
          </a:xfrm>
          <a:prstGeom prst="rect">
            <a:avLst/>
          </a:prstGeom>
        </p:spPr>
      </p:pic>
    </p:spTree>
    <p:extLst>
      <p:ext uri="{BB962C8B-B14F-4D97-AF65-F5344CB8AC3E}">
        <p14:creationId xmlns:p14="http://schemas.microsoft.com/office/powerpoint/2010/main" val="225697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fontScale="62500" lnSpcReduction="20000"/>
          </a:bodyPr>
          <a:lstStyle/>
          <a:p>
            <a:r>
              <a:rPr lang="es-ES" dirty="0"/>
              <a:t>El Cubismo, supuso el punto de partida de otras corrientes como por ejemplo: el Futurismo. Esta tendencia, que se basa en la creencia y la fe ciega en el progreso, fue un movimiento dinámico, un arte basado en la captación y exaltación del movimiento y de la acción. Sus principios están próximos a ideologías anárquicas e incluso en sus manifiestos permiten ver que el futurismo fue una tendencia plástica, pero con una profunda identidad política, ética y social.</a:t>
            </a:r>
          </a:p>
          <a:p>
            <a:r>
              <a:rPr lang="es-ES" dirty="0"/>
              <a:t>El futurismo italiano surge en un marco de conservadurismo y es la primera vanguardia que alcanza el panorama artístico en un país con arraigadas tradiciones clasicistas. Este movimiento irrumpe como una tendencia agresiva pues entre sus ideales figuraba la provocación y la agresividad derivadas del nuevo mito: el progreso.</a:t>
            </a:r>
          </a:p>
          <a:p>
            <a:r>
              <a:rPr lang="es-ES" dirty="0"/>
              <a:t>Los futuristas surgieron en Italia con gran fuerza desarrollando una intensa actividad de propaganda a través de panfletos, mítines, performances etc. para dar a conocer sus pautas.</a:t>
            </a:r>
          </a:p>
          <a:p>
            <a:r>
              <a:rPr lang="es-ES" dirty="0"/>
              <a:t>Traspasaba los usos artísticos habituales y se servía de formas propias de la acción política. Se identificaba la vanguardia artística con la vanguardia política, por lo que además de movimiento pictórico logró un gran desarrollo en poesía, escultura o arquitectura.</a:t>
            </a:r>
          </a:p>
          <a:p>
            <a:r>
              <a:rPr lang="es-ES" dirty="0"/>
              <a:t>Las actitudes radicales del Futurismo estaban en contradicción entre la teoría de sus planteamientos con su desarrollo real. Los futuristas, proclamaban la destrucción del culto al pasado y de cualquier relación con la historia, pero sus realizaciones estuvieron sujetas a un concepto tradicional del cuadro.</a:t>
            </a:r>
          </a:p>
          <a:p>
            <a:r>
              <a:rPr lang="es-ES" dirty="0"/>
              <a:t>“Todas las cosas se mueven, todo corre, todo cambia con rapidez…” Esta dinámica del movimiento se refleja en “El jinete Rojo” (1913) de Carlo </a:t>
            </a:r>
            <a:r>
              <a:rPr lang="es-ES" dirty="0" err="1"/>
              <a:t>Carrá</a:t>
            </a:r>
            <a:r>
              <a:rPr lang="es-ES" dirty="0"/>
              <a:t>. Sin embargo, </a:t>
            </a:r>
            <a:r>
              <a:rPr lang="es-ES" dirty="0" err="1"/>
              <a:t>Carrá</a:t>
            </a:r>
            <a:r>
              <a:rPr lang="es-ES" dirty="0"/>
              <a:t> abandonará las ideas futuristas y se adentra en una pintura metafísica de hondo contenido onírico.</a:t>
            </a:r>
          </a:p>
          <a:p>
            <a:r>
              <a:rPr lang="es-ES" dirty="0"/>
              <a:t>La característica primordial de los futuristas fue lograr, a través de la captación simultánea del movimiento, un nuevo sentido de la forma y la representación </a:t>
            </a:r>
          </a:p>
        </p:txBody>
      </p:sp>
    </p:spTree>
    <p:extLst>
      <p:ext uri="{BB962C8B-B14F-4D97-AF65-F5344CB8AC3E}">
        <p14:creationId xmlns:p14="http://schemas.microsoft.com/office/powerpoint/2010/main" val="19994854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6C67B1-950C-490F-BAFF-EF810FDB5569}"/>
              </a:ext>
            </a:extLst>
          </p:cNvPr>
          <p:cNvSpPr>
            <a:spLocks noGrp="1"/>
          </p:cNvSpPr>
          <p:nvPr>
            <p:ph idx="1"/>
          </p:nvPr>
        </p:nvSpPr>
        <p:spPr>
          <a:xfrm>
            <a:off x="838200" y="208860"/>
            <a:ext cx="10515600" cy="4351338"/>
          </a:xfrm>
        </p:spPr>
        <p:txBody>
          <a:bodyPr>
            <a:normAutofit fontScale="62500" lnSpcReduction="20000"/>
          </a:bodyPr>
          <a:lstStyle/>
          <a:p>
            <a:pPr fontAlgn="base"/>
            <a:r>
              <a:rPr lang="es-ES" dirty="0"/>
              <a:t>El caballero rojo de </a:t>
            </a:r>
            <a:r>
              <a:rPr lang="es-ES" dirty="0" err="1"/>
              <a:t>Carrá</a:t>
            </a:r>
            <a:endParaRPr lang="es-ES" dirty="0"/>
          </a:p>
          <a:p>
            <a:pPr fontAlgn="base"/>
            <a:r>
              <a:rPr lang="es-ES" dirty="0"/>
              <a:t>Este cuadro del artista italiano </a:t>
            </a:r>
            <a:r>
              <a:rPr lang="es-ES" b="1" dirty="0"/>
              <a:t>Carlo </a:t>
            </a:r>
            <a:r>
              <a:rPr lang="es-ES" b="1" dirty="0" err="1"/>
              <a:t>Carrá</a:t>
            </a:r>
            <a:r>
              <a:rPr lang="es-ES" dirty="0"/>
              <a:t> (1881 – 1966) es uno de los ejemplos emblemáticos de la corriente de </a:t>
            </a:r>
            <a:r>
              <a:rPr lang="es-ES" b="1" dirty="0"/>
              <a:t>arte futurista</a:t>
            </a:r>
            <a:r>
              <a:rPr lang="es-ES" dirty="0"/>
              <a:t> que se dio a comienzos del pasado siglo XX, especialmente en tierras italianas. De hecho, los grandes referentes del </a:t>
            </a:r>
            <a:r>
              <a:rPr lang="es-ES" u="sng" dirty="0">
                <a:hlinkClick r:id="rId2"/>
              </a:rPr>
              <a:t>Futurismo</a:t>
            </a:r>
            <a:r>
              <a:rPr lang="es-ES" dirty="0"/>
              <a:t> fueron todos artistas italianos. Una nómina que la integran, además del propio </a:t>
            </a:r>
            <a:r>
              <a:rPr lang="es-ES" dirty="0" err="1"/>
              <a:t>Carrá</a:t>
            </a:r>
            <a:r>
              <a:rPr lang="es-ES" dirty="0"/>
              <a:t>, otros como </a:t>
            </a:r>
            <a:r>
              <a:rPr lang="es-ES" b="1" dirty="0"/>
              <a:t>Gino Severini</a:t>
            </a:r>
            <a:r>
              <a:rPr lang="es-ES" dirty="0"/>
              <a:t> (1883 – 1966), </a:t>
            </a:r>
            <a:r>
              <a:rPr lang="es-ES" b="1" dirty="0"/>
              <a:t>Luigi Russolo</a:t>
            </a:r>
            <a:r>
              <a:rPr lang="es-ES" dirty="0"/>
              <a:t> (1886 – 1947), </a:t>
            </a:r>
            <a:r>
              <a:rPr lang="es-ES" u="sng" dirty="0">
                <a:hlinkClick r:id="rId3"/>
              </a:rPr>
              <a:t>Umberto Boccioni</a:t>
            </a:r>
            <a:r>
              <a:rPr lang="es-ES" dirty="0"/>
              <a:t> (1882 – 1916), </a:t>
            </a:r>
            <a:r>
              <a:rPr lang="es-ES" b="1" dirty="0"/>
              <a:t>Giacomo Balla</a:t>
            </a:r>
            <a:r>
              <a:rPr lang="es-ES" dirty="0"/>
              <a:t> (1871 – 1958) o </a:t>
            </a:r>
            <a:r>
              <a:rPr lang="es-ES" b="1" dirty="0"/>
              <a:t>Fortunato </a:t>
            </a:r>
            <a:r>
              <a:rPr lang="es-ES" b="1" dirty="0" err="1"/>
              <a:t>Depero</a:t>
            </a:r>
            <a:r>
              <a:rPr lang="es-ES" dirty="0"/>
              <a:t> (1892 – 1960).</a:t>
            </a:r>
          </a:p>
          <a:p>
            <a:pPr fontAlgn="base"/>
            <a:r>
              <a:rPr lang="es-ES" dirty="0"/>
              <a:t> </a:t>
            </a:r>
          </a:p>
          <a:p>
            <a:pPr fontAlgn="base"/>
            <a:r>
              <a:rPr lang="es-ES" dirty="0"/>
              <a:t>Pero curiosamente, esta corriente pictórica de vanguardia no tuvo origen en la pintura, sino en la </a:t>
            </a:r>
            <a:r>
              <a:rPr lang="es-ES" b="1" dirty="0"/>
              <a:t>poesía</a:t>
            </a:r>
            <a:r>
              <a:rPr lang="es-ES" dirty="0"/>
              <a:t>, ya que el verdadero promotor de este tipo de arte fue el poeta </a:t>
            </a:r>
            <a:r>
              <a:rPr lang="es-ES" b="1" dirty="0"/>
              <a:t>Filippo Tommaso Marinetti</a:t>
            </a:r>
            <a:r>
              <a:rPr lang="es-ES" dirty="0"/>
              <a:t> (1876 – 1944). </a:t>
            </a:r>
            <a:r>
              <a:rPr lang="es-ES" b="1" dirty="0"/>
              <a:t>Marinetti</a:t>
            </a:r>
            <a:r>
              <a:rPr lang="es-ES" dirty="0"/>
              <a:t> en el año 1909 estando en </a:t>
            </a:r>
            <a:r>
              <a:rPr lang="es-ES" b="1" dirty="0"/>
              <a:t>París</a:t>
            </a:r>
            <a:r>
              <a:rPr lang="es-ES" dirty="0"/>
              <a:t>, cuna de las grandes vanguardias artísticas ce inicios del siglo XX, lanzó un manifiesto en el que llamaba a la total renovación del arte y de la cultura en general. Ya que estaba convencido de que había que crear una nueva concepción artística y de la vida adecuada a los nuevos signos de los tiempos, ya que consideraba que el hombre del siglo XX había entrado en la civilización de las máquinas.</a:t>
            </a:r>
          </a:p>
          <a:p>
            <a:pPr fontAlgn="base"/>
            <a:r>
              <a:rPr lang="es-ES" dirty="0"/>
              <a:t>En sus obras poéticas eso le llevó al uso totalmente libre de las palabras, hasta convertirlas en “palabras visuales” con extravagantes representaciones, en las que era muy importante la sonoridad y la música. Pero no la melodía como había sido importante anteriormente, sino que también era clave el ruido. </a:t>
            </a:r>
          </a:p>
          <a:p>
            <a:endParaRPr lang="es-ES" dirty="0"/>
          </a:p>
        </p:txBody>
      </p:sp>
    </p:spTree>
    <p:extLst>
      <p:ext uri="{BB962C8B-B14F-4D97-AF65-F5344CB8AC3E}">
        <p14:creationId xmlns:p14="http://schemas.microsoft.com/office/powerpoint/2010/main" val="24155030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75E7BE7-D34D-47C0-8B68-19D96A87DFE2}"/>
              </a:ext>
            </a:extLst>
          </p:cNvPr>
          <p:cNvSpPr>
            <a:spLocks noGrp="1"/>
          </p:cNvSpPr>
          <p:nvPr>
            <p:ph idx="1"/>
          </p:nvPr>
        </p:nvSpPr>
        <p:spPr>
          <a:xfrm>
            <a:off x="838200" y="354634"/>
            <a:ext cx="10515600" cy="1010340"/>
          </a:xfrm>
        </p:spPr>
        <p:txBody>
          <a:bodyPr/>
          <a:lstStyle/>
          <a:p>
            <a:r>
              <a:rPr lang="es-ES" dirty="0"/>
              <a:t>Eso le llevó a Carlo </a:t>
            </a:r>
            <a:r>
              <a:rPr lang="es-ES" dirty="0" err="1"/>
              <a:t>Carrá</a:t>
            </a:r>
            <a:r>
              <a:rPr lang="es-ES" dirty="0"/>
              <a:t> a escribir en 1913, el mismo año en el que realizó su cuadro </a:t>
            </a:r>
            <a:r>
              <a:rPr lang="es-ES" b="1" dirty="0"/>
              <a:t>El Caballero rojo</a:t>
            </a:r>
            <a:r>
              <a:rPr lang="es-ES" dirty="0"/>
              <a:t>, que: </a:t>
            </a:r>
          </a:p>
          <a:p>
            <a:endParaRPr lang="es-ES" dirty="0"/>
          </a:p>
        </p:txBody>
      </p:sp>
      <p:pic>
        <p:nvPicPr>
          <p:cNvPr id="4" name="Imagen 3" descr="https://arte.laguia2000.com/wp-content/uploads/textimage/bc11d7a23de763ef87221a63f8c7e870.png">
            <a:extLst>
              <a:ext uri="{FF2B5EF4-FFF2-40B4-BE49-F238E27FC236}">
                <a16:creationId xmlns:a16="http://schemas.microsoft.com/office/drawing/2014/main" id="{3AC040D3-7BC5-40A8-8822-B8686FDCC57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8199" y="1364974"/>
            <a:ext cx="10187609" cy="1669774"/>
          </a:xfrm>
          <a:prstGeom prst="rect">
            <a:avLst/>
          </a:prstGeom>
          <a:noFill/>
          <a:ln>
            <a:noFill/>
          </a:ln>
        </p:spPr>
      </p:pic>
      <p:sp>
        <p:nvSpPr>
          <p:cNvPr id="5" name="Rectángulo 4">
            <a:extLst>
              <a:ext uri="{FF2B5EF4-FFF2-40B4-BE49-F238E27FC236}">
                <a16:creationId xmlns:a16="http://schemas.microsoft.com/office/drawing/2014/main" id="{FBA11AA2-DA8C-4B8B-9089-84241EB59AF6}"/>
              </a:ext>
            </a:extLst>
          </p:cNvPr>
          <p:cNvSpPr/>
          <p:nvPr/>
        </p:nvSpPr>
        <p:spPr>
          <a:xfrm>
            <a:off x="838199" y="3233531"/>
            <a:ext cx="9859616" cy="2599943"/>
          </a:xfrm>
          <a:prstGeom prst="rect">
            <a:avLst/>
          </a:prstGeom>
        </p:spPr>
        <p:txBody>
          <a:bodyPr wrap="square">
            <a:spAutoFit/>
          </a:bodyPr>
          <a:lstStyle/>
          <a:p>
            <a:pPr fontAlgn="base">
              <a:lnSpc>
                <a:spcPts val="1875"/>
              </a:lnSpc>
              <a:spcAft>
                <a:spcPts val="0"/>
              </a:spcAft>
            </a:pPr>
            <a:r>
              <a:rPr lang="es-ES"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 esto había que sumarle el momento histórico en que se desarrolló el </a:t>
            </a:r>
            <a:r>
              <a:rPr lang="es-ES"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Futurismo</a:t>
            </a:r>
            <a:r>
              <a:rPr lang="es-ES"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una época en la que las máquinas y la industrialización estaban haciendo avanzar al mundo a gran velocidad. Ese ritmo vertiginoso a base del ruido de motores, a veces estruendoso fue exaltado por los </a:t>
            </a:r>
            <a:r>
              <a:rPr lang="es-ES"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pintores y escultores futuristas</a:t>
            </a:r>
            <a:r>
              <a:rPr lang="es-ES"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quiénes tenían una confianza total y absoluta en las máquinas y en la incipiente tecnología. De ahí que el movimiento, el dinamismo, se convirtiera en uno de los principios fundamentales de su arte. Y en este sentido esta obra de </a:t>
            </a:r>
            <a:r>
              <a:rPr lang="es-ES"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Carrá</a:t>
            </a:r>
            <a:r>
              <a:rPr lang="es-ES"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es ejemplar, ya que en ella todo está intentando plasmar el galope del caballo y el jinete a toda velocidad. Todas las líneas de fuerza del cuadro están descompuestas, y también las formas de los cuerpos y los objetos para representar ese rápido movimiento.</a:t>
            </a:r>
            <a:endParaRPr lang="es-E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20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4106937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3200" dirty="0"/>
              <a:t>Giacomo Balla: Dinamismo de un perro con correa. 1912.</a:t>
            </a:r>
            <a:br>
              <a:rPr lang="es-ES" sz="3200" dirty="0"/>
            </a:br>
            <a:r>
              <a:rPr lang="es-ES" sz="3200" dirty="0"/>
              <a:t>Albright-Knox Art Gallery de </a:t>
            </a:r>
            <a:r>
              <a:rPr lang="es-ES" sz="3200" dirty="0" err="1"/>
              <a:t>Buffalo</a:t>
            </a:r>
            <a:r>
              <a:rPr lang="es-ES" sz="3200" dirty="0"/>
              <a:t>.</a:t>
            </a:r>
          </a:p>
        </p:txBody>
      </p:sp>
      <p:pic>
        <p:nvPicPr>
          <p:cNvPr id="3" name="Imagen 2">
            <a:extLst>
              <a:ext uri="{FF2B5EF4-FFF2-40B4-BE49-F238E27FC236}">
                <a16:creationId xmlns:a16="http://schemas.microsoft.com/office/drawing/2014/main" id="{2CB2FC9F-9CC1-43E8-A8BA-7155E5444FD0}"/>
              </a:ext>
            </a:extLst>
          </p:cNvPr>
          <p:cNvPicPr>
            <a:picLocks noChangeAspect="1"/>
          </p:cNvPicPr>
          <p:nvPr/>
        </p:nvPicPr>
        <p:blipFill>
          <a:blip r:embed="rId2"/>
          <a:stretch>
            <a:fillRect/>
          </a:stretch>
        </p:blipFill>
        <p:spPr>
          <a:xfrm>
            <a:off x="2687910" y="175467"/>
            <a:ext cx="6816180" cy="5499431"/>
          </a:xfrm>
          <a:prstGeom prst="rect">
            <a:avLst/>
          </a:prstGeom>
        </p:spPr>
      </p:pic>
    </p:spTree>
    <p:extLst>
      <p:ext uri="{BB962C8B-B14F-4D97-AF65-F5344CB8AC3E}">
        <p14:creationId xmlns:p14="http://schemas.microsoft.com/office/powerpoint/2010/main" val="269364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5686633"/>
          </a:xfrm>
        </p:spPr>
        <p:txBody>
          <a:bodyPr>
            <a:normAutofit fontScale="70000" lnSpcReduction="20000"/>
          </a:bodyPr>
          <a:lstStyle/>
          <a:p>
            <a:r>
              <a:rPr lang="es-ES" dirty="0"/>
              <a:t>El Cubismo, supuso el punto de partida de otras corrientes como por ejemplo: el Futurismo. Esta tendencia, que se basa en la creencia y la fe ciega en el progreso, fue un movimiento dinámico, un arte basado en la captación y exaltación del movimiento y de la acción. Sus principios están próximos a ideologías anárquicas e incluso en sus manifiestos permiten ver que el futurismo fue una tendencia plástica, pero con una profunda identidad política, ética y social.</a:t>
            </a:r>
          </a:p>
          <a:p>
            <a:r>
              <a:rPr lang="es-ES" dirty="0"/>
              <a:t>El futurismo italiano surge en un marco de conservadurismo y es la primera vanguardia que alcanza el panorama artístico en un país con arraigadas tradiciones clasicistas. Este movimiento irrumpe como una tendencia agresiva pues entre sus ideales figuraba la provocación y la agresividad derivadas del nuevo mito: el progreso.</a:t>
            </a:r>
          </a:p>
          <a:p>
            <a:r>
              <a:rPr lang="es-ES" dirty="0"/>
              <a:t>Los futuristas surgieron en Italia con gran fuerza desarrollando una intensa actividad de propaganda a través de panfletos, mítines, performances etc. para dar a conocer sus pautas.</a:t>
            </a:r>
          </a:p>
          <a:p>
            <a:r>
              <a:rPr lang="es-ES" dirty="0"/>
              <a:t>Traspasaba los usos artísticos habituales y se servía de formas propias de la acción política. Se identificaba la vanguardia artística con la vanguardia política, por lo que además de movimiento pictórico logró un gran desarrollo en poesía, escultura o arquitectura.</a:t>
            </a:r>
          </a:p>
          <a:p>
            <a:r>
              <a:rPr lang="es-ES" dirty="0"/>
              <a:t>Las actitudes radicales del Futurismo estaban en contradicción entre la teoría de sus planteamientos con su desarrollo real. Los futuristas, proclamaban la destrucción del culto al pasado y de cualquier relación con la historia, pero sus realizaciones estuvieron sujetas a un concepto tradicional del cuadro.</a:t>
            </a:r>
          </a:p>
          <a:p>
            <a:r>
              <a:rPr lang="es-ES" dirty="0"/>
              <a:t>La característica primordial de los futuristas fue lograr, a través de la captación simultánea del movimiento, un nuevo sentido de la forma y la representación como se contempla en “Dinamismo de un perro con correa” (1912, Museum of Modern Art, Nueva York) de Giacomo Balla. En ella, se plasma la visión múltiple de una figura en movimiento.</a:t>
            </a:r>
          </a:p>
          <a:p>
            <a:endParaRPr lang="es-ES" dirty="0"/>
          </a:p>
        </p:txBody>
      </p:sp>
    </p:spTree>
    <p:extLst>
      <p:ext uri="{BB962C8B-B14F-4D97-AF65-F5344CB8AC3E}">
        <p14:creationId xmlns:p14="http://schemas.microsoft.com/office/powerpoint/2010/main" val="6425873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E2725AC-6EF7-487B-A5B0-773A498D50B7}"/>
              </a:ext>
            </a:extLst>
          </p:cNvPr>
          <p:cNvSpPr>
            <a:spLocks noGrp="1"/>
          </p:cNvSpPr>
          <p:nvPr>
            <p:ph idx="1"/>
          </p:nvPr>
        </p:nvSpPr>
        <p:spPr>
          <a:xfrm>
            <a:off x="838200" y="357808"/>
            <a:ext cx="10515600" cy="6162261"/>
          </a:xfrm>
        </p:spPr>
        <p:txBody>
          <a:bodyPr>
            <a:normAutofit fontScale="92500" lnSpcReduction="20000"/>
          </a:bodyPr>
          <a:lstStyle/>
          <a:p>
            <a:r>
              <a:rPr lang="es-ES" dirty="0"/>
              <a:t>Una mujer de negro, vestida a la moda de 1912, pasea a su perro a toda velocidad. O al menos eso sugiere este vibrante óleo de </a:t>
            </a:r>
            <a:r>
              <a:rPr lang="es-ES" b="1" dirty="0"/>
              <a:t>Giacomo Balla,</a:t>
            </a:r>
            <a:r>
              <a:rPr lang="es-ES" dirty="0"/>
              <a:t> uno de esos radicales </a:t>
            </a:r>
            <a:r>
              <a:rPr lang="es-ES" b="1" dirty="0"/>
              <a:t>futuristas italianos.</a:t>
            </a:r>
            <a:endParaRPr lang="es-ES" dirty="0"/>
          </a:p>
          <a:p>
            <a:r>
              <a:rPr lang="es-ES" dirty="0"/>
              <a:t>Tan rápido van que en el lienzo vemos varias patas, zapatos, orejas y rabos. El artista descompone así el paseo en múltiples secuencias autónomas del desarrollo del movimiento. Es como esas cronofotografías de </a:t>
            </a:r>
            <a:r>
              <a:rPr lang="es-ES" b="1" dirty="0"/>
              <a:t>Étienne-Jules Marey</a:t>
            </a:r>
            <a:r>
              <a:rPr lang="es-ES" dirty="0"/>
              <a:t> (1882) en las que pretendía captar el movimiento en una sola fotografía mediante su escopeta fotográfica, un artilugio que desde luego debió estimular al posterior futurismo y a </a:t>
            </a:r>
            <a:r>
              <a:rPr lang="es-ES" b="1" dirty="0"/>
              <a:t>Balla</a:t>
            </a:r>
            <a:r>
              <a:rPr lang="es-ES" dirty="0"/>
              <a:t> en concreto</a:t>
            </a:r>
          </a:p>
          <a:p>
            <a:r>
              <a:rPr lang="es-ES" dirty="0"/>
              <a:t>Ya lo decían los futuristas en su </a:t>
            </a:r>
            <a:r>
              <a:rPr lang="es-ES" b="1" dirty="0"/>
              <a:t>Manifiesto técnico de la pintura futurista:</a:t>
            </a:r>
            <a:r>
              <a:rPr lang="es-ES" dirty="0"/>
              <a:t> </a:t>
            </a:r>
            <a:r>
              <a:rPr lang="es-ES" i="1" dirty="0"/>
              <a:t>«un caballo no tiene cuatro patas, sino veinte».</a:t>
            </a:r>
            <a:endParaRPr lang="es-ES" dirty="0"/>
          </a:p>
          <a:p>
            <a:r>
              <a:rPr lang="es-ES" dirty="0"/>
              <a:t>Y aquí el protagonista es sin duda el perro salchicha. Hasta el pintor adopta el punto de vista del animal cortando abruptamente las piernas de la mujer. Era una época en la que en Italia había un anquilosado sistema social y estaba de moda entre la burguesía poseer un perrito como símbolo de status.</a:t>
            </a:r>
          </a:p>
          <a:p>
            <a:r>
              <a:rPr lang="es-ES" dirty="0"/>
              <a:t>Hoy este cuadro parece una tontería nada original, un lenguaje visual que hasta fue absorbido por los dibujos animados. Pero en 1912 fue un auténtico hallazgo creativo. Algo de otro planeta. Algo futurista.</a:t>
            </a:r>
          </a:p>
          <a:p>
            <a:endParaRPr lang="es-ES" dirty="0"/>
          </a:p>
        </p:txBody>
      </p:sp>
    </p:spTree>
    <p:extLst>
      <p:ext uri="{BB962C8B-B14F-4D97-AF65-F5344CB8AC3E}">
        <p14:creationId xmlns:p14="http://schemas.microsoft.com/office/powerpoint/2010/main" val="35060086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1A07D-6AAA-4201-997D-C50B5A5247D3}"/>
              </a:ext>
            </a:extLst>
          </p:cNvPr>
          <p:cNvSpPr>
            <a:spLocks noGrp="1"/>
          </p:cNvSpPr>
          <p:nvPr>
            <p:ph type="title"/>
          </p:nvPr>
        </p:nvSpPr>
        <p:spPr>
          <a:xfrm>
            <a:off x="0" y="5532437"/>
            <a:ext cx="12192000" cy="1325563"/>
          </a:xfrm>
        </p:spPr>
        <p:txBody>
          <a:bodyPr>
            <a:normAutofit/>
          </a:bodyPr>
          <a:lstStyle/>
          <a:p>
            <a:pPr algn="ctr"/>
            <a:r>
              <a:rPr lang="es-ES" sz="2800" dirty="0"/>
              <a:t>Umberto Boccioni: Formas únicas de continuidad en el espacio. 1913.</a:t>
            </a:r>
            <a:br>
              <a:rPr lang="es-ES" sz="2800" dirty="0"/>
            </a:br>
            <a:r>
              <a:rPr lang="es-ES" sz="2800" dirty="0" err="1"/>
              <a:t>Galeria</a:t>
            </a:r>
            <a:r>
              <a:rPr lang="es-ES" sz="2800" dirty="0"/>
              <a:t> </a:t>
            </a:r>
            <a:r>
              <a:rPr lang="es-ES" sz="2800" dirty="0" err="1"/>
              <a:t>d’Arte</a:t>
            </a:r>
            <a:r>
              <a:rPr lang="es-ES" sz="2800" dirty="0"/>
              <a:t> Moderna, Milán.</a:t>
            </a:r>
          </a:p>
        </p:txBody>
      </p:sp>
      <p:pic>
        <p:nvPicPr>
          <p:cNvPr id="3" name="Imagen 2">
            <a:extLst>
              <a:ext uri="{FF2B5EF4-FFF2-40B4-BE49-F238E27FC236}">
                <a16:creationId xmlns:a16="http://schemas.microsoft.com/office/drawing/2014/main" id="{849A4C97-48D8-419E-8FDC-C6CC66DB107E}"/>
              </a:ext>
            </a:extLst>
          </p:cNvPr>
          <p:cNvPicPr>
            <a:picLocks noChangeAspect="1"/>
          </p:cNvPicPr>
          <p:nvPr/>
        </p:nvPicPr>
        <p:blipFill>
          <a:blip r:embed="rId2"/>
          <a:stretch>
            <a:fillRect/>
          </a:stretch>
        </p:blipFill>
        <p:spPr>
          <a:xfrm>
            <a:off x="3930095" y="136454"/>
            <a:ext cx="4331810" cy="5395983"/>
          </a:xfrm>
          <a:prstGeom prst="rect">
            <a:avLst/>
          </a:prstGeom>
        </p:spPr>
      </p:pic>
    </p:spTree>
    <p:extLst>
      <p:ext uri="{BB962C8B-B14F-4D97-AF65-F5344CB8AC3E}">
        <p14:creationId xmlns:p14="http://schemas.microsoft.com/office/powerpoint/2010/main" val="612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6D0533-A72B-40A7-AB98-DE191025E175}"/>
              </a:ext>
            </a:extLst>
          </p:cNvPr>
          <p:cNvSpPr>
            <a:spLocks noGrp="1"/>
          </p:cNvSpPr>
          <p:nvPr>
            <p:ph idx="1"/>
          </p:nvPr>
        </p:nvSpPr>
        <p:spPr>
          <a:xfrm>
            <a:off x="838200" y="490330"/>
            <a:ext cx="10515600" cy="6175513"/>
          </a:xfrm>
        </p:spPr>
        <p:txBody>
          <a:bodyPr>
            <a:normAutofit fontScale="55000" lnSpcReduction="20000"/>
          </a:bodyPr>
          <a:lstStyle/>
          <a:p>
            <a:r>
              <a:rPr lang="es-ES" sz="3300" dirty="0">
                <a:latin typeface="Times New Roman" panose="02020603050405020304" pitchFamily="18" charset="0"/>
                <a:cs typeface="Times New Roman" panose="02020603050405020304" pitchFamily="18" charset="0"/>
              </a:rPr>
              <a:t>El Cubismo, supuso el punto de partida de otras corrientes como por ejemplo: el Futurismo. Esta tendencia, que se basa en la creencia y la fe ciega en el progreso, fue un movimiento dinámico, un arte basado en la captación y exaltación del movimiento y de la acción. Sus principios están próximos a ideologías anárquicas e incluso en sus manifiestos permiten ver que el futurismo fue una tendencia plástica, pero con una profunda identidad política, ética y social.</a:t>
            </a:r>
          </a:p>
          <a:p>
            <a:r>
              <a:rPr lang="es-ES" sz="3300" dirty="0">
                <a:latin typeface="Times New Roman" panose="02020603050405020304" pitchFamily="18" charset="0"/>
                <a:cs typeface="Times New Roman" panose="02020603050405020304" pitchFamily="18" charset="0"/>
              </a:rPr>
              <a:t>El futurismo italiano surge en un marco de conservadurismo y es la primera vanguardia que alcanza el panorama artístico en un país con arraigadas tradiciones clasicistas. Este movimiento irrumpe como una tendencia agresiva pues entre sus ideales figuraba la provocación y la agresividad derivadas del nuevo mito: el progreso.</a:t>
            </a:r>
          </a:p>
          <a:p>
            <a:r>
              <a:rPr lang="es-ES" sz="3300" dirty="0">
                <a:latin typeface="Times New Roman" panose="02020603050405020304" pitchFamily="18" charset="0"/>
                <a:cs typeface="Times New Roman" panose="02020603050405020304" pitchFamily="18" charset="0"/>
              </a:rPr>
              <a:t>Los futuristas surgieron en Italia con gran fuerza desarrollando una intensa actividad de propaganda a través de panfletos, mítines, performances etc. para dar a conocer sus pautas.</a:t>
            </a:r>
          </a:p>
          <a:p>
            <a:r>
              <a:rPr lang="es-ES" sz="3300" dirty="0">
                <a:latin typeface="Times New Roman" panose="02020603050405020304" pitchFamily="18" charset="0"/>
                <a:cs typeface="Times New Roman" panose="02020603050405020304" pitchFamily="18" charset="0"/>
              </a:rPr>
              <a:t>Traspasaba los usos artísticos habituales y se servía de formas propias de la acción política. Se identificaba la vanguardia artística con la vanguardia política, por lo que además de movimiento pictórico logró un gran desarrollo en poesía, escultura o arquitectura.</a:t>
            </a:r>
          </a:p>
          <a:p>
            <a:r>
              <a:rPr lang="es-ES" sz="3300" dirty="0">
                <a:latin typeface="Times New Roman" panose="02020603050405020304" pitchFamily="18" charset="0"/>
                <a:cs typeface="Times New Roman" panose="02020603050405020304" pitchFamily="18" charset="0"/>
              </a:rPr>
              <a:t>Las actitudes radicales del Futurismo estaban en contradicción entre la teoría de sus planteamientos con su desarrollo real. Los futuristas, proclamaban la destrucción del culto al pasado y de cualquier relación con la historia, pero sus realizaciones estuvieron sujetas a un concepto tradicional del cuadro.</a:t>
            </a:r>
          </a:p>
          <a:p>
            <a:r>
              <a:rPr lang="es-ES" sz="3300" dirty="0">
                <a:latin typeface="Times New Roman" panose="02020603050405020304" pitchFamily="18" charset="0"/>
                <a:cs typeface="Times New Roman" panose="02020603050405020304" pitchFamily="18" charset="0"/>
              </a:rPr>
              <a:t>La característica primordial de los futuristas fue lograr, a través de la captación simultánea del movimiento, un nuevo sentido de la forma y la representación.</a:t>
            </a:r>
          </a:p>
          <a:p>
            <a:r>
              <a:rPr lang="es-ES" sz="3300" dirty="0">
                <a:latin typeface="Times New Roman" panose="02020603050405020304" pitchFamily="18" charset="0"/>
                <a:cs typeface="Times New Roman" panose="02020603050405020304" pitchFamily="18" charset="0"/>
              </a:rPr>
              <a:t>Fue Umberto Boccioni quién logró aplicar los principios futuristas no sólo en pintura sino también en escultura, cuya primera exposición fue celebrada en la Galería La </a:t>
            </a:r>
            <a:r>
              <a:rPr lang="es-ES" sz="3300" dirty="0" err="1">
                <a:latin typeface="Times New Roman" panose="02020603050405020304" pitchFamily="18" charset="0"/>
                <a:cs typeface="Times New Roman" panose="02020603050405020304" pitchFamily="18" charset="0"/>
              </a:rPr>
              <a:t>Boétie</a:t>
            </a:r>
            <a:r>
              <a:rPr lang="es-ES" sz="3300" dirty="0">
                <a:latin typeface="Times New Roman" panose="02020603050405020304" pitchFamily="18" charset="0"/>
                <a:cs typeface="Times New Roman" panose="02020603050405020304" pitchFamily="18" charset="0"/>
              </a:rPr>
              <a:t> de París en 1913, en la que presentó varias obras en las que la fragmentación pictórica bidimensional parecía trasladarse a interpretaciones tridimensionales de objetos sólidos.</a:t>
            </a:r>
          </a:p>
          <a:p>
            <a:r>
              <a:rPr lang="es-ES" sz="3300" dirty="0">
                <a:latin typeface="Times New Roman" panose="02020603050405020304" pitchFamily="18" charset="0"/>
                <a:cs typeface="Times New Roman" panose="02020603050405020304" pitchFamily="18" charset="0"/>
              </a:rPr>
              <a:t>Una de sus obras más importantes fue “Formas únicas de continuidad en el espacio” (1913, </a:t>
            </a:r>
            <a:r>
              <a:rPr lang="es-ES" sz="3300" dirty="0" err="1">
                <a:latin typeface="Times New Roman" panose="02020603050405020304" pitchFamily="18" charset="0"/>
                <a:cs typeface="Times New Roman" panose="02020603050405020304" pitchFamily="18" charset="0"/>
              </a:rPr>
              <a:t>Galleria</a:t>
            </a:r>
            <a:r>
              <a:rPr lang="es-ES" sz="3300" dirty="0">
                <a:latin typeface="Times New Roman" panose="02020603050405020304" pitchFamily="18" charset="0"/>
                <a:cs typeface="Times New Roman" panose="02020603050405020304" pitchFamily="18" charset="0"/>
              </a:rPr>
              <a:t> </a:t>
            </a:r>
            <a:r>
              <a:rPr lang="es-ES" sz="3300" dirty="0" err="1">
                <a:latin typeface="Times New Roman" panose="02020603050405020304" pitchFamily="18" charset="0"/>
                <a:cs typeface="Times New Roman" panose="02020603050405020304" pitchFamily="18" charset="0"/>
              </a:rPr>
              <a:t>d’Arte</a:t>
            </a:r>
            <a:r>
              <a:rPr lang="es-ES" sz="3300" dirty="0">
                <a:latin typeface="Times New Roman" panose="02020603050405020304" pitchFamily="18" charset="0"/>
                <a:cs typeface="Times New Roman" panose="02020603050405020304" pitchFamily="18" charset="0"/>
              </a:rPr>
              <a:t> Moderna, Milán), en la que el autor logra plasmar el dinamismo que solo podía representarse con movimiento, un tema al que le dedica cuatro figuras de las cuales esta es la única que se conserva. </a:t>
            </a:r>
          </a:p>
          <a:p>
            <a:endParaRPr lang="es-ES" dirty="0"/>
          </a:p>
        </p:txBody>
      </p:sp>
    </p:spTree>
    <p:extLst>
      <p:ext uri="{BB962C8B-B14F-4D97-AF65-F5344CB8AC3E}">
        <p14:creationId xmlns:p14="http://schemas.microsoft.com/office/powerpoint/2010/main" val="11737260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D4183F1-AF41-4ED9-B9D8-4530986CDCB3}"/>
              </a:ext>
            </a:extLst>
          </p:cNvPr>
          <p:cNvSpPr>
            <a:spLocks noGrp="1"/>
          </p:cNvSpPr>
          <p:nvPr>
            <p:ph idx="1"/>
          </p:nvPr>
        </p:nvSpPr>
        <p:spPr>
          <a:xfrm>
            <a:off x="397565" y="225287"/>
            <a:ext cx="11357113" cy="6374296"/>
          </a:xfrm>
        </p:spPr>
        <p:txBody>
          <a:bodyPr>
            <a:normAutofit fontScale="62500" lnSpcReduction="20000"/>
          </a:bodyPr>
          <a:lstStyle/>
          <a:p>
            <a:pPr fontAlgn="base"/>
            <a:r>
              <a:rPr lang="es-ES" sz="3300" dirty="0">
                <a:latin typeface="Times New Roman" panose="02020603050405020304" pitchFamily="18" charset="0"/>
                <a:cs typeface="Times New Roman" panose="02020603050405020304" pitchFamily="18" charset="0"/>
              </a:rPr>
              <a:t>Formas únicas de continuidad en el espacio, Boccioni</a:t>
            </a:r>
          </a:p>
          <a:p>
            <a:pPr fontAlgn="base"/>
            <a:r>
              <a:rPr lang="es-ES" sz="3300" dirty="0">
                <a:latin typeface="Times New Roman" panose="02020603050405020304" pitchFamily="18" charset="0"/>
                <a:cs typeface="Times New Roman" panose="02020603050405020304" pitchFamily="18" charset="0"/>
              </a:rPr>
              <a:t>Boccioni (1882 – 1916) fue sin duda uno de los mejores representantes de la vanguardia futurista. Sus obras son auténticas expresiones de movimiento y modernidad, combinadas con los rasgos expresionismo que no siempre es fácil de apreciar.</a:t>
            </a:r>
          </a:p>
          <a:p>
            <a:pPr fontAlgn="base"/>
            <a:r>
              <a:rPr lang="es-ES" sz="3300" dirty="0">
                <a:latin typeface="Times New Roman" panose="02020603050405020304" pitchFamily="18" charset="0"/>
                <a:cs typeface="Times New Roman" panose="02020603050405020304" pitchFamily="18" charset="0"/>
              </a:rPr>
              <a:t>En 1913 el artista realiza una pequeña escultura con materiales tradicionales –yeso- de 111 cm de altura, 89 cm de largo y 40 cm de ancho. </a:t>
            </a:r>
          </a:p>
          <a:p>
            <a:pPr fontAlgn="base"/>
            <a:r>
              <a:rPr lang="es-ES" sz="3300" dirty="0">
                <a:latin typeface="Times New Roman" panose="02020603050405020304" pitchFamily="18" charset="0"/>
                <a:cs typeface="Times New Roman" panose="02020603050405020304" pitchFamily="18" charset="0"/>
              </a:rPr>
              <a:t>Es la representación de una figura humana en pleno movimiento, los elementos del cuerpo no son claramente discernibles pero por el contrario se aprecia con precisión la fuerza del viento que golpea la figura, la sensación de inestabilidad y el movimiento. Parece que Boccioni haya </a:t>
            </a:r>
            <a:r>
              <a:rPr lang="es-ES" sz="3300" b="1" dirty="0">
                <a:latin typeface="Times New Roman" panose="02020603050405020304" pitchFamily="18" charset="0"/>
                <a:cs typeface="Times New Roman" panose="02020603050405020304" pitchFamily="18" charset="0"/>
              </a:rPr>
              <a:t>fusionado en un solo cuerpo el hombre, los ropajes, el dinamismo y el viento.</a:t>
            </a:r>
            <a:endParaRPr lang="es-ES" sz="3300" dirty="0">
              <a:latin typeface="Times New Roman" panose="02020603050405020304" pitchFamily="18" charset="0"/>
              <a:cs typeface="Times New Roman" panose="02020603050405020304" pitchFamily="18" charset="0"/>
            </a:endParaRPr>
          </a:p>
          <a:p>
            <a:pPr fontAlgn="base"/>
            <a:r>
              <a:rPr lang="es-ES" sz="3300" dirty="0">
                <a:latin typeface="Times New Roman" panose="02020603050405020304" pitchFamily="18" charset="0"/>
                <a:cs typeface="Times New Roman" panose="02020603050405020304" pitchFamily="18" charset="0"/>
              </a:rPr>
              <a:t>Las formas cóncavas y convexas han sustituido el rostro de la singular escultura, los brazos han sido eliminados y pese al rechazo del artista por la escultura clasicista parece ser que en esta ocasión Boccioni </a:t>
            </a:r>
            <a:r>
              <a:rPr lang="es-ES" sz="3300" b="1" dirty="0">
                <a:latin typeface="Times New Roman" panose="02020603050405020304" pitchFamily="18" charset="0"/>
                <a:cs typeface="Times New Roman" panose="02020603050405020304" pitchFamily="18" charset="0"/>
              </a:rPr>
              <a:t>ha pretendido una revisión de una de las obras clasicistas por excelencia, la famosísima Victoria de Samotracia</a:t>
            </a:r>
            <a:r>
              <a:rPr lang="es-ES" sz="3300" dirty="0">
                <a:latin typeface="Times New Roman" panose="02020603050405020304" pitchFamily="18" charset="0"/>
                <a:cs typeface="Times New Roman" panose="02020603050405020304" pitchFamily="18" charset="0"/>
              </a:rPr>
              <a:t>. No en vano, en ambas esculturas encontramos la agitación y movimiento producido por el viento pero si en la obra helenista los paños se pliegan y retuercen debido a la fuerza del viento, en la obra futurista hay una fusión total de los elementos.</a:t>
            </a:r>
          </a:p>
          <a:p>
            <a:pPr fontAlgn="base"/>
            <a:r>
              <a:rPr lang="es-ES" sz="3300" dirty="0">
                <a:latin typeface="Times New Roman" panose="02020603050405020304" pitchFamily="18" charset="0"/>
                <a:cs typeface="Times New Roman" panose="02020603050405020304" pitchFamily="18" charset="0"/>
              </a:rPr>
              <a:t>La velocidad y el dinamismo se combinan en esta modernísima escultura con un nuevo elemento, el tiempo. La modernidad es la clave del futurismo y Boccioni lo mantiene presente en cada una de las obras que realiza.</a:t>
            </a:r>
          </a:p>
          <a:p>
            <a:pPr fontAlgn="base"/>
            <a:r>
              <a:rPr lang="es-ES" sz="3300" dirty="0">
                <a:latin typeface="Times New Roman" panose="02020603050405020304" pitchFamily="18" charset="0"/>
                <a:cs typeface="Times New Roman" panose="02020603050405020304" pitchFamily="18" charset="0"/>
              </a:rPr>
              <a:t>Tras la muerte del artista su obra adquirió aún más fama y prestigio y Formas únicas de continuidad en el espacio </a:t>
            </a:r>
            <a:r>
              <a:rPr lang="es-ES" sz="3300" b="1" dirty="0">
                <a:latin typeface="Times New Roman" panose="02020603050405020304" pitchFamily="18" charset="0"/>
                <a:cs typeface="Times New Roman" panose="02020603050405020304" pitchFamily="18" charset="0"/>
              </a:rPr>
              <a:t>fue fundida en bronce </a:t>
            </a:r>
            <a:r>
              <a:rPr lang="es-ES" sz="3300" dirty="0">
                <a:latin typeface="Times New Roman" panose="02020603050405020304" pitchFamily="18" charset="0"/>
                <a:cs typeface="Times New Roman" panose="02020603050405020304" pitchFamily="18" charset="0"/>
              </a:rPr>
              <a:t>a partir del molado en yeso realizado por Boccioni.</a:t>
            </a:r>
            <a:endParaRPr lang="es-ES" dirty="0"/>
          </a:p>
        </p:txBody>
      </p:sp>
    </p:spTree>
    <p:extLst>
      <p:ext uri="{BB962C8B-B14F-4D97-AF65-F5344CB8AC3E}">
        <p14:creationId xmlns:p14="http://schemas.microsoft.com/office/powerpoint/2010/main" val="10458565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TotalTime>
  <Words>10082</Words>
  <Application>Microsoft Office PowerPoint</Application>
  <PresentationFormat>Panorámica</PresentationFormat>
  <Paragraphs>387</Paragraphs>
  <Slides>114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Arial</vt:lpstr>
      <vt:lpstr>Calibri</vt:lpstr>
      <vt:lpstr>Calibri Light</vt:lpstr>
      <vt:lpstr>Times New Roman</vt:lpstr>
      <vt:lpstr>Tema de Office</vt:lpstr>
      <vt:lpstr>El cuadro y la representación:  El cubismo.</vt:lpstr>
      <vt:lpstr>Presentación de PowerPoint</vt:lpstr>
      <vt:lpstr>Picasso antes del Cubismo. Periodo azul y rosa.</vt:lpstr>
      <vt:lpstr>Pablo Picasso: Entierro de Casagemas. 1901. Musée d’Art Moderne de la Ville de Paris, París.</vt:lpstr>
      <vt:lpstr>Presentación de PowerPoint</vt:lpstr>
      <vt:lpstr>Pablo Picasso - Evocación (El funeral de Casagemas)  1901 Oleo sobre lienzo, 150 x 90 cm París, Musée d’Art Moderne de la Ville de Paris</vt:lpstr>
      <vt:lpstr>Presentación de PowerPoint</vt:lpstr>
      <vt:lpstr>Presentación de PowerPoint</vt:lpstr>
      <vt:lpstr>Pablo Picasso: La vida. 1903. Cleveland Museum of Art, Cleveland.</vt:lpstr>
      <vt:lpstr>Presentación de PowerPoint</vt:lpstr>
      <vt:lpstr>Pablo Picasso: Los dos hermanos. 1906. Musée Picasso, París.</vt:lpstr>
      <vt:lpstr>Presentación de PowerPoint</vt:lpstr>
      <vt:lpstr>La fascinación por lo primitivo: Picasso negro. Las señoritas de Aviñón (1907).</vt:lpstr>
      <vt:lpstr>Pablo Picasso: Mujer en camisa. 1905. Tate Gallery, Londres.</vt:lpstr>
      <vt:lpstr>Presentación de PowerPoint</vt:lpstr>
      <vt:lpstr>Pablo Picassso: Autorretrato con paleta. 1906. Philadelphia museum of art. Filadelfia.</vt:lpstr>
      <vt:lpstr>Presentación de PowerPoint</vt:lpstr>
      <vt:lpstr>Presentación de PowerPoint</vt:lpstr>
      <vt:lpstr>Pablo Picasso: Familia de acróbatas. 1905. Baltimore Museum of Art, Baltimore.</vt:lpstr>
      <vt:lpstr>Presentación de PowerPoint</vt:lpstr>
      <vt:lpstr>Presentación de PowerPoint</vt:lpstr>
      <vt:lpstr>Presentación de PowerPoint</vt:lpstr>
      <vt:lpstr>Presentación de PowerPoint</vt:lpstr>
      <vt:lpstr>Presentación de PowerPoint</vt:lpstr>
      <vt:lpstr> Picasso y Braque: la forma y la representación.</vt:lpstr>
      <vt:lpstr>Pablo Picasso: Tres mujeres. 1908. Muso del Hermitage, San Petersburgo.</vt:lpstr>
      <vt:lpstr>Presentación de PowerPoint</vt:lpstr>
      <vt:lpstr>Presentación de PowerPoint</vt:lpstr>
      <vt:lpstr>Pablo Picasso: Pan y frutero sobre una mesa. 1909. Kunstmuseum, Berna.</vt:lpstr>
      <vt:lpstr>Presentación de PowerPoint</vt:lpstr>
      <vt:lpstr>Presentación de PowerPoint</vt:lpstr>
      <vt:lpstr>Georges Braque: Bañista o Gran desnudo. 1907-1908 Centro Georges Pompidou, París</vt:lpstr>
      <vt:lpstr>Presentación de PowerPoint</vt:lpstr>
      <vt:lpstr>Presentación de PowerPoint</vt:lpstr>
      <vt:lpstr>Presentación de PowerPoint</vt:lpstr>
      <vt:lpstr>Georges Braque: Casas de l’Estaque. 1908. Kunstmuseum, Berna.</vt:lpstr>
      <vt:lpstr>Presentación de PowerPoint</vt:lpstr>
      <vt:lpstr>Pablo Picasso: Frutas y copa. 1908</vt:lpstr>
      <vt:lpstr>Presentación de PowerPoint</vt:lpstr>
      <vt:lpstr>Pablo Picasso: Fábrica en Horta de Ebro. 1909. Museo del Hermitage, San Petersburgo.</vt:lpstr>
      <vt:lpstr>Presentación de PowerPoint</vt:lpstr>
      <vt:lpstr>Presentación de PowerPoint</vt:lpstr>
      <vt:lpstr>Presentación de PowerPoint</vt:lpstr>
      <vt:lpstr>Pablo Picasso: Joven de la mandolina. 1910. Museum of Modern Art, Nueva York.</vt:lpstr>
      <vt:lpstr>Presentación de PowerPoint</vt:lpstr>
      <vt:lpstr>Presentación de PowerPoint</vt:lpstr>
      <vt:lpstr>Presentación de PowerPoint</vt:lpstr>
      <vt:lpstr>Georges Braque: Violín y Paleta. 1909. Solomon R. Guggenheim, Nueva York.</vt:lpstr>
      <vt:lpstr>Presentación de PowerPoint</vt:lpstr>
      <vt:lpstr>Presentación de PowerPoint</vt:lpstr>
      <vt:lpstr>Pablo Picasso: Retrato de Kahnweiler. 1910. The Art Institute, Chicago.</vt:lpstr>
      <vt:lpstr>Presentación de PowerPoint</vt:lpstr>
      <vt:lpstr>Presentación de PowerPoint</vt:lpstr>
      <vt:lpstr>Presentación de PowerPoint</vt:lpstr>
      <vt:lpstr>Presentación de PowerPoint</vt:lpstr>
      <vt:lpstr>Georges Braque: El portugués. 1911. Affentliche Kunstsammlung, Basilea. </vt:lpstr>
      <vt:lpstr>Presentación de PowerPoint</vt:lpstr>
      <vt:lpstr>Presentación de PowerPoint</vt:lpstr>
      <vt:lpstr>Pablo Picasso: Mujer con guitarra. Ma Jolie. 1911-1912. Museum of Modern Art, Nueva York.</vt:lpstr>
      <vt:lpstr>Presentación de PowerPoint</vt:lpstr>
      <vt:lpstr>Presentación de PowerPoint</vt:lpstr>
      <vt:lpstr>Presentación de PowerPoint</vt:lpstr>
      <vt:lpstr>Pablo Picasso: Naturaleza muerta con silla de rejilla. 1912. Musée Picasso, París.</vt:lpstr>
      <vt:lpstr>Presentación de PowerPoint</vt:lpstr>
      <vt:lpstr>Presentación de PowerPoint</vt:lpstr>
      <vt:lpstr>Georges Braque: Violín y silla. 1913-1914. Musée d’Art Moderne de la ville de Paris.</vt:lpstr>
      <vt:lpstr>Presentación de PowerPoint</vt:lpstr>
      <vt:lpstr>Presentación de PowerPoint</vt:lpstr>
      <vt:lpstr>Presentación de PowerPoint</vt:lpstr>
      <vt:lpstr>Juan Gris y el orden en la pintura.</vt:lpstr>
      <vt:lpstr>Juan Gris: El fumador. 1913 Museo Thyssen Bornemisza</vt:lpstr>
      <vt:lpstr>Presentación de PowerPoint</vt:lpstr>
      <vt:lpstr>Presentación de PowerPoint</vt:lpstr>
      <vt:lpstr>El Cubismo de experiencia a lenguaje. </vt:lpstr>
      <vt:lpstr>Marcel Duchamp: Desnudo bajando una escalera nº2. 1912-1913. Philadelphia Museum of Art, Filadelfia.</vt:lpstr>
      <vt:lpstr>Presentación de PowerPoint</vt:lpstr>
      <vt:lpstr>Presentación de PowerPoint</vt:lpstr>
      <vt:lpstr>Fernand Léger: La ciudad. 1919 Philadelphia Museum of Art. Filadelfia</vt:lpstr>
      <vt:lpstr>Presentación de PowerPoint</vt:lpstr>
      <vt:lpstr>Presentación de PowerPoint</vt:lpstr>
      <vt:lpstr>Fernand Léger: Figuras en un interior. 1922. Musée d’Art Moderne de la Ville de Paris, París</vt:lpstr>
      <vt:lpstr>Presentación de PowerPoint</vt:lpstr>
      <vt:lpstr>Robert Delaunay: La torre Eiffel. 1910. Solomon R, Guggenheim Museum, Nueva York.</vt:lpstr>
      <vt:lpstr>Presentación de PowerPoint</vt:lpstr>
      <vt:lpstr>Presentación de PowerPoint</vt:lpstr>
      <vt:lpstr>Robert Delaunay: Homenaje a Blériot. 1914. Kunstmuseum Basel, Basilea. </vt:lpstr>
      <vt:lpstr>Presentación de PowerPoint</vt:lpstr>
      <vt:lpstr>Presentación de PowerPoint</vt:lpstr>
      <vt:lpstr>Sonia Delaunay-Terk: Prismas eléctricos. 1914. Centre Georges Pompidou, París.</vt:lpstr>
      <vt:lpstr>Presentación de PowerPoint</vt:lpstr>
      <vt:lpstr>Presentación de PowerPoint</vt:lpstr>
      <vt:lpstr>LA ESCULTURA CUBISTA.   </vt:lpstr>
      <vt:lpstr>Pablo Picasso: Vaso de Asenjo. 1914 Philadelphia Museum of Art, Filadelfia.</vt:lpstr>
      <vt:lpstr>Presentación de PowerPoint</vt:lpstr>
      <vt:lpstr>Henri Laurens: La guitarra. c. 1914.  Colección particular, París.</vt:lpstr>
      <vt:lpstr>Presentación de PowerPoint</vt:lpstr>
      <vt:lpstr>Presentación de PowerPoint</vt:lpstr>
      <vt:lpstr>Raymond Duchamp-Villon: El caballo. 1914. Peggy Guggenheim Museum, Venecia.</vt:lpstr>
      <vt:lpstr>Presentación de PowerPoint</vt:lpstr>
      <vt:lpstr>Presentación de PowerPoint</vt:lpstr>
      <vt:lpstr>El Futurismo italiano:  la rebeldía de lo veloz.</vt:lpstr>
      <vt:lpstr>Umberto Boccioni: La ciudad que se levanta. 1910. MoMA, Nueva York. Óleo sobre lienzo. 2m x 3m.</vt:lpstr>
      <vt:lpstr>Presentación de PowerPoint</vt:lpstr>
      <vt:lpstr>Presentación de PowerPoint</vt:lpstr>
      <vt:lpstr>Carlo Carrá: El jinete rojo. 1913. Colección particular, Milán.</vt:lpstr>
      <vt:lpstr>Presentación de PowerPoint</vt:lpstr>
      <vt:lpstr>Presentación de PowerPoint</vt:lpstr>
      <vt:lpstr>Presentación de PowerPoint</vt:lpstr>
      <vt:lpstr>Giacomo Balla: Dinamismo de un perro con correa. 1912. Albright-Knox Art Gallery de Buffalo.</vt:lpstr>
      <vt:lpstr>Presentación de PowerPoint</vt:lpstr>
      <vt:lpstr>Presentación de PowerPoint</vt:lpstr>
      <vt:lpstr>Umberto Boccioni: Formas únicas de continuidad en el espacio. 1913. Galeria d’Arte Moderna, Milán.</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cuadro y la representación:  El cubismo.</dc:title>
  <dc:creator>Miguel Velayos García</dc:creator>
  <cp:lastModifiedBy>Miguel Velayos García</cp:lastModifiedBy>
  <cp:revision>44</cp:revision>
  <dcterms:created xsi:type="dcterms:W3CDTF">2019-03-24T19:35:25Z</dcterms:created>
  <dcterms:modified xsi:type="dcterms:W3CDTF">2019-05-14T17:35:26Z</dcterms:modified>
</cp:coreProperties>
</file>