
<file path=[Content_Types].xml><?xml version="1.0" encoding="utf-8"?>
<Types xmlns="http://schemas.openxmlformats.org/package/2006/content-types">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307" r:id="rId3"/>
    <p:sldId id="308" r:id="rId4"/>
    <p:sldId id="257" r:id="rId5"/>
    <p:sldId id="259" r:id="rId6"/>
    <p:sldId id="258" r:id="rId7"/>
    <p:sldId id="260" r:id="rId8"/>
    <p:sldId id="261" r:id="rId9"/>
    <p:sldId id="283" r:id="rId10"/>
    <p:sldId id="262" r:id="rId11"/>
    <p:sldId id="284" r:id="rId12"/>
    <p:sldId id="263" r:id="rId13"/>
    <p:sldId id="285" r:id="rId14"/>
    <p:sldId id="264" r:id="rId15"/>
    <p:sldId id="286" r:id="rId16"/>
    <p:sldId id="265" r:id="rId17"/>
    <p:sldId id="287" r:id="rId18"/>
    <p:sldId id="311" r:id="rId19"/>
    <p:sldId id="266" r:id="rId20"/>
    <p:sldId id="288" r:id="rId21"/>
    <p:sldId id="267" r:id="rId22"/>
    <p:sldId id="289" r:id="rId23"/>
    <p:sldId id="268" r:id="rId24"/>
    <p:sldId id="290" r:id="rId25"/>
    <p:sldId id="269" r:id="rId26"/>
    <p:sldId id="291" r:id="rId27"/>
    <p:sldId id="310" r:id="rId28"/>
    <p:sldId id="270" r:id="rId29"/>
    <p:sldId id="312" r:id="rId30"/>
    <p:sldId id="271" r:id="rId31"/>
    <p:sldId id="313" r:id="rId32"/>
    <p:sldId id="272" r:id="rId33"/>
    <p:sldId id="314" r:id="rId34"/>
    <p:sldId id="273" r:id="rId35"/>
    <p:sldId id="315" r:id="rId36"/>
    <p:sldId id="274" r:id="rId37"/>
    <p:sldId id="296" r:id="rId38"/>
    <p:sldId id="275" r:id="rId39"/>
    <p:sldId id="297" r:id="rId40"/>
    <p:sldId id="276" r:id="rId41"/>
    <p:sldId id="298" r:id="rId42"/>
    <p:sldId id="277" r:id="rId43"/>
    <p:sldId id="299" r:id="rId44"/>
    <p:sldId id="279" r:id="rId45"/>
    <p:sldId id="300" r:id="rId46"/>
    <p:sldId id="309" r:id="rId47"/>
    <p:sldId id="280" r:id="rId48"/>
    <p:sldId id="301" r:id="rId49"/>
    <p:sldId id="281" r:id="rId50"/>
    <p:sldId id="302" r:id="rId51"/>
    <p:sldId id="282" r:id="rId52"/>
    <p:sldId id="303" r:id="rId53"/>
    <p:sldId id="278" r:id="rId54"/>
    <p:sldId id="304" r:id="rId55"/>
    <p:sldId id="316" r:id="rId56"/>
    <p:sldId id="317" r:id="rId57"/>
    <p:sldId id="318" r:id="rId58"/>
    <p:sldId id="319" r:id="rId59"/>
  </p:sldIdLst>
  <p:sldSz cx="12192000" cy="6858000"/>
  <p:notesSz cx="6858000" cy="9144000"/>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1838" autoAdjust="0"/>
    <p:restoredTop sz="94660"/>
  </p:normalViewPr>
  <p:slideViewPr>
    <p:cSldViewPr snapToGrid="0">
      <p:cViewPr varScale="1">
        <p:scale>
          <a:sx n="72" d="100"/>
          <a:sy n="72" d="100"/>
        </p:scale>
        <p:origin x="786" y="7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D81809B-2D87-4BD4-A19A-D63C8A99F6BA}"/>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p>
        </p:txBody>
      </p:sp>
      <p:sp>
        <p:nvSpPr>
          <p:cNvPr id="3" name="Subtítulo 2">
            <a:extLst>
              <a:ext uri="{FF2B5EF4-FFF2-40B4-BE49-F238E27FC236}">
                <a16:creationId xmlns:a16="http://schemas.microsoft.com/office/drawing/2014/main" id="{1A61BC96-CD96-400B-9E58-2EC7D7AD3CE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p>
        </p:txBody>
      </p:sp>
      <p:sp>
        <p:nvSpPr>
          <p:cNvPr id="4" name="Marcador de fecha 3">
            <a:extLst>
              <a:ext uri="{FF2B5EF4-FFF2-40B4-BE49-F238E27FC236}">
                <a16:creationId xmlns:a16="http://schemas.microsoft.com/office/drawing/2014/main" id="{3BADE637-9003-43D9-A43D-E3F884242783}"/>
              </a:ext>
            </a:extLst>
          </p:cNvPr>
          <p:cNvSpPr>
            <a:spLocks noGrp="1"/>
          </p:cNvSpPr>
          <p:nvPr>
            <p:ph type="dt" sz="half" idx="10"/>
          </p:nvPr>
        </p:nvSpPr>
        <p:spPr/>
        <p:txBody>
          <a:bodyPr/>
          <a:lstStyle/>
          <a:p>
            <a:fld id="{17BDA108-691E-4D2E-B363-DD0609312C7C}" type="datetimeFigureOut">
              <a:rPr lang="es-ES" smtClean="0"/>
              <a:t>14/05/2019</a:t>
            </a:fld>
            <a:endParaRPr lang="es-ES"/>
          </a:p>
        </p:txBody>
      </p:sp>
      <p:sp>
        <p:nvSpPr>
          <p:cNvPr id="5" name="Marcador de pie de página 4">
            <a:extLst>
              <a:ext uri="{FF2B5EF4-FFF2-40B4-BE49-F238E27FC236}">
                <a16:creationId xmlns:a16="http://schemas.microsoft.com/office/drawing/2014/main" id="{665871C6-C275-4449-BE59-D3737B716C4E}"/>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14BD66E5-E6D2-474B-9E28-240214FDA1A7}"/>
              </a:ext>
            </a:extLst>
          </p:cNvPr>
          <p:cNvSpPr>
            <a:spLocks noGrp="1"/>
          </p:cNvSpPr>
          <p:nvPr>
            <p:ph type="sldNum" sz="quarter" idx="12"/>
          </p:nvPr>
        </p:nvSpPr>
        <p:spPr/>
        <p:txBody>
          <a:bodyPr/>
          <a:lstStyle/>
          <a:p>
            <a:fld id="{8A2381D4-614E-4796-BB40-B48D94610112}" type="slidenum">
              <a:rPr lang="es-ES" smtClean="0"/>
              <a:t>‹Nº›</a:t>
            </a:fld>
            <a:endParaRPr lang="es-ES"/>
          </a:p>
        </p:txBody>
      </p:sp>
    </p:spTree>
    <p:extLst>
      <p:ext uri="{BB962C8B-B14F-4D97-AF65-F5344CB8AC3E}">
        <p14:creationId xmlns:p14="http://schemas.microsoft.com/office/powerpoint/2010/main" val="321711418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EE154F5-8F6B-4F10-A4CB-2F363BC9A640}"/>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2D8BEA9D-2927-4081-AC9E-4141FC2C33E4}"/>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DFFC5431-C6CB-40D2-81B8-1C7357610132}"/>
              </a:ext>
            </a:extLst>
          </p:cNvPr>
          <p:cNvSpPr>
            <a:spLocks noGrp="1"/>
          </p:cNvSpPr>
          <p:nvPr>
            <p:ph type="dt" sz="half" idx="10"/>
          </p:nvPr>
        </p:nvSpPr>
        <p:spPr/>
        <p:txBody>
          <a:bodyPr/>
          <a:lstStyle/>
          <a:p>
            <a:fld id="{17BDA108-691E-4D2E-B363-DD0609312C7C}" type="datetimeFigureOut">
              <a:rPr lang="es-ES" smtClean="0"/>
              <a:t>14/05/2019</a:t>
            </a:fld>
            <a:endParaRPr lang="es-ES"/>
          </a:p>
        </p:txBody>
      </p:sp>
      <p:sp>
        <p:nvSpPr>
          <p:cNvPr id="5" name="Marcador de pie de página 4">
            <a:extLst>
              <a:ext uri="{FF2B5EF4-FFF2-40B4-BE49-F238E27FC236}">
                <a16:creationId xmlns:a16="http://schemas.microsoft.com/office/drawing/2014/main" id="{F2AFE07D-E9C5-4EDE-B438-6550EAFAD786}"/>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9DDA3569-3852-4A0C-8694-EA5FEA6CFB84}"/>
              </a:ext>
            </a:extLst>
          </p:cNvPr>
          <p:cNvSpPr>
            <a:spLocks noGrp="1"/>
          </p:cNvSpPr>
          <p:nvPr>
            <p:ph type="sldNum" sz="quarter" idx="12"/>
          </p:nvPr>
        </p:nvSpPr>
        <p:spPr/>
        <p:txBody>
          <a:bodyPr/>
          <a:lstStyle/>
          <a:p>
            <a:fld id="{8A2381D4-614E-4796-BB40-B48D94610112}" type="slidenum">
              <a:rPr lang="es-ES" smtClean="0"/>
              <a:t>‹Nº›</a:t>
            </a:fld>
            <a:endParaRPr lang="es-ES"/>
          </a:p>
        </p:txBody>
      </p:sp>
    </p:spTree>
    <p:extLst>
      <p:ext uri="{BB962C8B-B14F-4D97-AF65-F5344CB8AC3E}">
        <p14:creationId xmlns:p14="http://schemas.microsoft.com/office/powerpoint/2010/main" val="408383294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E8291B8-7A2E-4C43-806C-35A04DC5B5B7}"/>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p>
        </p:txBody>
      </p:sp>
      <p:sp>
        <p:nvSpPr>
          <p:cNvPr id="3" name="Marcador de texto 2">
            <a:extLst>
              <a:ext uri="{FF2B5EF4-FFF2-40B4-BE49-F238E27FC236}">
                <a16:creationId xmlns:a16="http://schemas.microsoft.com/office/drawing/2014/main" id="{4E85427D-8020-40DF-99E1-710F90FB8616}"/>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id="{60E9564B-77F9-4D97-8529-F6863D498ED5}"/>
              </a:ext>
            </a:extLst>
          </p:cNvPr>
          <p:cNvSpPr>
            <a:spLocks noGrp="1"/>
          </p:cNvSpPr>
          <p:nvPr>
            <p:ph type="dt" sz="half" idx="10"/>
          </p:nvPr>
        </p:nvSpPr>
        <p:spPr/>
        <p:txBody>
          <a:bodyPr/>
          <a:lstStyle/>
          <a:p>
            <a:fld id="{17BDA108-691E-4D2E-B363-DD0609312C7C}" type="datetimeFigureOut">
              <a:rPr lang="es-ES" smtClean="0"/>
              <a:t>14/05/2019</a:t>
            </a:fld>
            <a:endParaRPr lang="es-ES"/>
          </a:p>
        </p:txBody>
      </p:sp>
      <p:sp>
        <p:nvSpPr>
          <p:cNvPr id="5" name="Marcador de pie de página 4">
            <a:extLst>
              <a:ext uri="{FF2B5EF4-FFF2-40B4-BE49-F238E27FC236}">
                <a16:creationId xmlns:a16="http://schemas.microsoft.com/office/drawing/2014/main" id="{11366AC6-677D-4EC6-A15C-CC343F76B55E}"/>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13894DAA-3F9C-4D46-9F1D-0DE721E5202F}"/>
              </a:ext>
            </a:extLst>
          </p:cNvPr>
          <p:cNvSpPr>
            <a:spLocks noGrp="1"/>
          </p:cNvSpPr>
          <p:nvPr>
            <p:ph type="sldNum" sz="quarter" idx="12"/>
          </p:nvPr>
        </p:nvSpPr>
        <p:spPr/>
        <p:txBody>
          <a:bodyPr/>
          <a:lstStyle/>
          <a:p>
            <a:fld id="{8A2381D4-614E-4796-BB40-B48D94610112}" type="slidenum">
              <a:rPr lang="es-ES" smtClean="0"/>
              <a:t>‹Nº›</a:t>
            </a:fld>
            <a:endParaRPr lang="es-ES"/>
          </a:p>
        </p:txBody>
      </p:sp>
    </p:spTree>
    <p:extLst>
      <p:ext uri="{BB962C8B-B14F-4D97-AF65-F5344CB8AC3E}">
        <p14:creationId xmlns:p14="http://schemas.microsoft.com/office/powerpoint/2010/main" val="201296784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F605055-E166-4A9D-8DB3-970C8205581C}"/>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BBFAB511-55D0-47EA-B3D0-E7EA2288C509}"/>
              </a:ext>
            </a:extLst>
          </p:cNvPr>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contenido 3">
            <a:extLst>
              <a:ext uri="{FF2B5EF4-FFF2-40B4-BE49-F238E27FC236}">
                <a16:creationId xmlns:a16="http://schemas.microsoft.com/office/drawing/2014/main" id="{9A2453EC-AEEA-4BD4-9A32-328BFB9D9795}"/>
              </a:ext>
            </a:extLst>
          </p:cNvPr>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fecha 4">
            <a:extLst>
              <a:ext uri="{FF2B5EF4-FFF2-40B4-BE49-F238E27FC236}">
                <a16:creationId xmlns:a16="http://schemas.microsoft.com/office/drawing/2014/main" id="{7CF1FE25-14D7-4D2F-B0E4-FE7161AB4EF3}"/>
              </a:ext>
            </a:extLst>
          </p:cNvPr>
          <p:cNvSpPr>
            <a:spLocks noGrp="1"/>
          </p:cNvSpPr>
          <p:nvPr>
            <p:ph type="dt" sz="half" idx="10"/>
          </p:nvPr>
        </p:nvSpPr>
        <p:spPr/>
        <p:txBody>
          <a:bodyPr/>
          <a:lstStyle/>
          <a:p>
            <a:fld id="{17BDA108-691E-4D2E-B363-DD0609312C7C}" type="datetimeFigureOut">
              <a:rPr lang="es-ES" smtClean="0"/>
              <a:t>14/05/2019</a:t>
            </a:fld>
            <a:endParaRPr lang="es-ES"/>
          </a:p>
        </p:txBody>
      </p:sp>
      <p:sp>
        <p:nvSpPr>
          <p:cNvPr id="6" name="Marcador de pie de página 5">
            <a:extLst>
              <a:ext uri="{FF2B5EF4-FFF2-40B4-BE49-F238E27FC236}">
                <a16:creationId xmlns:a16="http://schemas.microsoft.com/office/drawing/2014/main" id="{B91B82A7-DDEC-4676-971F-E9A75541F380}"/>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6D425117-5C44-43F7-A2BA-40B1E1E93906}"/>
              </a:ext>
            </a:extLst>
          </p:cNvPr>
          <p:cNvSpPr>
            <a:spLocks noGrp="1"/>
          </p:cNvSpPr>
          <p:nvPr>
            <p:ph type="sldNum" sz="quarter" idx="12"/>
          </p:nvPr>
        </p:nvSpPr>
        <p:spPr/>
        <p:txBody>
          <a:bodyPr/>
          <a:lstStyle/>
          <a:p>
            <a:fld id="{8A2381D4-614E-4796-BB40-B48D94610112}" type="slidenum">
              <a:rPr lang="es-ES" smtClean="0"/>
              <a:t>‹Nº›</a:t>
            </a:fld>
            <a:endParaRPr lang="es-ES"/>
          </a:p>
        </p:txBody>
      </p:sp>
    </p:spTree>
    <p:extLst>
      <p:ext uri="{BB962C8B-B14F-4D97-AF65-F5344CB8AC3E}">
        <p14:creationId xmlns:p14="http://schemas.microsoft.com/office/powerpoint/2010/main" val="423870813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4D0AACB-43C3-4F69-985C-3207F359E4A4}"/>
              </a:ext>
            </a:extLst>
          </p:cNvPr>
          <p:cNvSpPr>
            <a:spLocks noGrp="1"/>
          </p:cNvSpPr>
          <p:nvPr>
            <p:ph type="title"/>
          </p:nvPr>
        </p:nvSpPr>
        <p:spPr>
          <a:xfrm>
            <a:off x="839788" y="365125"/>
            <a:ext cx="10515600" cy="1325563"/>
          </a:xfrm>
        </p:spPr>
        <p:txBody>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B8CE0A10-2431-4808-A60D-572504CD14C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id="{A1A6AC7A-AAA2-415B-A4B0-8110176E6148}"/>
              </a:ext>
            </a:extLst>
          </p:cNvPr>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texto 4">
            <a:extLst>
              <a:ext uri="{FF2B5EF4-FFF2-40B4-BE49-F238E27FC236}">
                <a16:creationId xmlns:a16="http://schemas.microsoft.com/office/drawing/2014/main" id="{A734DEF8-9C33-40B5-95D3-B352B42562B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id="{9CC5D230-951A-4FE4-8239-F389700B44CD}"/>
              </a:ext>
            </a:extLst>
          </p:cNvPr>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Marcador de fecha 6">
            <a:extLst>
              <a:ext uri="{FF2B5EF4-FFF2-40B4-BE49-F238E27FC236}">
                <a16:creationId xmlns:a16="http://schemas.microsoft.com/office/drawing/2014/main" id="{B3DE1ECD-2F9B-43AA-B557-323D25B57AE9}"/>
              </a:ext>
            </a:extLst>
          </p:cNvPr>
          <p:cNvSpPr>
            <a:spLocks noGrp="1"/>
          </p:cNvSpPr>
          <p:nvPr>
            <p:ph type="dt" sz="half" idx="10"/>
          </p:nvPr>
        </p:nvSpPr>
        <p:spPr/>
        <p:txBody>
          <a:bodyPr/>
          <a:lstStyle/>
          <a:p>
            <a:fld id="{17BDA108-691E-4D2E-B363-DD0609312C7C}" type="datetimeFigureOut">
              <a:rPr lang="es-ES" smtClean="0"/>
              <a:t>14/05/2019</a:t>
            </a:fld>
            <a:endParaRPr lang="es-ES"/>
          </a:p>
        </p:txBody>
      </p:sp>
      <p:sp>
        <p:nvSpPr>
          <p:cNvPr id="8" name="Marcador de pie de página 7">
            <a:extLst>
              <a:ext uri="{FF2B5EF4-FFF2-40B4-BE49-F238E27FC236}">
                <a16:creationId xmlns:a16="http://schemas.microsoft.com/office/drawing/2014/main" id="{5281460D-7B41-419A-AB70-BB9718CC42E8}"/>
              </a:ext>
            </a:extLst>
          </p:cNvPr>
          <p:cNvSpPr>
            <a:spLocks noGrp="1"/>
          </p:cNvSpPr>
          <p:nvPr>
            <p:ph type="ftr" sz="quarter" idx="11"/>
          </p:nvPr>
        </p:nvSpPr>
        <p:spPr/>
        <p:txBody>
          <a:bodyPr/>
          <a:lstStyle/>
          <a:p>
            <a:endParaRPr lang="es-ES"/>
          </a:p>
        </p:txBody>
      </p:sp>
      <p:sp>
        <p:nvSpPr>
          <p:cNvPr id="9" name="Marcador de número de diapositiva 8">
            <a:extLst>
              <a:ext uri="{FF2B5EF4-FFF2-40B4-BE49-F238E27FC236}">
                <a16:creationId xmlns:a16="http://schemas.microsoft.com/office/drawing/2014/main" id="{EA717EB6-237B-46A1-9696-7CC4A3770EBC}"/>
              </a:ext>
            </a:extLst>
          </p:cNvPr>
          <p:cNvSpPr>
            <a:spLocks noGrp="1"/>
          </p:cNvSpPr>
          <p:nvPr>
            <p:ph type="sldNum" sz="quarter" idx="12"/>
          </p:nvPr>
        </p:nvSpPr>
        <p:spPr/>
        <p:txBody>
          <a:bodyPr/>
          <a:lstStyle/>
          <a:p>
            <a:fld id="{8A2381D4-614E-4796-BB40-B48D94610112}" type="slidenum">
              <a:rPr lang="es-ES" smtClean="0"/>
              <a:t>‹Nº›</a:t>
            </a:fld>
            <a:endParaRPr lang="es-ES"/>
          </a:p>
        </p:txBody>
      </p:sp>
    </p:spTree>
    <p:extLst>
      <p:ext uri="{BB962C8B-B14F-4D97-AF65-F5344CB8AC3E}">
        <p14:creationId xmlns:p14="http://schemas.microsoft.com/office/powerpoint/2010/main" val="16571640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00E9062-CAB8-4B80-AA0D-9CB8EBE8EF64}"/>
              </a:ext>
            </a:extLst>
          </p:cNvPr>
          <p:cNvSpPr>
            <a:spLocks noGrp="1"/>
          </p:cNvSpPr>
          <p:nvPr>
            <p:ph type="title"/>
          </p:nvPr>
        </p:nvSpPr>
        <p:spPr/>
        <p:txBody>
          <a:bodyPr/>
          <a:lstStyle/>
          <a:p>
            <a:r>
              <a:rPr lang="es-ES"/>
              <a:t>Haga clic para modificar el estilo de título del patrón</a:t>
            </a:r>
          </a:p>
        </p:txBody>
      </p:sp>
      <p:sp>
        <p:nvSpPr>
          <p:cNvPr id="3" name="Marcador de fecha 2">
            <a:extLst>
              <a:ext uri="{FF2B5EF4-FFF2-40B4-BE49-F238E27FC236}">
                <a16:creationId xmlns:a16="http://schemas.microsoft.com/office/drawing/2014/main" id="{C723D087-A039-453A-9907-ACCF0B3C0948}"/>
              </a:ext>
            </a:extLst>
          </p:cNvPr>
          <p:cNvSpPr>
            <a:spLocks noGrp="1"/>
          </p:cNvSpPr>
          <p:nvPr>
            <p:ph type="dt" sz="half" idx="10"/>
          </p:nvPr>
        </p:nvSpPr>
        <p:spPr/>
        <p:txBody>
          <a:bodyPr/>
          <a:lstStyle/>
          <a:p>
            <a:fld id="{17BDA108-691E-4D2E-B363-DD0609312C7C}" type="datetimeFigureOut">
              <a:rPr lang="es-ES" smtClean="0"/>
              <a:t>14/05/2019</a:t>
            </a:fld>
            <a:endParaRPr lang="es-ES"/>
          </a:p>
        </p:txBody>
      </p:sp>
      <p:sp>
        <p:nvSpPr>
          <p:cNvPr id="4" name="Marcador de pie de página 3">
            <a:extLst>
              <a:ext uri="{FF2B5EF4-FFF2-40B4-BE49-F238E27FC236}">
                <a16:creationId xmlns:a16="http://schemas.microsoft.com/office/drawing/2014/main" id="{D59EC52C-04BC-40C1-800B-30646308A2AD}"/>
              </a:ext>
            </a:extLst>
          </p:cNvPr>
          <p:cNvSpPr>
            <a:spLocks noGrp="1"/>
          </p:cNvSpPr>
          <p:nvPr>
            <p:ph type="ftr" sz="quarter" idx="11"/>
          </p:nvPr>
        </p:nvSpPr>
        <p:spPr/>
        <p:txBody>
          <a:bodyPr/>
          <a:lstStyle/>
          <a:p>
            <a:endParaRPr lang="es-ES"/>
          </a:p>
        </p:txBody>
      </p:sp>
      <p:sp>
        <p:nvSpPr>
          <p:cNvPr id="5" name="Marcador de número de diapositiva 4">
            <a:extLst>
              <a:ext uri="{FF2B5EF4-FFF2-40B4-BE49-F238E27FC236}">
                <a16:creationId xmlns:a16="http://schemas.microsoft.com/office/drawing/2014/main" id="{EABE4C7F-9DC9-48F1-9646-FD4AF5E8B293}"/>
              </a:ext>
            </a:extLst>
          </p:cNvPr>
          <p:cNvSpPr>
            <a:spLocks noGrp="1"/>
          </p:cNvSpPr>
          <p:nvPr>
            <p:ph type="sldNum" sz="quarter" idx="12"/>
          </p:nvPr>
        </p:nvSpPr>
        <p:spPr/>
        <p:txBody>
          <a:bodyPr/>
          <a:lstStyle/>
          <a:p>
            <a:fld id="{8A2381D4-614E-4796-BB40-B48D94610112}" type="slidenum">
              <a:rPr lang="es-ES" smtClean="0"/>
              <a:t>‹Nº›</a:t>
            </a:fld>
            <a:endParaRPr lang="es-ES"/>
          </a:p>
        </p:txBody>
      </p:sp>
    </p:spTree>
    <p:extLst>
      <p:ext uri="{BB962C8B-B14F-4D97-AF65-F5344CB8AC3E}">
        <p14:creationId xmlns:p14="http://schemas.microsoft.com/office/powerpoint/2010/main" val="76894163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7EBE1EB9-A1A6-45B7-8A43-1DA2D18509D5}"/>
              </a:ext>
            </a:extLst>
          </p:cNvPr>
          <p:cNvSpPr>
            <a:spLocks noGrp="1"/>
          </p:cNvSpPr>
          <p:nvPr>
            <p:ph type="dt" sz="half" idx="10"/>
          </p:nvPr>
        </p:nvSpPr>
        <p:spPr/>
        <p:txBody>
          <a:bodyPr/>
          <a:lstStyle/>
          <a:p>
            <a:fld id="{17BDA108-691E-4D2E-B363-DD0609312C7C}" type="datetimeFigureOut">
              <a:rPr lang="es-ES" smtClean="0"/>
              <a:t>14/05/2019</a:t>
            </a:fld>
            <a:endParaRPr lang="es-ES"/>
          </a:p>
        </p:txBody>
      </p:sp>
      <p:sp>
        <p:nvSpPr>
          <p:cNvPr id="3" name="Marcador de pie de página 2">
            <a:extLst>
              <a:ext uri="{FF2B5EF4-FFF2-40B4-BE49-F238E27FC236}">
                <a16:creationId xmlns:a16="http://schemas.microsoft.com/office/drawing/2014/main" id="{E7EF4DF3-8B54-4A31-8B74-3F86186F75D9}"/>
              </a:ext>
            </a:extLst>
          </p:cNvPr>
          <p:cNvSpPr>
            <a:spLocks noGrp="1"/>
          </p:cNvSpPr>
          <p:nvPr>
            <p:ph type="ftr" sz="quarter" idx="11"/>
          </p:nvPr>
        </p:nvSpPr>
        <p:spPr/>
        <p:txBody>
          <a:bodyPr/>
          <a:lstStyle/>
          <a:p>
            <a:endParaRPr lang="es-ES"/>
          </a:p>
        </p:txBody>
      </p:sp>
      <p:sp>
        <p:nvSpPr>
          <p:cNvPr id="4" name="Marcador de número de diapositiva 3">
            <a:extLst>
              <a:ext uri="{FF2B5EF4-FFF2-40B4-BE49-F238E27FC236}">
                <a16:creationId xmlns:a16="http://schemas.microsoft.com/office/drawing/2014/main" id="{ABB6E95A-D024-4908-850D-132F1B366A6E}"/>
              </a:ext>
            </a:extLst>
          </p:cNvPr>
          <p:cNvSpPr>
            <a:spLocks noGrp="1"/>
          </p:cNvSpPr>
          <p:nvPr>
            <p:ph type="sldNum" sz="quarter" idx="12"/>
          </p:nvPr>
        </p:nvSpPr>
        <p:spPr/>
        <p:txBody>
          <a:bodyPr/>
          <a:lstStyle/>
          <a:p>
            <a:fld id="{8A2381D4-614E-4796-BB40-B48D94610112}" type="slidenum">
              <a:rPr lang="es-ES" smtClean="0"/>
              <a:t>‹Nº›</a:t>
            </a:fld>
            <a:endParaRPr lang="es-ES"/>
          </a:p>
        </p:txBody>
      </p:sp>
    </p:spTree>
    <p:extLst>
      <p:ext uri="{BB962C8B-B14F-4D97-AF65-F5344CB8AC3E}">
        <p14:creationId xmlns:p14="http://schemas.microsoft.com/office/powerpoint/2010/main" val="396045534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08C7BB2-3C13-4564-B223-EF831F075FA0}"/>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C5E0E2A8-EA84-45ED-AADB-97A8B9DAA875}"/>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texto 3">
            <a:extLst>
              <a:ext uri="{FF2B5EF4-FFF2-40B4-BE49-F238E27FC236}">
                <a16:creationId xmlns:a16="http://schemas.microsoft.com/office/drawing/2014/main" id="{309CC5FB-AA4D-4948-A7E6-CD5CFB65E78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D829964C-AFD9-4576-AA1D-75C46B529F6A}"/>
              </a:ext>
            </a:extLst>
          </p:cNvPr>
          <p:cNvSpPr>
            <a:spLocks noGrp="1"/>
          </p:cNvSpPr>
          <p:nvPr>
            <p:ph type="dt" sz="half" idx="10"/>
          </p:nvPr>
        </p:nvSpPr>
        <p:spPr/>
        <p:txBody>
          <a:bodyPr/>
          <a:lstStyle/>
          <a:p>
            <a:fld id="{17BDA108-691E-4D2E-B363-DD0609312C7C}" type="datetimeFigureOut">
              <a:rPr lang="es-ES" smtClean="0"/>
              <a:t>14/05/2019</a:t>
            </a:fld>
            <a:endParaRPr lang="es-ES"/>
          </a:p>
        </p:txBody>
      </p:sp>
      <p:sp>
        <p:nvSpPr>
          <p:cNvPr id="6" name="Marcador de pie de página 5">
            <a:extLst>
              <a:ext uri="{FF2B5EF4-FFF2-40B4-BE49-F238E27FC236}">
                <a16:creationId xmlns:a16="http://schemas.microsoft.com/office/drawing/2014/main" id="{F536E488-ADFF-42A7-BC52-B34FCB2B6CB5}"/>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FB29EEC6-22D4-44AF-8310-2F2C1AAF5CE4}"/>
              </a:ext>
            </a:extLst>
          </p:cNvPr>
          <p:cNvSpPr>
            <a:spLocks noGrp="1"/>
          </p:cNvSpPr>
          <p:nvPr>
            <p:ph type="sldNum" sz="quarter" idx="12"/>
          </p:nvPr>
        </p:nvSpPr>
        <p:spPr/>
        <p:txBody>
          <a:bodyPr/>
          <a:lstStyle/>
          <a:p>
            <a:fld id="{8A2381D4-614E-4796-BB40-B48D94610112}" type="slidenum">
              <a:rPr lang="es-ES" smtClean="0"/>
              <a:t>‹Nº›</a:t>
            </a:fld>
            <a:endParaRPr lang="es-ES"/>
          </a:p>
        </p:txBody>
      </p:sp>
    </p:spTree>
    <p:extLst>
      <p:ext uri="{BB962C8B-B14F-4D97-AF65-F5344CB8AC3E}">
        <p14:creationId xmlns:p14="http://schemas.microsoft.com/office/powerpoint/2010/main" val="3574085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A0E0A1E-EFF5-4064-A04B-BA9C1B971F9E}"/>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posición de imagen 2">
            <a:extLst>
              <a:ext uri="{FF2B5EF4-FFF2-40B4-BE49-F238E27FC236}">
                <a16:creationId xmlns:a16="http://schemas.microsoft.com/office/drawing/2014/main" id="{336792BA-6115-4A35-8840-1ECBBCDFC52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Marcador de texto 3">
            <a:extLst>
              <a:ext uri="{FF2B5EF4-FFF2-40B4-BE49-F238E27FC236}">
                <a16:creationId xmlns:a16="http://schemas.microsoft.com/office/drawing/2014/main" id="{5FD92F8A-62BC-47BB-9901-3765B214B8C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5F3E3295-7068-4499-9055-14912DDFF40A}"/>
              </a:ext>
            </a:extLst>
          </p:cNvPr>
          <p:cNvSpPr>
            <a:spLocks noGrp="1"/>
          </p:cNvSpPr>
          <p:nvPr>
            <p:ph type="dt" sz="half" idx="10"/>
          </p:nvPr>
        </p:nvSpPr>
        <p:spPr/>
        <p:txBody>
          <a:bodyPr/>
          <a:lstStyle/>
          <a:p>
            <a:fld id="{17BDA108-691E-4D2E-B363-DD0609312C7C}" type="datetimeFigureOut">
              <a:rPr lang="es-ES" smtClean="0"/>
              <a:t>14/05/2019</a:t>
            </a:fld>
            <a:endParaRPr lang="es-ES"/>
          </a:p>
        </p:txBody>
      </p:sp>
      <p:sp>
        <p:nvSpPr>
          <p:cNvPr id="6" name="Marcador de pie de página 5">
            <a:extLst>
              <a:ext uri="{FF2B5EF4-FFF2-40B4-BE49-F238E27FC236}">
                <a16:creationId xmlns:a16="http://schemas.microsoft.com/office/drawing/2014/main" id="{0BC5BFB7-E91E-4DA2-A0D8-51540D67A2D1}"/>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5173C9FC-987E-419B-ADF9-F4FB28497D12}"/>
              </a:ext>
            </a:extLst>
          </p:cNvPr>
          <p:cNvSpPr>
            <a:spLocks noGrp="1"/>
          </p:cNvSpPr>
          <p:nvPr>
            <p:ph type="sldNum" sz="quarter" idx="12"/>
          </p:nvPr>
        </p:nvSpPr>
        <p:spPr/>
        <p:txBody>
          <a:bodyPr/>
          <a:lstStyle/>
          <a:p>
            <a:fld id="{8A2381D4-614E-4796-BB40-B48D94610112}" type="slidenum">
              <a:rPr lang="es-ES" smtClean="0"/>
              <a:t>‹Nº›</a:t>
            </a:fld>
            <a:endParaRPr lang="es-ES"/>
          </a:p>
        </p:txBody>
      </p:sp>
    </p:spTree>
    <p:extLst>
      <p:ext uri="{BB962C8B-B14F-4D97-AF65-F5344CB8AC3E}">
        <p14:creationId xmlns:p14="http://schemas.microsoft.com/office/powerpoint/2010/main" val="238839187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462FE5B-C160-43A1-9B4E-20EA6C31BD7A}"/>
              </a:ext>
            </a:extLst>
          </p:cNvPr>
          <p:cNvSpPr>
            <a:spLocks noGrp="1"/>
          </p:cNvSpPr>
          <p:nvPr>
            <p:ph type="title"/>
          </p:nvPr>
        </p:nvSpPr>
        <p:spPr/>
        <p:txBody>
          <a:bodyPr/>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294416D5-4B66-48D4-AA4C-5298E703B250}"/>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9D79CBFC-CB50-4644-B98C-1BD17915FD42}"/>
              </a:ext>
            </a:extLst>
          </p:cNvPr>
          <p:cNvSpPr>
            <a:spLocks noGrp="1"/>
          </p:cNvSpPr>
          <p:nvPr>
            <p:ph type="dt" sz="half" idx="10"/>
          </p:nvPr>
        </p:nvSpPr>
        <p:spPr/>
        <p:txBody>
          <a:bodyPr/>
          <a:lstStyle/>
          <a:p>
            <a:fld id="{17BDA108-691E-4D2E-B363-DD0609312C7C}" type="datetimeFigureOut">
              <a:rPr lang="es-ES" smtClean="0"/>
              <a:t>14/05/2019</a:t>
            </a:fld>
            <a:endParaRPr lang="es-ES"/>
          </a:p>
        </p:txBody>
      </p:sp>
      <p:sp>
        <p:nvSpPr>
          <p:cNvPr id="5" name="Marcador de pie de página 4">
            <a:extLst>
              <a:ext uri="{FF2B5EF4-FFF2-40B4-BE49-F238E27FC236}">
                <a16:creationId xmlns:a16="http://schemas.microsoft.com/office/drawing/2014/main" id="{98BFA090-61E0-498A-B4F9-BEE54ABD7399}"/>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8CE2EA39-932D-4491-97CE-60592FB2ECBB}"/>
              </a:ext>
            </a:extLst>
          </p:cNvPr>
          <p:cNvSpPr>
            <a:spLocks noGrp="1"/>
          </p:cNvSpPr>
          <p:nvPr>
            <p:ph type="sldNum" sz="quarter" idx="12"/>
          </p:nvPr>
        </p:nvSpPr>
        <p:spPr/>
        <p:txBody>
          <a:bodyPr/>
          <a:lstStyle/>
          <a:p>
            <a:fld id="{8A2381D4-614E-4796-BB40-B48D94610112}" type="slidenum">
              <a:rPr lang="es-ES" smtClean="0"/>
              <a:t>‹Nº›</a:t>
            </a:fld>
            <a:endParaRPr lang="es-ES"/>
          </a:p>
        </p:txBody>
      </p:sp>
    </p:spTree>
    <p:extLst>
      <p:ext uri="{BB962C8B-B14F-4D97-AF65-F5344CB8AC3E}">
        <p14:creationId xmlns:p14="http://schemas.microsoft.com/office/powerpoint/2010/main" val="188614693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5DB5A000-CC86-4F85-AC4B-BD55AD2448DA}"/>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1F1354C5-BB21-49B5-B8CE-BBC5CEA9499C}"/>
              </a:ext>
            </a:extLst>
          </p:cNvPr>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E6350404-A9D6-4CDB-B168-C9D2E43B5702}"/>
              </a:ext>
            </a:extLst>
          </p:cNvPr>
          <p:cNvSpPr>
            <a:spLocks noGrp="1"/>
          </p:cNvSpPr>
          <p:nvPr>
            <p:ph type="dt" sz="half" idx="10"/>
          </p:nvPr>
        </p:nvSpPr>
        <p:spPr/>
        <p:txBody>
          <a:bodyPr/>
          <a:lstStyle/>
          <a:p>
            <a:fld id="{17BDA108-691E-4D2E-B363-DD0609312C7C}" type="datetimeFigureOut">
              <a:rPr lang="es-ES" smtClean="0"/>
              <a:t>14/05/2019</a:t>
            </a:fld>
            <a:endParaRPr lang="es-ES"/>
          </a:p>
        </p:txBody>
      </p:sp>
      <p:sp>
        <p:nvSpPr>
          <p:cNvPr id="5" name="Marcador de pie de página 4">
            <a:extLst>
              <a:ext uri="{FF2B5EF4-FFF2-40B4-BE49-F238E27FC236}">
                <a16:creationId xmlns:a16="http://schemas.microsoft.com/office/drawing/2014/main" id="{5654DF48-9766-49BF-8353-A0E14E94A6B9}"/>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41A1CD5D-82D1-40F9-BA8E-80F8D3DD6B9E}"/>
              </a:ext>
            </a:extLst>
          </p:cNvPr>
          <p:cNvSpPr>
            <a:spLocks noGrp="1"/>
          </p:cNvSpPr>
          <p:nvPr>
            <p:ph type="sldNum" sz="quarter" idx="12"/>
          </p:nvPr>
        </p:nvSpPr>
        <p:spPr/>
        <p:txBody>
          <a:bodyPr/>
          <a:lstStyle/>
          <a:p>
            <a:fld id="{8A2381D4-614E-4796-BB40-B48D94610112}" type="slidenum">
              <a:rPr lang="es-ES" smtClean="0"/>
              <a:t>‹Nº›</a:t>
            </a:fld>
            <a:endParaRPr lang="es-ES"/>
          </a:p>
        </p:txBody>
      </p:sp>
    </p:spTree>
    <p:extLst>
      <p:ext uri="{BB962C8B-B14F-4D97-AF65-F5344CB8AC3E}">
        <p14:creationId xmlns:p14="http://schemas.microsoft.com/office/powerpoint/2010/main" val="339361467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5238DC15-B88A-4582-8F6F-ADBE9430056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489191CA-EA32-4567-93CA-2B06B0C8BF6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119C4DA1-75DF-4B15-8E7F-3A9A7164F44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7BDA108-691E-4D2E-B363-DD0609312C7C}" type="datetimeFigureOut">
              <a:rPr lang="es-ES" smtClean="0"/>
              <a:t>14/05/2019</a:t>
            </a:fld>
            <a:endParaRPr lang="es-ES"/>
          </a:p>
        </p:txBody>
      </p:sp>
      <p:sp>
        <p:nvSpPr>
          <p:cNvPr id="5" name="Marcador de pie de página 4">
            <a:extLst>
              <a:ext uri="{FF2B5EF4-FFF2-40B4-BE49-F238E27FC236}">
                <a16:creationId xmlns:a16="http://schemas.microsoft.com/office/drawing/2014/main" id="{9B3DFC64-7537-4D32-B9B0-4E7D6029FFD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S"/>
          </a:p>
        </p:txBody>
      </p:sp>
      <p:sp>
        <p:nvSpPr>
          <p:cNvPr id="6" name="Marcador de número de diapositiva 5">
            <a:extLst>
              <a:ext uri="{FF2B5EF4-FFF2-40B4-BE49-F238E27FC236}">
                <a16:creationId xmlns:a16="http://schemas.microsoft.com/office/drawing/2014/main" id="{90DE1925-9C37-4D35-A662-8C70B204EB5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A2381D4-614E-4796-BB40-B48D94610112}" type="slidenum">
              <a:rPr lang="es-ES" smtClean="0"/>
              <a:t>‹Nº›</a:t>
            </a:fld>
            <a:endParaRPr lang="es-ES"/>
          </a:p>
        </p:txBody>
      </p:sp>
    </p:spTree>
    <p:extLst>
      <p:ext uri="{BB962C8B-B14F-4D97-AF65-F5344CB8AC3E}">
        <p14:creationId xmlns:p14="http://schemas.microsoft.com/office/powerpoint/2010/main" val="127869331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7.emf"/><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image" Target="../media/image8.emf"/><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9.emf"/><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0.emf"/><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1.emf"/><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2" Type="http://schemas.openxmlformats.org/officeDocument/2006/relationships/image" Target="../media/image12.emf"/><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13.emf"/><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14.emf"/><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15.emf"/><Relationship Id="rId1" Type="http://schemas.openxmlformats.org/officeDocument/2006/relationships/slideLayout" Target="../slideLayouts/slideLayout6.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16.emf"/><Relationship Id="rId1" Type="http://schemas.openxmlformats.org/officeDocument/2006/relationships/slideLayout" Target="../slideLayouts/slideLayout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17.emf"/><Relationship Id="rId1" Type="http://schemas.openxmlformats.org/officeDocument/2006/relationships/slideLayout" Target="../slideLayouts/slideLayout6.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18.emf"/><Relationship Id="rId1" Type="http://schemas.openxmlformats.org/officeDocument/2006/relationships/slideLayout" Target="../slideLayouts/slideLayout6.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19.emf"/><Relationship Id="rId1" Type="http://schemas.openxmlformats.org/officeDocument/2006/relationships/slideLayout" Target="../slideLayouts/slideLayout6.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20.emf"/><Relationship Id="rId1" Type="http://schemas.openxmlformats.org/officeDocument/2006/relationships/slideLayout" Target="../slideLayouts/slideLayout6.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2" Type="http://schemas.openxmlformats.org/officeDocument/2006/relationships/image" Target="../media/image21.emf"/><Relationship Id="rId1" Type="http://schemas.openxmlformats.org/officeDocument/2006/relationships/slideLayout" Target="../slideLayouts/slideLayout6.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22.emf"/><Relationship Id="rId1" Type="http://schemas.openxmlformats.org/officeDocument/2006/relationships/slideLayout" Target="../slideLayouts/slideLayout6.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23.emf"/><Relationship Id="rId1" Type="http://schemas.openxmlformats.org/officeDocument/2006/relationships/slideLayout" Target="../slideLayouts/slideLayout6.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24.emf"/><Relationship Id="rId1" Type="http://schemas.openxmlformats.org/officeDocument/2006/relationships/slideLayout" Target="../slideLayouts/slideLayout6.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25.emf"/><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2" Type="http://schemas.openxmlformats.org/officeDocument/2006/relationships/image" Target="../media/image26.emf"/><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2" Type="http://schemas.openxmlformats.org/officeDocument/2006/relationships/image" Target="../media/image27.emf"/><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2" Type="http://schemas.openxmlformats.org/officeDocument/2006/relationships/image" Target="../media/image28.emf"/><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5D06811-000C-4055-8D19-7E8630EAAE08}"/>
              </a:ext>
            </a:extLst>
          </p:cNvPr>
          <p:cNvSpPr>
            <a:spLocks noGrp="1"/>
          </p:cNvSpPr>
          <p:nvPr>
            <p:ph type="ctrTitle"/>
          </p:nvPr>
        </p:nvSpPr>
        <p:spPr/>
        <p:txBody>
          <a:bodyPr/>
          <a:lstStyle/>
          <a:p>
            <a:r>
              <a:rPr lang="es-ES" b="1"/>
              <a:t>La vanguardia y el color</a:t>
            </a:r>
            <a:endParaRPr lang="es-ES"/>
          </a:p>
        </p:txBody>
      </p:sp>
    </p:spTree>
    <p:extLst>
      <p:ext uri="{BB962C8B-B14F-4D97-AF65-F5344CB8AC3E}">
        <p14:creationId xmlns:p14="http://schemas.microsoft.com/office/powerpoint/2010/main" val="149603356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5C95F5F-A184-446C-8C0B-CEFE64FBB2E0}"/>
              </a:ext>
            </a:extLst>
          </p:cNvPr>
          <p:cNvSpPr>
            <a:spLocks noGrp="1"/>
          </p:cNvSpPr>
          <p:nvPr>
            <p:ph type="title"/>
          </p:nvPr>
        </p:nvSpPr>
        <p:spPr/>
        <p:txBody>
          <a:bodyPr>
            <a:normAutofit/>
          </a:bodyPr>
          <a:lstStyle/>
          <a:p>
            <a:pPr algn="ctr"/>
            <a:r>
              <a:rPr lang="es-ES" sz="4800" b="1" dirty="0"/>
              <a:t>Esquema para comentar las obras:</a:t>
            </a:r>
          </a:p>
        </p:txBody>
      </p:sp>
      <p:sp>
        <p:nvSpPr>
          <p:cNvPr id="3" name="Marcador de contenido 2">
            <a:extLst>
              <a:ext uri="{FF2B5EF4-FFF2-40B4-BE49-F238E27FC236}">
                <a16:creationId xmlns:a16="http://schemas.microsoft.com/office/drawing/2014/main" id="{599C7E69-40D8-480E-9EE9-C286E00CAA5E}"/>
              </a:ext>
            </a:extLst>
          </p:cNvPr>
          <p:cNvSpPr>
            <a:spLocks noGrp="1"/>
          </p:cNvSpPr>
          <p:nvPr>
            <p:ph idx="1"/>
          </p:nvPr>
        </p:nvSpPr>
        <p:spPr/>
        <p:txBody>
          <a:bodyPr>
            <a:normAutofit/>
          </a:bodyPr>
          <a:lstStyle/>
          <a:p>
            <a:r>
              <a:rPr lang="es-ES" sz="3600" dirty="0"/>
              <a:t>Título de la obra.</a:t>
            </a:r>
          </a:p>
          <a:p>
            <a:r>
              <a:rPr lang="es-ES" sz="3600" dirty="0"/>
              <a:t>Cronología.</a:t>
            </a:r>
          </a:p>
          <a:p>
            <a:r>
              <a:rPr lang="es-ES" sz="3600" dirty="0"/>
              <a:t>Período al que se adscribe.</a:t>
            </a:r>
          </a:p>
          <a:p>
            <a:r>
              <a:rPr lang="es-ES" sz="3600" dirty="0"/>
              <a:t>Técnica.</a:t>
            </a:r>
          </a:p>
          <a:p>
            <a:r>
              <a:rPr lang="es-ES" sz="3600" dirty="0"/>
              <a:t>Materiales utilizados.</a:t>
            </a:r>
          </a:p>
          <a:p>
            <a:r>
              <a:rPr lang="es-ES" sz="3600" dirty="0"/>
              <a:t>(Times New </a:t>
            </a:r>
            <a:r>
              <a:rPr lang="es-ES" sz="3600" dirty="0" err="1"/>
              <a:t>Roman</a:t>
            </a:r>
            <a:r>
              <a:rPr lang="es-ES" sz="3600" dirty="0"/>
              <a:t>, 22. y 22 líneas)</a:t>
            </a:r>
          </a:p>
        </p:txBody>
      </p:sp>
    </p:spTree>
    <p:extLst>
      <p:ext uri="{BB962C8B-B14F-4D97-AF65-F5344CB8AC3E}">
        <p14:creationId xmlns:p14="http://schemas.microsoft.com/office/powerpoint/2010/main" val="360606832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a:extLst>
              <a:ext uri="{FF2B5EF4-FFF2-40B4-BE49-F238E27FC236}">
                <a16:creationId xmlns:a16="http://schemas.microsoft.com/office/drawing/2014/main" id="{670D5163-6503-4BF2-9CC1-8400E09B689F}"/>
              </a:ext>
            </a:extLst>
          </p:cNvPr>
          <p:cNvSpPr>
            <a:spLocks noGrp="1"/>
          </p:cNvSpPr>
          <p:nvPr>
            <p:ph type="ctrTitle"/>
          </p:nvPr>
        </p:nvSpPr>
        <p:spPr/>
        <p:txBody>
          <a:bodyPr>
            <a:normAutofit/>
          </a:bodyPr>
          <a:lstStyle/>
          <a:p>
            <a:pPr lvl="1" algn="ctr"/>
            <a:r>
              <a:rPr lang="es-ES" sz="6000" b="1" dirty="0"/>
              <a:t>La saturación del color: el Fauvismo.</a:t>
            </a:r>
          </a:p>
        </p:txBody>
      </p:sp>
    </p:spTree>
    <p:extLst>
      <p:ext uri="{BB962C8B-B14F-4D97-AF65-F5344CB8AC3E}">
        <p14:creationId xmlns:p14="http://schemas.microsoft.com/office/powerpoint/2010/main" val="156840618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n 6">
            <a:extLst>
              <a:ext uri="{FF2B5EF4-FFF2-40B4-BE49-F238E27FC236}">
                <a16:creationId xmlns:a16="http://schemas.microsoft.com/office/drawing/2014/main" id="{5EFFBB1B-4CC8-4E88-8FB3-213D46D4B03D}"/>
              </a:ext>
            </a:extLst>
          </p:cNvPr>
          <p:cNvPicPr>
            <a:picLocks noChangeAspect="1"/>
          </p:cNvPicPr>
          <p:nvPr/>
        </p:nvPicPr>
        <p:blipFill>
          <a:blip r:embed="rId2"/>
          <a:stretch>
            <a:fillRect/>
          </a:stretch>
        </p:blipFill>
        <p:spPr>
          <a:xfrm>
            <a:off x="2942693" y="238539"/>
            <a:ext cx="6306614" cy="5184567"/>
          </a:xfrm>
          <a:prstGeom prst="rect">
            <a:avLst/>
          </a:prstGeom>
        </p:spPr>
      </p:pic>
      <p:sp>
        <p:nvSpPr>
          <p:cNvPr id="8" name="Título 7">
            <a:extLst>
              <a:ext uri="{FF2B5EF4-FFF2-40B4-BE49-F238E27FC236}">
                <a16:creationId xmlns:a16="http://schemas.microsoft.com/office/drawing/2014/main" id="{E3015D59-38D5-4227-87C1-9D08BC83F95B}"/>
              </a:ext>
            </a:extLst>
          </p:cNvPr>
          <p:cNvSpPr>
            <a:spLocks noGrp="1"/>
          </p:cNvSpPr>
          <p:nvPr>
            <p:ph type="title"/>
          </p:nvPr>
        </p:nvSpPr>
        <p:spPr>
          <a:xfrm>
            <a:off x="0" y="5532437"/>
            <a:ext cx="12192000" cy="1325563"/>
          </a:xfrm>
        </p:spPr>
        <p:txBody>
          <a:bodyPr>
            <a:normAutofit/>
          </a:bodyPr>
          <a:lstStyle/>
          <a:p>
            <a:pPr algn="ctr"/>
            <a:r>
              <a:rPr lang="es-ES" sz="3600" dirty="0"/>
              <a:t>Henri Matisse: Lujo, calma y voluptuosidad. 1904. </a:t>
            </a:r>
            <a:br>
              <a:rPr lang="es-ES" sz="3600" dirty="0"/>
            </a:br>
            <a:r>
              <a:rPr lang="es-ES" sz="3600" dirty="0"/>
              <a:t>Museo </a:t>
            </a:r>
            <a:r>
              <a:rPr lang="es-ES" sz="3600" dirty="0" err="1"/>
              <a:t>d’Orsay</a:t>
            </a:r>
            <a:r>
              <a:rPr lang="es-ES" sz="3600" dirty="0"/>
              <a:t>. París.</a:t>
            </a:r>
          </a:p>
        </p:txBody>
      </p:sp>
    </p:spTree>
    <p:extLst>
      <p:ext uri="{BB962C8B-B14F-4D97-AF65-F5344CB8AC3E}">
        <p14:creationId xmlns:p14="http://schemas.microsoft.com/office/powerpoint/2010/main" val="9795154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arcador de contenido 3">
            <a:extLst>
              <a:ext uri="{FF2B5EF4-FFF2-40B4-BE49-F238E27FC236}">
                <a16:creationId xmlns:a16="http://schemas.microsoft.com/office/drawing/2014/main" id="{9D6BC5E0-65F0-47C3-853F-C7F84B8C7BB3}"/>
              </a:ext>
            </a:extLst>
          </p:cNvPr>
          <p:cNvSpPr>
            <a:spLocks noGrp="1"/>
          </p:cNvSpPr>
          <p:nvPr>
            <p:ph idx="1"/>
          </p:nvPr>
        </p:nvSpPr>
        <p:spPr>
          <a:xfrm>
            <a:off x="838200" y="702365"/>
            <a:ext cx="10515600" cy="5474598"/>
          </a:xfrm>
        </p:spPr>
        <p:txBody>
          <a:bodyPr>
            <a:normAutofit lnSpcReduction="10000"/>
          </a:bodyPr>
          <a:lstStyle/>
          <a:p>
            <a:r>
              <a:rPr lang="es-ES" dirty="0"/>
              <a:t>La </a:t>
            </a:r>
            <a:r>
              <a:rPr lang="es-ES" b="1" dirty="0"/>
              <a:t>exaltación del color </a:t>
            </a:r>
            <a:r>
              <a:rPr lang="es-ES" dirty="0"/>
              <a:t>era común a todos los artistas del fauvismo.</a:t>
            </a:r>
          </a:p>
          <a:p>
            <a:r>
              <a:rPr lang="es-ES" sz="2400" dirty="0">
                <a:latin typeface="Times New Roman" panose="02020603050405020304" pitchFamily="18" charset="0"/>
                <a:cs typeface="Times New Roman" panose="02020603050405020304" pitchFamily="18" charset="0"/>
              </a:rPr>
              <a:t>En el salón des </a:t>
            </a:r>
            <a:r>
              <a:rPr lang="es-ES" sz="2400" dirty="0" err="1">
                <a:latin typeface="Times New Roman" panose="02020603050405020304" pitchFamily="18" charset="0"/>
                <a:cs typeface="Times New Roman" panose="02020603050405020304" pitchFamily="18" charset="0"/>
              </a:rPr>
              <a:t>Indépendants</a:t>
            </a:r>
            <a:r>
              <a:rPr lang="es-ES" sz="2400" dirty="0">
                <a:latin typeface="Times New Roman" panose="02020603050405020304" pitchFamily="18" charset="0"/>
                <a:cs typeface="Times New Roman" panose="02020603050405020304" pitchFamily="18" charset="0"/>
              </a:rPr>
              <a:t> de 1905 Matisse presentó esta obra que fue adquirida por Paul </a:t>
            </a:r>
            <a:r>
              <a:rPr lang="es-ES" sz="2400" dirty="0" err="1">
                <a:latin typeface="Times New Roman" panose="02020603050405020304" pitchFamily="18" charset="0"/>
                <a:cs typeface="Times New Roman" panose="02020603050405020304" pitchFamily="18" charset="0"/>
              </a:rPr>
              <a:t>Signac</a:t>
            </a:r>
            <a:r>
              <a:rPr lang="es-ES" sz="2400" dirty="0">
                <a:latin typeface="Times New Roman" panose="02020603050405020304" pitchFamily="18" charset="0"/>
                <a:cs typeface="Times New Roman" panose="02020603050405020304" pitchFamily="18" charset="0"/>
              </a:rPr>
              <a:t> y no volvió a ser expuesta al público hasta 1950, pero que con el tiempo ha adquirido una importancia histórica.</a:t>
            </a:r>
          </a:p>
          <a:p>
            <a:r>
              <a:rPr lang="es-ES" sz="2400" dirty="0">
                <a:latin typeface="Times New Roman" panose="02020603050405020304" pitchFamily="18" charset="0"/>
                <a:cs typeface="Times New Roman" panose="02020603050405020304" pitchFamily="18" charset="0"/>
              </a:rPr>
              <a:t>Su forzada y frívola disposición de mujeres desnudas y vestidas en la playa o su síntesis de bloques de color neoimpresionistas, hicieron que se convirtiera en la clave de un nuevo tipo de pintura.</a:t>
            </a:r>
          </a:p>
          <a:p>
            <a:r>
              <a:rPr lang="es-ES" sz="2400" dirty="0">
                <a:latin typeface="Arial" panose="020B0604020202020204" pitchFamily="34" charset="0"/>
                <a:cs typeface="Arial" panose="020B0604020202020204" pitchFamily="34" charset="0"/>
              </a:rPr>
              <a:t>Lejos de celebrar el presente, mira nostálgicamente al pasado, soñando con la felicidad de una lejana edad de oro.</a:t>
            </a:r>
          </a:p>
          <a:p>
            <a:r>
              <a:rPr lang="es-ES" sz="2400" dirty="0">
                <a:latin typeface="Arial" panose="020B0604020202020204" pitchFamily="34" charset="0"/>
                <a:cs typeface="Arial" panose="020B0604020202020204" pitchFamily="34" charset="0"/>
              </a:rPr>
              <a:t>Lo que se vincula a la belleza es el orden, no el entusiasmo: es la imagen de un mundo sosegado, sereno, sensual, entregado al lujo y al placer. </a:t>
            </a:r>
          </a:p>
          <a:p>
            <a:r>
              <a:rPr lang="es-ES" sz="2400" dirty="0">
                <a:latin typeface="Arial" panose="020B0604020202020204" pitchFamily="34" charset="0"/>
                <a:cs typeface="Arial" panose="020B0604020202020204" pitchFamily="34" charset="0"/>
              </a:rPr>
              <a:t>Se trata de un </a:t>
            </a:r>
            <a:r>
              <a:rPr lang="es-ES" sz="2400" dirty="0" err="1">
                <a:latin typeface="Arial" panose="020B0604020202020204" pitchFamily="34" charset="0"/>
                <a:cs typeface="Arial" panose="020B0604020202020204" pitchFamily="34" charset="0"/>
              </a:rPr>
              <a:t>dejeuner</a:t>
            </a:r>
            <a:r>
              <a:rPr lang="es-ES" sz="2400" dirty="0">
                <a:latin typeface="Arial" panose="020B0604020202020204" pitchFamily="34" charset="0"/>
                <a:cs typeface="Arial" panose="020B0604020202020204" pitchFamily="34" charset="0"/>
              </a:rPr>
              <a:t> sur la </a:t>
            </a:r>
            <a:r>
              <a:rPr lang="es-ES" sz="2400" dirty="0" err="1">
                <a:latin typeface="Arial" panose="020B0604020202020204" pitchFamily="34" charset="0"/>
                <a:cs typeface="Arial" panose="020B0604020202020204" pitchFamily="34" charset="0"/>
              </a:rPr>
              <a:t>plage</a:t>
            </a:r>
            <a:r>
              <a:rPr lang="es-ES" sz="2400" dirty="0">
                <a:latin typeface="Arial" panose="020B0604020202020204" pitchFamily="34" charset="0"/>
                <a:cs typeface="Arial" panose="020B0604020202020204" pitchFamily="34" charset="0"/>
              </a:rPr>
              <a:t>, mujeres bañistas que meriendan en la playa de Saint-</a:t>
            </a:r>
            <a:r>
              <a:rPr lang="es-ES" sz="2400" dirty="0" err="1">
                <a:latin typeface="Arial" panose="020B0604020202020204" pitchFamily="34" charset="0"/>
                <a:cs typeface="Arial" panose="020B0604020202020204" pitchFamily="34" charset="0"/>
              </a:rPr>
              <a:t>Tropez</a:t>
            </a:r>
            <a:r>
              <a:rPr lang="es-ES" sz="2400" dirty="0">
                <a:latin typeface="Arial" panose="020B0604020202020204" pitchFamily="34" charset="0"/>
                <a:cs typeface="Arial" panose="020B0604020202020204" pitchFamily="34" charset="0"/>
              </a:rPr>
              <a:t>; es también una idealización del asunto.</a:t>
            </a:r>
          </a:p>
          <a:p>
            <a:r>
              <a:rPr lang="es-ES" sz="2400" dirty="0">
                <a:latin typeface="Arial" panose="020B0604020202020204" pitchFamily="34" charset="0"/>
                <a:cs typeface="Arial" panose="020B0604020202020204" pitchFamily="34" charset="0"/>
              </a:rPr>
              <a:t>Se inspiró en composiciones neoimpresionistas precedentes, como los paisajes con figuras de </a:t>
            </a:r>
            <a:r>
              <a:rPr lang="es-ES" sz="2400" dirty="0" err="1">
                <a:latin typeface="Arial" panose="020B0604020202020204" pitchFamily="34" charset="0"/>
                <a:cs typeface="Arial" panose="020B0604020202020204" pitchFamily="34" charset="0"/>
              </a:rPr>
              <a:t>Signac</a:t>
            </a:r>
            <a:endParaRPr lang="es-ES" sz="2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88767873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a:extLst>
              <a:ext uri="{FF2B5EF4-FFF2-40B4-BE49-F238E27FC236}">
                <a16:creationId xmlns:a16="http://schemas.microsoft.com/office/drawing/2014/main" id="{FFF74C61-D7E3-4E7C-BB9D-EFD578571BA9}"/>
              </a:ext>
            </a:extLst>
          </p:cNvPr>
          <p:cNvPicPr>
            <a:picLocks noChangeAspect="1"/>
          </p:cNvPicPr>
          <p:nvPr/>
        </p:nvPicPr>
        <p:blipFill>
          <a:blip r:embed="rId2"/>
          <a:stretch>
            <a:fillRect/>
          </a:stretch>
        </p:blipFill>
        <p:spPr>
          <a:xfrm>
            <a:off x="4179165" y="89227"/>
            <a:ext cx="3833669" cy="5443210"/>
          </a:xfrm>
          <a:prstGeom prst="rect">
            <a:avLst/>
          </a:prstGeom>
        </p:spPr>
      </p:pic>
      <p:sp>
        <p:nvSpPr>
          <p:cNvPr id="3" name="Título 2">
            <a:extLst>
              <a:ext uri="{FF2B5EF4-FFF2-40B4-BE49-F238E27FC236}">
                <a16:creationId xmlns:a16="http://schemas.microsoft.com/office/drawing/2014/main" id="{4D1E7AB1-B38B-4B33-B530-D2E6A76369EE}"/>
              </a:ext>
            </a:extLst>
          </p:cNvPr>
          <p:cNvSpPr>
            <a:spLocks noGrp="1"/>
          </p:cNvSpPr>
          <p:nvPr>
            <p:ph type="title"/>
          </p:nvPr>
        </p:nvSpPr>
        <p:spPr>
          <a:xfrm>
            <a:off x="0" y="5532437"/>
            <a:ext cx="12192000" cy="1325563"/>
          </a:xfrm>
        </p:spPr>
        <p:txBody>
          <a:bodyPr>
            <a:normAutofit/>
          </a:bodyPr>
          <a:lstStyle/>
          <a:p>
            <a:pPr algn="ctr"/>
            <a:r>
              <a:rPr lang="es-ES" sz="3600" dirty="0"/>
              <a:t>Henri Matisse: Mujer con sombrero. 1905. </a:t>
            </a:r>
            <a:br>
              <a:rPr lang="es-ES" sz="3600" dirty="0"/>
            </a:br>
            <a:r>
              <a:rPr lang="es-ES" sz="3600" dirty="0" err="1"/>
              <a:t>Museum</a:t>
            </a:r>
            <a:r>
              <a:rPr lang="es-ES" sz="3600" dirty="0"/>
              <a:t> </a:t>
            </a:r>
            <a:r>
              <a:rPr lang="es-ES" sz="3600" dirty="0" err="1"/>
              <a:t>of</a:t>
            </a:r>
            <a:r>
              <a:rPr lang="es-ES" sz="3600" dirty="0"/>
              <a:t> Modern Art, San Francisco.</a:t>
            </a:r>
          </a:p>
        </p:txBody>
      </p:sp>
    </p:spTree>
    <p:extLst>
      <p:ext uri="{BB962C8B-B14F-4D97-AF65-F5344CB8AC3E}">
        <p14:creationId xmlns:p14="http://schemas.microsoft.com/office/powerpoint/2010/main" val="18647020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arcador de contenido 3">
            <a:extLst>
              <a:ext uri="{FF2B5EF4-FFF2-40B4-BE49-F238E27FC236}">
                <a16:creationId xmlns:a16="http://schemas.microsoft.com/office/drawing/2014/main" id="{9D6BC5E0-65F0-47C3-853F-C7F84B8C7BB3}"/>
              </a:ext>
            </a:extLst>
          </p:cNvPr>
          <p:cNvSpPr>
            <a:spLocks noGrp="1"/>
          </p:cNvSpPr>
          <p:nvPr>
            <p:ph idx="1"/>
          </p:nvPr>
        </p:nvSpPr>
        <p:spPr>
          <a:xfrm>
            <a:off x="291548" y="198783"/>
            <a:ext cx="11449878" cy="6427304"/>
          </a:xfrm>
        </p:spPr>
        <p:txBody>
          <a:bodyPr>
            <a:normAutofit fontScale="85000" lnSpcReduction="20000"/>
          </a:bodyPr>
          <a:lstStyle/>
          <a:p>
            <a:r>
              <a:rPr lang="es-ES" dirty="0">
                <a:latin typeface="Times New Roman" panose="02020603050405020304" pitchFamily="18" charset="0"/>
                <a:cs typeface="Times New Roman" panose="02020603050405020304" pitchFamily="18" charset="0"/>
              </a:rPr>
              <a:t>De las pinturas expuestas en el Salón de otoño de 1905 esta fue la más sorprendente, no por su pose o su manera de vestir a la moda de comienzos de siglo, sino por su pincelada y sus vivos colores que se nos antojan caóticos.</a:t>
            </a:r>
          </a:p>
          <a:p>
            <a:r>
              <a:rPr lang="es-ES" dirty="0">
                <a:latin typeface="Times New Roman" panose="02020603050405020304" pitchFamily="18" charset="0"/>
                <a:cs typeface="Times New Roman" panose="02020603050405020304" pitchFamily="18" charset="0"/>
              </a:rPr>
              <a:t>El modelado del rostro se realiza a base de verde, un color complementario del que tradicionalmente se emplea para las carnalidades.</a:t>
            </a:r>
          </a:p>
          <a:p>
            <a:r>
              <a:rPr lang="es-ES" dirty="0">
                <a:latin typeface="Times New Roman" panose="02020603050405020304" pitchFamily="18" charset="0"/>
                <a:cs typeface="Times New Roman" panose="02020603050405020304" pitchFamily="18" charset="0"/>
              </a:rPr>
              <a:t>Matisse abandona el dibujo en favor de planos de color de bordes ásperos, ofreciéndonos una pintura de cierta crudeza y dejando algunas zonas del lienzo en blanco.</a:t>
            </a:r>
          </a:p>
          <a:p>
            <a:r>
              <a:rPr lang="es-ES" dirty="0">
                <a:latin typeface="Times New Roman" panose="02020603050405020304" pitchFamily="18" charset="0"/>
                <a:cs typeface="Times New Roman" panose="02020603050405020304" pitchFamily="18" charset="0"/>
              </a:rPr>
              <a:t>A pesar de todo esto, bajo esta aparente violencia caprichosa se esconde un plan perfectamente estudiado en el que las progresiones y repeticiones de color responden a la instintiva sensibilidad del artista.</a:t>
            </a:r>
          </a:p>
          <a:p>
            <a:r>
              <a:rPr lang="es-ES" dirty="0">
                <a:latin typeface="Times New Roman" panose="02020603050405020304" pitchFamily="18" charset="0"/>
                <a:cs typeface="Times New Roman" panose="02020603050405020304" pitchFamily="18" charset="0"/>
              </a:rPr>
              <a:t>Los fauves encontraron en Cézanne el diseño de una superficie creado a base de planos de color. </a:t>
            </a:r>
          </a:p>
          <a:p>
            <a:r>
              <a:rPr lang="es-ES" dirty="0">
                <a:latin typeface="Times New Roman" panose="02020603050405020304" pitchFamily="18" charset="0"/>
                <a:cs typeface="Times New Roman" panose="02020603050405020304" pitchFamily="18" charset="0"/>
              </a:rPr>
              <a:t>Las obras del fauvismo en los años del movimiento muestran una preocupación común por basar la pintura en una expresividad del color y la pasta pictórica. </a:t>
            </a:r>
          </a:p>
          <a:p>
            <a:r>
              <a:rPr lang="es-ES" dirty="0">
                <a:latin typeface="Times New Roman" panose="02020603050405020304" pitchFamily="18" charset="0"/>
                <a:cs typeface="Times New Roman" panose="02020603050405020304" pitchFamily="18" charset="0"/>
              </a:rPr>
              <a:t>La superficie del cuadro se halla fragmentada por planos encontrados y contrapuestos de color. </a:t>
            </a:r>
          </a:p>
          <a:p>
            <a:r>
              <a:rPr lang="es-ES" dirty="0">
                <a:latin typeface="Times New Roman" panose="02020603050405020304" pitchFamily="18" charset="0"/>
                <a:cs typeface="Times New Roman" panose="02020603050405020304" pitchFamily="18" charset="0"/>
              </a:rPr>
              <a:t>La pintura es una suma de fragmentos que desplazan la representación de lo real según las formas de perspectiva clásica. </a:t>
            </a:r>
          </a:p>
          <a:p>
            <a:r>
              <a:rPr lang="es-ES" dirty="0">
                <a:latin typeface="Times New Roman" panose="02020603050405020304" pitchFamily="18" charset="0"/>
                <a:cs typeface="Times New Roman" panose="02020603050405020304" pitchFamily="18" charset="0"/>
              </a:rPr>
              <a:t>No es ni la representación, ni la impresión, sino la sensación permanente que produce la mente del pintor.</a:t>
            </a:r>
          </a:p>
          <a:p>
            <a:endParaRPr lang="es-ES" dirty="0"/>
          </a:p>
          <a:p>
            <a:endParaRPr lang="es-ES"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12126453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2">
            <a:extLst>
              <a:ext uri="{FF2B5EF4-FFF2-40B4-BE49-F238E27FC236}">
                <a16:creationId xmlns:a16="http://schemas.microsoft.com/office/drawing/2014/main" id="{4D1E7AB1-B38B-4B33-B530-D2E6A76369EE}"/>
              </a:ext>
            </a:extLst>
          </p:cNvPr>
          <p:cNvSpPr>
            <a:spLocks noGrp="1"/>
          </p:cNvSpPr>
          <p:nvPr>
            <p:ph type="title"/>
          </p:nvPr>
        </p:nvSpPr>
        <p:spPr>
          <a:xfrm>
            <a:off x="0" y="5532437"/>
            <a:ext cx="12192000" cy="1325563"/>
          </a:xfrm>
        </p:spPr>
        <p:txBody>
          <a:bodyPr>
            <a:normAutofit/>
          </a:bodyPr>
          <a:lstStyle/>
          <a:p>
            <a:pPr algn="ctr"/>
            <a:r>
              <a:rPr lang="es-ES" sz="3600" dirty="0"/>
              <a:t>André Derain: Retrato de </a:t>
            </a:r>
            <a:r>
              <a:rPr lang="es-ES" sz="3600" dirty="0" err="1"/>
              <a:t>Vlaminck</a:t>
            </a:r>
            <a:r>
              <a:rPr lang="es-ES" sz="3600" dirty="0"/>
              <a:t>. 1905. </a:t>
            </a:r>
            <a:br>
              <a:rPr lang="es-ES" sz="3600" dirty="0"/>
            </a:br>
            <a:r>
              <a:rPr lang="es-ES" sz="3600" dirty="0"/>
              <a:t>Colección Mlle. </a:t>
            </a:r>
            <a:r>
              <a:rPr lang="es-ES" sz="3600" dirty="0" err="1"/>
              <a:t>Vlaminck</a:t>
            </a:r>
            <a:r>
              <a:rPr lang="es-ES" sz="3600" dirty="0"/>
              <a:t>, </a:t>
            </a:r>
            <a:r>
              <a:rPr lang="es-ES" sz="3600" dirty="0" err="1"/>
              <a:t>Rueil</a:t>
            </a:r>
            <a:r>
              <a:rPr lang="es-ES" sz="3600" dirty="0"/>
              <a:t>-la-</a:t>
            </a:r>
            <a:r>
              <a:rPr lang="es-ES" sz="3600" dirty="0" err="1"/>
              <a:t>Gadelière</a:t>
            </a:r>
            <a:r>
              <a:rPr lang="es-ES" sz="3600" dirty="0"/>
              <a:t>.</a:t>
            </a:r>
          </a:p>
        </p:txBody>
      </p:sp>
      <p:pic>
        <p:nvPicPr>
          <p:cNvPr id="4" name="Imagen 3">
            <a:extLst>
              <a:ext uri="{FF2B5EF4-FFF2-40B4-BE49-F238E27FC236}">
                <a16:creationId xmlns:a16="http://schemas.microsoft.com/office/drawing/2014/main" id="{566F4537-B28B-47D1-91A7-F189D36F9B98}"/>
              </a:ext>
            </a:extLst>
          </p:cNvPr>
          <p:cNvPicPr>
            <a:picLocks noChangeAspect="1"/>
          </p:cNvPicPr>
          <p:nvPr/>
        </p:nvPicPr>
        <p:blipFill>
          <a:blip r:embed="rId2"/>
          <a:stretch>
            <a:fillRect/>
          </a:stretch>
        </p:blipFill>
        <p:spPr>
          <a:xfrm>
            <a:off x="4067830" y="266164"/>
            <a:ext cx="4056340" cy="5266273"/>
          </a:xfrm>
          <a:prstGeom prst="rect">
            <a:avLst/>
          </a:prstGeom>
        </p:spPr>
      </p:pic>
    </p:spTree>
    <p:extLst>
      <p:ext uri="{BB962C8B-B14F-4D97-AF65-F5344CB8AC3E}">
        <p14:creationId xmlns:p14="http://schemas.microsoft.com/office/powerpoint/2010/main" val="35338997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arcador de contenido 3">
            <a:extLst>
              <a:ext uri="{FF2B5EF4-FFF2-40B4-BE49-F238E27FC236}">
                <a16:creationId xmlns:a16="http://schemas.microsoft.com/office/drawing/2014/main" id="{9D6BC5E0-65F0-47C3-853F-C7F84B8C7BB3}"/>
              </a:ext>
            </a:extLst>
          </p:cNvPr>
          <p:cNvSpPr>
            <a:spLocks noGrp="1"/>
          </p:cNvSpPr>
          <p:nvPr>
            <p:ph idx="1"/>
          </p:nvPr>
        </p:nvSpPr>
        <p:spPr>
          <a:xfrm>
            <a:off x="331303" y="225286"/>
            <a:ext cx="11502887" cy="6334539"/>
          </a:xfrm>
        </p:spPr>
        <p:txBody>
          <a:bodyPr>
            <a:normAutofit/>
          </a:bodyPr>
          <a:lstStyle/>
          <a:p>
            <a:r>
              <a:rPr lang="es-ES" sz="2200" dirty="0">
                <a:latin typeface="Times New Roman" panose="02020603050405020304" pitchFamily="18" charset="0"/>
                <a:cs typeface="Times New Roman" panose="02020603050405020304" pitchFamily="18" charset="0"/>
              </a:rPr>
              <a:t>Las obras del fauvismo en los años del movimiento muestran una preocupación común por basar la pintura en una expresividad del color y la pasta pictórica. </a:t>
            </a:r>
          </a:p>
          <a:p>
            <a:r>
              <a:rPr lang="es-ES" sz="2200" dirty="0">
                <a:latin typeface="Times New Roman" panose="02020603050405020304" pitchFamily="18" charset="0"/>
                <a:cs typeface="Times New Roman" panose="02020603050405020304" pitchFamily="18" charset="0"/>
              </a:rPr>
              <a:t>La superficie del cuadro se halla fragmentada por planos encontrados y contrapuestos de color. </a:t>
            </a:r>
          </a:p>
          <a:p>
            <a:r>
              <a:rPr lang="es-ES" sz="2200" dirty="0">
                <a:latin typeface="Times New Roman" panose="02020603050405020304" pitchFamily="18" charset="0"/>
                <a:cs typeface="Times New Roman" panose="02020603050405020304" pitchFamily="18" charset="0"/>
              </a:rPr>
              <a:t>La pintura es una suma de fragmentos que desplazan la representación de lo real según las formas de perspectiva clásica. </a:t>
            </a:r>
          </a:p>
          <a:p>
            <a:r>
              <a:rPr lang="es-ES" sz="2200" dirty="0">
                <a:latin typeface="Times New Roman" panose="02020603050405020304" pitchFamily="18" charset="0"/>
                <a:cs typeface="Times New Roman" panose="02020603050405020304" pitchFamily="18" charset="0"/>
              </a:rPr>
              <a:t>No es ni la representación, ni la impresión, sino la sensación permanente que produce la mente del pintor.</a:t>
            </a:r>
          </a:p>
          <a:p>
            <a:r>
              <a:rPr lang="es-ES" sz="2200" dirty="0">
                <a:latin typeface="Times New Roman" panose="02020603050405020304" pitchFamily="18" charset="0"/>
                <a:cs typeface="Times New Roman" panose="02020603050405020304" pitchFamily="18" charset="0"/>
              </a:rPr>
              <a:t>Los fauves encontraron en Cézanne el diseño de una superficie creado a base de planos de color. </a:t>
            </a:r>
          </a:p>
          <a:p>
            <a:endParaRPr lang="es-ES" dirty="0"/>
          </a:p>
          <a:p>
            <a:endParaRPr lang="es-ES"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49127359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2">
            <a:extLst>
              <a:ext uri="{FF2B5EF4-FFF2-40B4-BE49-F238E27FC236}">
                <a16:creationId xmlns:a16="http://schemas.microsoft.com/office/drawing/2014/main" id="{4D1E7AB1-B38B-4B33-B530-D2E6A76369EE}"/>
              </a:ext>
            </a:extLst>
          </p:cNvPr>
          <p:cNvSpPr>
            <a:spLocks noGrp="1"/>
          </p:cNvSpPr>
          <p:nvPr>
            <p:ph type="title"/>
          </p:nvPr>
        </p:nvSpPr>
        <p:spPr>
          <a:xfrm>
            <a:off x="0" y="5532437"/>
            <a:ext cx="12192000" cy="1325563"/>
          </a:xfrm>
        </p:spPr>
        <p:txBody>
          <a:bodyPr>
            <a:normAutofit/>
          </a:bodyPr>
          <a:lstStyle/>
          <a:p>
            <a:pPr algn="ctr"/>
            <a:r>
              <a:rPr lang="es-ES" sz="3600" dirty="0"/>
              <a:t>Henri Matisse: Retrato de Derain. 1905. </a:t>
            </a:r>
            <a:br>
              <a:rPr lang="es-ES" sz="3600" dirty="0"/>
            </a:br>
            <a:r>
              <a:rPr lang="es-ES" sz="3600" dirty="0"/>
              <a:t>Tate </a:t>
            </a:r>
            <a:r>
              <a:rPr lang="es-ES" sz="3600" dirty="0" err="1"/>
              <a:t>Galery</a:t>
            </a:r>
            <a:r>
              <a:rPr lang="es-ES" sz="3600" dirty="0"/>
              <a:t>, Londres.</a:t>
            </a:r>
          </a:p>
        </p:txBody>
      </p:sp>
      <p:pic>
        <p:nvPicPr>
          <p:cNvPr id="2" name="Imagen 1">
            <a:extLst>
              <a:ext uri="{FF2B5EF4-FFF2-40B4-BE49-F238E27FC236}">
                <a16:creationId xmlns:a16="http://schemas.microsoft.com/office/drawing/2014/main" id="{A971A324-9CFC-49CC-A22B-65F5D468C751}"/>
              </a:ext>
            </a:extLst>
          </p:cNvPr>
          <p:cNvPicPr>
            <a:picLocks noChangeAspect="1"/>
          </p:cNvPicPr>
          <p:nvPr/>
        </p:nvPicPr>
        <p:blipFill>
          <a:blip r:embed="rId2"/>
          <a:stretch>
            <a:fillRect/>
          </a:stretch>
        </p:blipFill>
        <p:spPr>
          <a:xfrm>
            <a:off x="4144543" y="244591"/>
            <a:ext cx="3902913" cy="5287846"/>
          </a:xfrm>
          <a:prstGeom prst="rect">
            <a:avLst/>
          </a:prstGeom>
        </p:spPr>
      </p:pic>
    </p:spTree>
    <p:extLst>
      <p:ext uri="{BB962C8B-B14F-4D97-AF65-F5344CB8AC3E}">
        <p14:creationId xmlns:p14="http://schemas.microsoft.com/office/powerpoint/2010/main" val="34528170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arcador de contenido 3">
            <a:extLst>
              <a:ext uri="{FF2B5EF4-FFF2-40B4-BE49-F238E27FC236}">
                <a16:creationId xmlns:a16="http://schemas.microsoft.com/office/drawing/2014/main" id="{9D6BC5E0-65F0-47C3-853F-C7F84B8C7BB3}"/>
              </a:ext>
            </a:extLst>
          </p:cNvPr>
          <p:cNvSpPr>
            <a:spLocks noGrp="1"/>
          </p:cNvSpPr>
          <p:nvPr>
            <p:ph idx="1"/>
          </p:nvPr>
        </p:nvSpPr>
        <p:spPr>
          <a:xfrm>
            <a:off x="357809" y="225287"/>
            <a:ext cx="11370365" cy="5951676"/>
          </a:xfrm>
        </p:spPr>
        <p:txBody>
          <a:bodyPr>
            <a:normAutofit fontScale="85000" lnSpcReduction="20000"/>
          </a:bodyPr>
          <a:lstStyle/>
          <a:p>
            <a:r>
              <a:rPr lang="es-ES" sz="2600" dirty="0">
                <a:latin typeface="Times New Roman" panose="02020603050405020304" pitchFamily="18" charset="0"/>
                <a:cs typeface="Times New Roman" panose="02020603050405020304" pitchFamily="18" charset="0"/>
              </a:rPr>
              <a:t>Las obras del fauvismo en los años del movimiento muestran una preocupación común por basar la pintura en una expresividad del color y la pasta pictórica. </a:t>
            </a:r>
          </a:p>
          <a:p>
            <a:r>
              <a:rPr lang="es-ES" sz="2600" dirty="0">
                <a:latin typeface="Times New Roman" panose="02020603050405020304" pitchFamily="18" charset="0"/>
                <a:cs typeface="Times New Roman" panose="02020603050405020304" pitchFamily="18" charset="0"/>
              </a:rPr>
              <a:t>La superficie del cuadro se halla fragmentada por planos encontrados y contrapuestos de color. </a:t>
            </a:r>
          </a:p>
          <a:p>
            <a:r>
              <a:rPr lang="es-ES" sz="2600" dirty="0">
                <a:latin typeface="Times New Roman" panose="02020603050405020304" pitchFamily="18" charset="0"/>
                <a:cs typeface="Times New Roman" panose="02020603050405020304" pitchFamily="18" charset="0"/>
              </a:rPr>
              <a:t>La pintura es una suma de fragmentos que desplazan la representación de lo real según las formas de perspectiva clásica. </a:t>
            </a:r>
          </a:p>
          <a:p>
            <a:r>
              <a:rPr lang="es-ES" sz="2600" dirty="0">
                <a:latin typeface="Times New Roman" panose="02020603050405020304" pitchFamily="18" charset="0"/>
                <a:cs typeface="Times New Roman" panose="02020603050405020304" pitchFamily="18" charset="0"/>
              </a:rPr>
              <a:t>No es ni la representación, ni la impresión, sino la sensación permanente que produce la mente del pintor.</a:t>
            </a:r>
          </a:p>
          <a:p>
            <a:r>
              <a:rPr lang="es-ES" sz="2600" dirty="0">
                <a:latin typeface="Times New Roman" panose="02020603050405020304" pitchFamily="18" charset="0"/>
                <a:cs typeface="Times New Roman" panose="02020603050405020304" pitchFamily="18" charset="0"/>
              </a:rPr>
              <a:t>Los fauves encontraron en Cézanne el diseño de una superficie creado a base de planos de color. </a:t>
            </a:r>
          </a:p>
          <a:p>
            <a:endParaRPr lang="es-ES" sz="2600" dirty="0">
              <a:latin typeface="Times New Roman" panose="02020603050405020304" pitchFamily="18" charset="0"/>
              <a:cs typeface="Times New Roman" panose="02020603050405020304" pitchFamily="18" charset="0"/>
            </a:endParaRPr>
          </a:p>
          <a:p>
            <a:r>
              <a:rPr lang="es-ES" sz="2600" dirty="0">
                <a:latin typeface="Times New Roman" panose="02020603050405020304" pitchFamily="18" charset="0"/>
                <a:cs typeface="Times New Roman" panose="02020603050405020304" pitchFamily="18" charset="0"/>
              </a:rPr>
              <a:t>Matisse y Derain se pintaron retratos el uno al otro durante su estadía en el puerto de </a:t>
            </a:r>
            <a:r>
              <a:rPr lang="es-ES" sz="2600" dirty="0" err="1">
                <a:latin typeface="Times New Roman" panose="02020603050405020304" pitchFamily="18" charset="0"/>
                <a:cs typeface="Times New Roman" panose="02020603050405020304" pitchFamily="18" charset="0"/>
              </a:rPr>
              <a:t>Collioure</a:t>
            </a:r>
            <a:r>
              <a:rPr lang="es-ES" sz="2600" dirty="0">
                <a:latin typeface="Times New Roman" panose="02020603050405020304" pitchFamily="18" charset="0"/>
                <a:cs typeface="Times New Roman" panose="02020603050405020304" pitchFamily="18" charset="0"/>
              </a:rPr>
              <a:t>, en el sur de Francia. </a:t>
            </a:r>
          </a:p>
          <a:p>
            <a:r>
              <a:rPr lang="es-ES" sz="2600" dirty="0">
                <a:latin typeface="Times New Roman" panose="02020603050405020304" pitchFamily="18" charset="0"/>
                <a:cs typeface="Times New Roman" panose="02020603050405020304" pitchFamily="18" charset="0"/>
              </a:rPr>
              <a:t>Usando colores vívidos, aparentemente arbitrarios, Matisse ha capturado la sensación de la luz solar que golpea la cara de la persona y arroja una pesada sombra a un lado. </a:t>
            </a:r>
          </a:p>
          <a:p>
            <a:r>
              <a:rPr lang="es-ES" sz="2600" dirty="0">
                <a:latin typeface="Times New Roman" panose="02020603050405020304" pitchFamily="18" charset="0"/>
                <a:cs typeface="Times New Roman" panose="02020603050405020304" pitchFamily="18" charset="0"/>
              </a:rPr>
              <a:t>También ha intentado crear una relación dinámica pero equilibrada entre colores complementarios, como el azul y el naranja, el rojo y el verde. </a:t>
            </a:r>
          </a:p>
          <a:p>
            <a:r>
              <a:rPr lang="es-ES" sz="2600" dirty="0">
                <a:latin typeface="Times New Roman" panose="02020603050405020304" pitchFamily="18" charset="0"/>
                <a:cs typeface="Times New Roman" panose="02020603050405020304" pitchFamily="18" charset="0"/>
              </a:rPr>
              <a:t>Los colores complementarios se "completan" entre sí: son más intensos cuando se colocan juntos. </a:t>
            </a:r>
          </a:p>
          <a:p>
            <a:r>
              <a:rPr lang="es-ES" sz="2600" dirty="0">
                <a:latin typeface="Times New Roman" panose="02020603050405020304" pitchFamily="18" charset="0"/>
                <a:cs typeface="Times New Roman" panose="02020603050405020304" pitchFamily="18" charset="0"/>
              </a:rPr>
              <a:t>Matisse ajustó sus colores para obtener la máxima intensidad. </a:t>
            </a:r>
          </a:p>
          <a:p>
            <a:r>
              <a:rPr lang="es-ES" sz="2600" dirty="0">
                <a:latin typeface="Times New Roman" panose="02020603050405020304" pitchFamily="18" charset="0"/>
                <a:cs typeface="Times New Roman" panose="02020603050405020304" pitchFamily="18" charset="0"/>
              </a:rPr>
              <a:t>Este uso no naturalista del color se puede ver como un desarrollo radical de ciertos aspectos del arte impresionista, y llevó a los críticos a llamar a Matisse una 'fauve' (bestia salvaje).</a:t>
            </a:r>
          </a:p>
          <a:p>
            <a:endParaRPr lang="es-ES" sz="2600" dirty="0">
              <a:latin typeface="Times New Roman" panose="02020603050405020304" pitchFamily="18" charset="0"/>
              <a:cs typeface="Times New Roman" panose="02020603050405020304" pitchFamily="18" charset="0"/>
            </a:endParaRPr>
          </a:p>
          <a:p>
            <a:endParaRPr lang="es-ES"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7122405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2">
            <a:extLst>
              <a:ext uri="{FF2B5EF4-FFF2-40B4-BE49-F238E27FC236}">
                <a16:creationId xmlns:a16="http://schemas.microsoft.com/office/drawing/2014/main" id="{4D1E7AB1-B38B-4B33-B530-D2E6A76369EE}"/>
              </a:ext>
            </a:extLst>
          </p:cNvPr>
          <p:cNvSpPr>
            <a:spLocks noGrp="1"/>
          </p:cNvSpPr>
          <p:nvPr>
            <p:ph type="title"/>
          </p:nvPr>
        </p:nvSpPr>
        <p:spPr>
          <a:xfrm>
            <a:off x="0" y="5532437"/>
            <a:ext cx="12192000" cy="1325563"/>
          </a:xfrm>
        </p:spPr>
        <p:txBody>
          <a:bodyPr>
            <a:noAutofit/>
          </a:bodyPr>
          <a:lstStyle/>
          <a:p>
            <a:pPr algn="ctr"/>
            <a:r>
              <a:rPr lang="es-ES" sz="3200" dirty="0"/>
              <a:t>Henri Matisse: La línea verde. Retrato de Mme. Matisse. 1905.</a:t>
            </a:r>
            <a:br>
              <a:rPr lang="es-ES" sz="3200" dirty="0"/>
            </a:br>
            <a:r>
              <a:rPr lang="es-ES" sz="3200" dirty="0" err="1"/>
              <a:t>Statens</a:t>
            </a:r>
            <a:r>
              <a:rPr lang="es-ES" sz="3200" dirty="0"/>
              <a:t> </a:t>
            </a:r>
            <a:r>
              <a:rPr lang="es-ES" sz="3200" dirty="0" err="1"/>
              <a:t>Museum</a:t>
            </a:r>
            <a:r>
              <a:rPr lang="es-ES" sz="3200" dirty="0"/>
              <a:t> </a:t>
            </a:r>
            <a:r>
              <a:rPr lang="es-ES" sz="3200" dirty="0" err="1"/>
              <a:t>for</a:t>
            </a:r>
            <a:r>
              <a:rPr lang="es-ES" sz="3200" dirty="0"/>
              <a:t> </a:t>
            </a:r>
            <a:r>
              <a:rPr lang="es-ES" sz="3200" dirty="0" err="1"/>
              <a:t>Kunst</a:t>
            </a:r>
            <a:r>
              <a:rPr lang="es-ES" sz="3200" dirty="0"/>
              <a:t>, Copenhague.</a:t>
            </a:r>
          </a:p>
        </p:txBody>
      </p:sp>
      <p:pic>
        <p:nvPicPr>
          <p:cNvPr id="2" name="Imagen 1">
            <a:extLst>
              <a:ext uri="{FF2B5EF4-FFF2-40B4-BE49-F238E27FC236}">
                <a16:creationId xmlns:a16="http://schemas.microsoft.com/office/drawing/2014/main" id="{A0A31185-35F8-4A0E-927C-D51F5F87F39A}"/>
              </a:ext>
            </a:extLst>
          </p:cNvPr>
          <p:cNvPicPr>
            <a:picLocks noChangeAspect="1"/>
          </p:cNvPicPr>
          <p:nvPr/>
        </p:nvPicPr>
        <p:blipFill>
          <a:blip r:embed="rId2"/>
          <a:stretch>
            <a:fillRect/>
          </a:stretch>
        </p:blipFill>
        <p:spPr>
          <a:xfrm>
            <a:off x="3920081" y="142465"/>
            <a:ext cx="4351837" cy="5389972"/>
          </a:xfrm>
          <a:prstGeom prst="rect">
            <a:avLst/>
          </a:prstGeom>
        </p:spPr>
      </p:pic>
    </p:spTree>
    <p:extLst>
      <p:ext uri="{BB962C8B-B14F-4D97-AF65-F5344CB8AC3E}">
        <p14:creationId xmlns:p14="http://schemas.microsoft.com/office/powerpoint/2010/main" val="29693243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arcador de contenido 3">
            <a:extLst>
              <a:ext uri="{FF2B5EF4-FFF2-40B4-BE49-F238E27FC236}">
                <a16:creationId xmlns:a16="http://schemas.microsoft.com/office/drawing/2014/main" id="{9D6BC5E0-65F0-47C3-853F-C7F84B8C7BB3}"/>
              </a:ext>
            </a:extLst>
          </p:cNvPr>
          <p:cNvSpPr>
            <a:spLocks noGrp="1"/>
          </p:cNvSpPr>
          <p:nvPr>
            <p:ph idx="1"/>
          </p:nvPr>
        </p:nvSpPr>
        <p:spPr>
          <a:xfrm>
            <a:off x="838200" y="702365"/>
            <a:ext cx="10515600" cy="5474598"/>
          </a:xfrm>
        </p:spPr>
        <p:txBody>
          <a:bodyPr>
            <a:normAutofit fontScale="85000" lnSpcReduction="10000"/>
          </a:bodyPr>
          <a:lstStyle/>
          <a:p>
            <a:r>
              <a:rPr lang="es-ES" sz="2400" dirty="0"/>
              <a:t>Las obras del fauvismo en los años del movimiento muestran una preocupación común por basar la pintura en una expresividad del color y la pasta pictórica. </a:t>
            </a:r>
          </a:p>
          <a:p>
            <a:r>
              <a:rPr lang="es-ES" sz="2400" dirty="0"/>
              <a:t>La superficie del cuadro se halla fragmentada por planos encontrados y contrapuestos de color. </a:t>
            </a:r>
          </a:p>
          <a:p>
            <a:r>
              <a:rPr lang="es-ES" sz="2400" dirty="0"/>
              <a:t>La pintura es una suma de fragmentos que desplazan la representación de lo real según las formas de perspectiva clásica. </a:t>
            </a:r>
          </a:p>
          <a:p>
            <a:r>
              <a:rPr lang="es-ES" sz="2400" dirty="0"/>
              <a:t>No es ni la representación, ni la impresión, sino la sensación permanente que produce la mente del pintor.</a:t>
            </a:r>
          </a:p>
          <a:p>
            <a:endParaRPr lang="es-ES" sz="2400" dirty="0"/>
          </a:p>
          <a:p>
            <a:endParaRPr lang="es-ES" sz="2400" dirty="0"/>
          </a:p>
          <a:p>
            <a:r>
              <a:rPr lang="es-ES" sz="2400" dirty="0">
                <a:latin typeface="Times New Roman" panose="02020603050405020304" pitchFamily="18" charset="0"/>
                <a:cs typeface="Times New Roman" panose="02020603050405020304" pitchFamily="18" charset="0"/>
              </a:rPr>
              <a:t>Usando colores vívidos, aparentemente arbitrarios, Matisse ha capturado la sensación de la luz solar que golpea la cara de la persona y arroja una pesada sombra a un lado. </a:t>
            </a:r>
          </a:p>
          <a:p>
            <a:r>
              <a:rPr lang="es-ES" sz="2400" dirty="0">
                <a:latin typeface="Times New Roman" panose="02020603050405020304" pitchFamily="18" charset="0"/>
                <a:cs typeface="Times New Roman" panose="02020603050405020304" pitchFamily="18" charset="0"/>
              </a:rPr>
              <a:t>También ha intentado crear una relación dinámica pero equilibrada entre colores complementarios. </a:t>
            </a:r>
          </a:p>
          <a:p>
            <a:r>
              <a:rPr lang="es-ES" sz="2400" dirty="0">
                <a:latin typeface="Times New Roman" panose="02020603050405020304" pitchFamily="18" charset="0"/>
                <a:cs typeface="Times New Roman" panose="02020603050405020304" pitchFamily="18" charset="0"/>
              </a:rPr>
              <a:t>Los colores complementarios se "completan" entre sí: son más intensos cuando se colocan juntos. </a:t>
            </a:r>
          </a:p>
          <a:p>
            <a:r>
              <a:rPr lang="es-ES" sz="2400" dirty="0">
                <a:latin typeface="Times New Roman" panose="02020603050405020304" pitchFamily="18" charset="0"/>
                <a:cs typeface="Times New Roman" panose="02020603050405020304" pitchFamily="18" charset="0"/>
              </a:rPr>
              <a:t>Matisse ajustó sus colores para obtener la máxima intensidad. </a:t>
            </a:r>
          </a:p>
          <a:p>
            <a:r>
              <a:rPr lang="es-ES" sz="2400" dirty="0">
                <a:latin typeface="Times New Roman" panose="02020603050405020304" pitchFamily="18" charset="0"/>
                <a:cs typeface="Times New Roman" panose="02020603050405020304" pitchFamily="18" charset="0"/>
              </a:rPr>
              <a:t>Este uso no naturalista del color se puede ver como un desarrollo radical de ciertos aspectos del arte impresionista, y llevó a los críticos a llamar a Matisse una 'fauve' (bestia salvaje).</a:t>
            </a:r>
          </a:p>
          <a:p>
            <a:endParaRPr lang="es-ES" sz="2400" dirty="0"/>
          </a:p>
          <a:p>
            <a:endParaRPr lang="es-ES"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84987856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2">
            <a:extLst>
              <a:ext uri="{FF2B5EF4-FFF2-40B4-BE49-F238E27FC236}">
                <a16:creationId xmlns:a16="http://schemas.microsoft.com/office/drawing/2014/main" id="{4D1E7AB1-B38B-4B33-B530-D2E6A76369EE}"/>
              </a:ext>
            </a:extLst>
          </p:cNvPr>
          <p:cNvSpPr>
            <a:spLocks noGrp="1"/>
          </p:cNvSpPr>
          <p:nvPr>
            <p:ph type="title"/>
          </p:nvPr>
        </p:nvSpPr>
        <p:spPr>
          <a:xfrm>
            <a:off x="0" y="5532437"/>
            <a:ext cx="12192000" cy="1325563"/>
          </a:xfrm>
        </p:spPr>
        <p:txBody>
          <a:bodyPr>
            <a:normAutofit/>
          </a:bodyPr>
          <a:lstStyle/>
          <a:p>
            <a:pPr algn="ctr"/>
            <a:r>
              <a:rPr lang="es-ES" sz="3600" dirty="0"/>
              <a:t>André Derain: El puente de Waterloo. 1906.</a:t>
            </a:r>
            <a:br>
              <a:rPr lang="es-ES" sz="3600" dirty="0"/>
            </a:br>
            <a:r>
              <a:rPr lang="es-ES" sz="3600" dirty="0"/>
              <a:t>Museo Thyssen Bornemisza, Madrid.</a:t>
            </a:r>
          </a:p>
        </p:txBody>
      </p:sp>
      <p:pic>
        <p:nvPicPr>
          <p:cNvPr id="2" name="Imagen 1">
            <a:extLst>
              <a:ext uri="{FF2B5EF4-FFF2-40B4-BE49-F238E27FC236}">
                <a16:creationId xmlns:a16="http://schemas.microsoft.com/office/drawing/2014/main" id="{119B8F64-B0FD-4C6B-8B02-446B9F3B8356}"/>
              </a:ext>
            </a:extLst>
          </p:cNvPr>
          <p:cNvPicPr>
            <a:picLocks noChangeAspect="1"/>
          </p:cNvPicPr>
          <p:nvPr/>
        </p:nvPicPr>
        <p:blipFill>
          <a:blip r:embed="rId2"/>
          <a:stretch>
            <a:fillRect/>
          </a:stretch>
        </p:blipFill>
        <p:spPr>
          <a:xfrm>
            <a:off x="2834737" y="175706"/>
            <a:ext cx="6522526" cy="5356731"/>
          </a:xfrm>
          <a:prstGeom prst="rect">
            <a:avLst/>
          </a:prstGeom>
        </p:spPr>
      </p:pic>
    </p:spTree>
    <p:extLst>
      <p:ext uri="{BB962C8B-B14F-4D97-AF65-F5344CB8AC3E}">
        <p14:creationId xmlns:p14="http://schemas.microsoft.com/office/powerpoint/2010/main" val="38048046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arcador de contenido 3">
            <a:extLst>
              <a:ext uri="{FF2B5EF4-FFF2-40B4-BE49-F238E27FC236}">
                <a16:creationId xmlns:a16="http://schemas.microsoft.com/office/drawing/2014/main" id="{9D6BC5E0-65F0-47C3-853F-C7F84B8C7BB3}"/>
              </a:ext>
            </a:extLst>
          </p:cNvPr>
          <p:cNvSpPr>
            <a:spLocks noGrp="1"/>
          </p:cNvSpPr>
          <p:nvPr>
            <p:ph idx="1"/>
          </p:nvPr>
        </p:nvSpPr>
        <p:spPr>
          <a:xfrm>
            <a:off x="838200" y="397564"/>
            <a:ext cx="10515600" cy="5817705"/>
          </a:xfrm>
        </p:spPr>
        <p:txBody>
          <a:bodyPr>
            <a:noAutofit/>
          </a:bodyPr>
          <a:lstStyle/>
          <a:p>
            <a:r>
              <a:rPr lang="es-ES" sz="2400" dirty="0">
                <a:latin typeface="Times New Roman" panose="02020603050405020304" pitchFamily="18" charset="0"/>
                <a:cs typeface="Times New Roman" panose="02020603050405020304" pitchFamily="18" charset="0"/>
              </a:rPr>
              <a:t>En el paisaje del fauvismo la fragmentación del color se hace mucho más evidente y radical.</a:t>
            </a:r>
          </a:p>
          <a:p>
            <a:r>
              <a:rPr lang="es-ES" sz="2400" dirty="0">
                <a:latin typeface="Times New Roman" panose="02020603050405020304" pitchFamily="18" charset="0"/>
                <a:cs typeface="Times New Roman" panose="02020603050405020304" pitchFamily="18" charset="0"/>
              </a:rPr>
              <a:t>Derain viaja a Londres y recorre el Támesis, plasmando una poderosa construcción lineal, amplias manchas de color fuerte y puntos de vista inesperados, todo ello con la inconfundible atmósfera de la ciudad.</a:t>
            </a:r>
          </a:p>
          <a:p>
            <a:r>
              <a:rPr lang="es-ES" sz="2400" dirty="0">
                <a:latin typeface="Times New Roman" panose="02020603050405020304" pitchFamily="18" charset="0"/>
                <a:cs typeface="Times New Roman" panose="02020603050405020304" pitchFamily="18" charset="0"/>
              </a:rPr>
              <a:t>Esta obra pertenece a una serie pintada por encargo de Ambroise </a:t>
            </a:r>
            <a:r>
              <a:rPr lang="es-ES" sz="2400" dirty="0" err="1">
                <a:latin typeface="Times New Roman" panose="02020603050405020304" pitchFamily="18" charset="0"/>
                <a:cs typeface="Times New Roman" panose="02020603050405020304" pitchFamily="18" charset="0"/>
              </a:rPr>
              <a:t>Vollard</a:t>
            </a:r>
            <a:r>
              <a:rPr lang="es-ES" sz="2400" dirty="0">
                <a:latin typeface="Times New Roman" panose="02020603050405020304" pitchFamily="18" charset="0"/>
                <a:cs typeface="Times New Roman" panose="02020603050405020304" pitchFamily="18" charset="0"/>
              </a:rPr>
              <a:t>.</a:t>
            </a:r>
          </a:p>
          <a:p>
            <a:r>
              <a:rPr lang="es-ES" sz="2400" dirty="0">
                <a:latin typeface="Times New Roman" panose="02020603050405020304" pitchFamily="18" charset="0"/>
                <a:cs typeface="Times New Roman" panose="02020603050405020304" pitchFamily="18" charset="0"/>
              </a:rPr>
              <a:t>El motivo pictórico es el puente de Waterloo, captado desde Victoria </a:t>
            </a:r>
            <a:r>
              <a:rPr lang="es-ES" sz="2400" dirty="0" err="1">
                <a:latin typeface="Times New Roman" panose="02020603050405020304" pitchFamily="18" charset="0"/>
                <a:cs typeface="Times New Roman" panose="02020603050405020304" pitchFamily="18" charset="0"/>
              </a:rPr>
              <a:t>Embankment</a:t>
            </a:r>
            <a:r>
              <a:rPr lang="es-ES" sz="2400" dirty="0">
                <a:latin typeface="Times New Roman" panose="02020603050405020304" pitchFamily="18" charset="0"/>
                <a:cs typeface="Times New Roman" panose="02020603050405020304" pitchFamily="18" charset="0"/>
              </a:rPr>
              <a:t>, en color azul brillante, cuyo trazado horizontal sirve de línea de horizonte de la composición.</a:t>
            </a:r>
          </a:p>
          <a:p>
            <a:r>
              <a:rPr lang="es-ES" sz="2400" dirty="0">
                <a:latin typeface="Times New Roman" panose="02020603050405020304" pitchFamily="18" charset="0"/>
                <a:cs typeface="Times New Roman" panose="02020603050405020304" pitchFamily="18" charset="0"/>
              </a:rPr>
              <a:t>Los colores puros aplicados con una técnica puntillista dan a la superficie un aspecto de mosaico.</a:t>
            </a:r>
          </a:p>
          <a:p>
            <a:r>
              <a:rPr lang="es-ES" sz="2400" dirty="0">
                <a:latin typeface="Times New Roman" panose="02020603050405020304" pitchFamily="18" charset="0"/>
                <a:cs typeface="Times New Roman" panose="02020603050405020304" pitchFamily="18" charset="0"/>
              </a:rPr>
              <a:t>Los azules y amarillos de los luminosos paisajes de </a:t>
            </a:r>
            <a:r>
              <a:rPr lang="es-ES" sz="2400" dirty="0" err="1">
                <a:latin typeface="Times New Roman" panose="02020603050405020304" pitchFamily="18" charset="0"/>
                <a:cs typeface="Times New Roman" panose="02020603050405020304" pitchFamily="18" charset="0"/>
              </a:rPr>
              <a:t>Collioure</a:t>
            </a:r>
            <a:r>
              <a:rPr lang="es-ES" sz="2400" dirty="0">
                <a:latin typeface="Times New Roman" panose="02020603050405020304" pitchFamily="18" charset="0"/>
                <a:cs typeface="Times New Roman" panose="02020603050405020304" pitchFamily="18" charset="0"/>
              </a:rPr>
              <a:t> son ahora sustituidos por tonalidades más frías, más adecuadas al clima londinense.</a:t>
            </a:r>
          </a:p>
          <a:p>
            <a:r>
              <a:rPr lang="es-ES" sz="2400" dirty="0">
                <a:latin typeface="Times New Roman" panose="02020603050405020304" pitchFamily="18" charset="0"/>
                <a:cs typeface="Times New Roman" panose="02020603050405020304" pitchFamily="18" charset="0"/>
              </a:rPr>
              <a:t>La explosión de verdes, azules y morados es todo un manifiesto de la idea fauve de la violencia expresiva del color.</a:t>
            </a:r>
          </a:p>
        </p:txBody>
      </p:sp>
    </p:spTree>
    <p:extLst>
      <p:ext uri="{BB962C8B-B14F-4D97-AF65-F5344CB8AC3E}">
        <p14:creationId xmlns:p14="http://schemas.microsoft.com/office/powerpoint/2010/main" val="111384082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2">
            <a:extLst>
              <a:ext uri="{FF2B5EF4-FFF2-40B4-BE49-F238E27FC236}">
                <a16:creationId xmlns:a16="http://schemas.microsoft.com/office/drawing/2014/main" id="{4D1E7AB1-B38B-4B33-B530-D2E6A76369EE}"/>
              </a:ext>
            </a:extLst>
          </p:cNvPr>
          <p:cNvSpPr>
            <a:spLocks noGrp="1"/>
          </p:cNvSpPr>
          <p:nvPr>
            <p:ph type="title"/>
          </p:nvPr>
        </p:nvSpPr>
        <p:spPr>
          <a:xfrm>
            <a:off x="0" y="5515066"/>
            <a:ext cx="12192000" cy="1325563"/>
          </a:xfrm>
        </p:spPr>
        <p:txBody>
          <a:bodyPr>
            <a:normAutofit/>
          </a:bodyPr>
          <a:lstStyle/>
          <a:p>
            <a:pPr algn="ctr"/>
            <a:r>
              <a:rPr lang="pt-BR" sz="3600" dirty="0"/>
              <a:t>Raoul </a:t>
            </a:r>
            <a:r>
              <a:rPr lang="pt-BR" sz="3600" dirty="0" err="1"/>
              <a:t>Dufy</a:t>
            </a:r>
            <a:r>
              <a:rPr lang="pt-BR" sz="3600" dirty="0"/>
              <a:t>: Casas </a:t>
            </a:r>
            <a:r>
              <a:rPr lang="pt-BR" sz="3600" dirty="0" err="1"/>
              <a:t>viejas</a:t>
            </a:r>
            <a:r>
              <a:rPr lang="pt-BR" sz="3600" dirty="0"/>
              <a:t> de </a:t>
            </a:r>
            <a:r>
              <a:rPr lang="pt-BR" sz="3600" dirty="0" err="1"/>
              <a:t>Honfleur</a:t>
            </a:r>
            <a:r>
              <a:rPr lang="pt-BR" sz="3600" dirty="0"/>
              <a:t>. 1906. </a:t>
            </a:r>
            <a:br>
              <a:rPr lang="pt-BR" sz="3600" dirty="0"/>
            </a:br>
            <a:r>
              <a:rPr lang="pt-BR" sz="3600" dirty="0" err="1"/>
              <a:t>Colección</a:t>
            </a:r>
            <a:r>
              <a:rPr lang="pt-BR" sz="3600" dirty="0"/>
              <a:t> particular. </a:t>
            </a:r>
            <a:r>
              <a:rPr lang="pt-BR" sz="3600" dirty="0" err="1"/>
              <a:t>París</a:t>
            </a:r>
            <a:r>
              <a:rPr lang="pt-BR" sz="3600" dirty="0"/>
              <a:t>.</a:t>
            </a:r>
            <a:endParaRPr lang="es-ES" sz="3600" dirty="0"/>
          </a:p>
        </p:txBody>
      </p:sp>
      <p:pic>
        <p:nvPicPr>
          <p:cNvPr id="2" name="Imagen 1">
            <a:extLst>
              <a:ext uri="{FF2B5EF4-FFF2-40B4-BE49-F238E27FC236}">
                <a16:creationId xmlns:a16="http://schemas.microsoft.com/office/drawing/2014/main" id="{23FDF1DA-64F9-46C9-A53E-B5CBED755693}"/>
              </a:ext>
            </a:extLst>
          </p:cNvPr>
          <p:cNvPicPr>
            <a:picLocks noChangeAspect="1"/>
          </p:cNvPicPr>
          <p:nvPr/>
        </p:nvPicPr>
        <p:blipFill>
          <a:blip r:embed="rId2"/>
          <a:stretch>
            <a:fillRect/>
          </a:stretch>
        </p:blipFill>
        <p:spPr>
          <a:xfrm>
            <a:off x="2738865" y="181303"/>
            <a:ext cx="6714270" cy="5333763"/>
          </a:xfrm>
          <a:prstGeom prst="rect">
            <a:avLst/>
          </a:prstGeom>
        </p:spPr>
      </p:pic>
    </p:spTree>
    <p:extLst>
      <p:ext uri="{BB962C8B-B14F-4D97-AF65-F5344CB8AC3E}">
        <p14:creationId xmlns:p14="http://schemas.microsoft.com/office/powerpoint/2010/main" val="29828676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arcador de contenido 3">
            <a:extLst>
              <a:ext uri="{FF2B5EF4-FFF2-40B4-BE49-F238E27FC236}">
                <a16:creationId xmlns:a16="http://schemas.microsoft.com/office/drawing/2014/main" id="{9D6BC5E0-65F0-47C3-853F-C7F84B8C7BB3}"/>
              </a:ext>
            </a:extLst>
          </p:cNvPr>
          <p:cNvSpPr>
            <a:spLocks noGrp="1"/>
          </p:cNvSpPr>
          <p:nvPr>
            <p:ph idx="1"/>
          </p:nvPr>
        </p:nvSpPr>
        <p:spPr>
          <a:xfrm>
            <a:off x="838200" y="702365"/>
            <a:ext cx="10515600" cy="5474598"/>
          </a:xfrm>
        </p:spPr>
        <p:txBody>
          <a:bodyPr>
            <a:normAutofit/>
          </a:bodyPr>
          <a:lstStyle/>
          <a:p>
            <a:r>
              <a:rPr lang="es-ES" dirty="0"/>
              <a:t>En el paisaje de los fauvistas, la fragmentación de lo representado se hace mucho más evidente y de forma mucho más radical. </a:t>
            </a:r>
          </a:p>
          <a:p>
            <a:r>
              <a:rPr lang="es-ES" dirty="0" err="1"/>
              <a:t>Dufy</a:t>
            </a:r>
            <a:r>
              <a:rPr lang="es-ES" dirty="0"/>
              <a:t> lo desarrolla también aunque de una manera más moderada.</a:t>
            </a:r>
          </a:p>
          <a:p>
            <a:r>
              <a:rPr lang="es-ES" dirty="0"/>
              <a:t>Tras unos comienzos impresionistas, Raoul </a:t>
            </a:r>
            <a:r>
              <a:rPr lang="es-ES" dirty="0" err="1"/>
              <a:t>Dufy</a:t>
            </a:r>
            <a:r>
              <a:rPr lang="es-ES" dirty="0"/>
              <a:t> se convierte a la nueva pintura al ver un cuadro de Matisse, pero sus obras más fauves las realiza en 1906 cuando estuvo en </a:t>
            </a:r>
            <a:r>
              <a:rPr lang="es-ES" dirty="0" err="1"/>
              <a:t>Trouville</a:t>
            </a:r>
            <a:r>
              <a:rPr lang="es-ES" dirty="0"/>
              <a:t> pintando con Marquet. </a:t>
            </a:r>
          </a:p>
          <a:p>
            <a:r>
              <a:rPr lang="es-ES" dirty="0"/>
              <a:t>Abandona pronto el Fauvismo para dedicarse a escenas de carreras de caballos, regatas o vistas de la Riviera francesa, manteniendo su gusto por los colores brillantes extendidos sobre el lienzo en grandes manchas. </a:t>
            </a:r>
          </a:p>
          <a:p>
            <a:r>
              <a:rPr lang="es-ES" dirty="0"/>
              <a:t>En esta obra se aprecia una desintegración del objeto a través del plano de color.</a:t>
            </a:r>
            <a:endParaRPr lang="es-ES"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09651463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a:extLst>
              <a:ext uri="{FF2B5EF4-FFF2-40B4-BE49-F238E27FC236}">
                <a16:creationId xmlns:a16="http://schemas.microsoft.com/office/drawing/2014/main" id="{BDF9192D-4B95-42A6-8694-E967EAC143F2}"/>
              </a:ext>
            </a:extLst>
          </p:cNvPr>
          <p:cNvSpPr>
            <a:spLocks noGrp="1"/>
          </p:cNvSpPr>
          <p:nvPr>
            <p:ph type="ctrTitle"/>
          </p:nvPr>
        </p:nvSpPr>
        <p:spPr/>
        <p:txBody>
          <a:bodyPr>
            <a:normAutofit/>
          </a:bodyPr>
          <a:lstStyle/>
          <a:p>
            <a:r>
              <a:rPr lang="es-ES" sz="5400" b="1" dirty="0"/>
              <a:t>Matisse, el color y la sensación.</a:t>
            </a:r>
          </a:p>
        </p:txBody>
      </p:sp>
    </p:spTree>
    <p:extLst>
      <p:ext uri="{BB962C8B-B14F-4D97-AF65-F5344CB8AC3E}">
        <p14:creationId xmlns:p14="http://schemas.microsoft.com/office/powerpoint/2010/main" val="41875696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2">
            <a:extLst>
              <a:ext uri="{FF2B5EF4-FFF2-40B4-BE49-F238E27FC236}">
                <a16:creationId xmlns:a16="http://schemas.microsoft.com/office/drawing/2014/main" id="{4D1E7AB1-B38B-4B33-B530-D2E6A76369EE}"/>
              </a:ext>
            </a:extLst>
          </p:cNvPr>
          <p:cNvSpPr>
            <a:spLocks noGrp="1"/>
          </p:cNvSpPr>
          <p:nvPr>
            <p:ph type="title"/>
          </p:nvPr>
        </p:nvSpPr>
        <p:spPr>
          <a:xfrm>
            <a:off x="0" y="5532437"/>
            <a:ext cx="12192000" cy="1325563"/>
          </a:xfrm>
        </p:spPr>
        <p:txBody>
          <a:bodyPr>
            <a:normAutofit/>
          </a:bodyPr>
          <a:lstStyle/>
          <a:p>
            <a:pPr algn="ctr"/>
            <a:r>
              <a:rPr lang="es-ES" sz="3600" dirty="0"/>
              <a:t>Henri Matisse: Le luxe I 1906. </a:t>
            </a:r>
            <a:br>
              <a:rPr lang="es-ES" sz="3600" dirty="0"/>
            </a:br>
            <a:r>
              <a:rPr lang="es-ES" sz="3600" dirty="0"/>
              <a:t>Centre Georges Pompidou, París.</a:t>
            </a:r>
          </a:p>
        </p:txBody>
      </p:sp>
      <p:pic>
        <p:nvPicPr>
          <p:cNvPr id="2" name="Imagen 1">
            <a:extLst>
              <a:ext uri="{FF2B5EF4-FFF2-40B4-BE49-F238E27FC236}">
                <a16:creationId xmlns:a16="http://schemas.microsoft.com/office/drawing/2014/main" id="{4BBBCD36-4FCF-4248-BB1A-15CBA1F946B8}"/>
              </a:ext>
            </a:extLst>
          </p:cNvPr>
          <p:cNvPicPr>
            <a:picLocks noChangeAspect="1"/>
          </p:cNvPicPr>
          <p:nvPr/>
        </p:nvPicPr>
        <p:blipFill>
          <a:blip r:embed="rId2"/>
          <a:stretch>
            <a:fillRect/>
          </a:stretch>
        </p:blipFill>
        <p:spPr>
          <a:xfrm>
            <a:off x="4351698" y="224338"/>
            <a:ext cx="3488603" cy="5308099"/>
          </a:xfrm>
          <a:prstGeom prst="rect">
            <a:avLst/>
          </a:prstGeom>
        </p:spPr>
      </p:pic>
    </p:spTree>
    <p:extLst>
      <p:ext uri="{BB962C8B-B14F-4D97-AF65-F5344CB8AC3E}">
        <p14:creationId xmlns:p14="http://schemas.microsoft.com/office/powerpoint/2010/main" val="29932951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arcador de contenido 3">
            <a:extLst>
              <a:ext uri="{FF2B5EF4-FFF2-40B4-BE49-F238E27FC236}">
                <a16:creationId xmlns:a16="http://schemas.microsoft.com/office/drawing/2014/main" id="{9D6BC5E0-65F0-47C3-853F-C7F84B8C7BB3}"/>
              </a:ext>
            </a:extLst>
          </p:cNvPr>
          <p:cNvSpPr>
            <a:spLocks noGrp="1"/>
          </p:cNvSpPr>
          <p:nvPr>
            <p:ph idx="1"/>
          </p:nvPr>
        </p:nvSpPr>
        <p:spPr>
          <a:xfrm>
            <a:off x="838200" y="702365"/>
            <a:ext cx="10515600" cy="5474598"/>
          </a:xfrm>
        </p:spPr>
        <p:txBody>
          <a:bodyPr>
            <a:normAutofit fontScale="85000" lnSpcReduction="20000"/>
          </a:bodyPr>
          <a:lstStyle/>
          <a:p>
            <a:r>
              <a:rPr lang="es-ES" dirty="0">
                <a:latin typeface="Times New Roman" panose="02020603050405020304" pitchFamily="18" charset="0"/>
                <a:cs typeface="Times New Roman" panose="02020603050405020304" pitchFamily="18" charset="0"/>
              </a:rPr>
              <a:t>En 1907 realiza las dos versiones de Le luxe. </a:t>
            </a:r>
          </a:p>
          <a:p>
            <a:r>
              <a:rPr lang="es-ES" dirty="0">
                <a:latin typeface="Times New Roman" panose="02020603050405020304" pitchFamily="18" charset="0"/>
                <a:cs typeface="Times New Roman" panose="02020603050405020304" pitchFamily="18" charset="0"/>
              </a:rPr>
              <a:t>Le Luxe I presenta bordes ásperos, ausencia de contornos y colores brillantes y modulados.</a:t>
            </a:r>
          </a:p>
          <a:p>
            <a:r>
              <a:rPr lang="es-ES" dirty="0">
                <a:latin typeface="Times New Roman" panose="02020603050405020304" pitchFamily="18" charset="0"/>
                <a:cs typeface="Times New Roman" panose="02020603050405020304" pitchFamily="18" charset="0"/>
              </a:rPr>
              <a:t>Resulta sorprendente la manera de expresar tanto volumen con pocas líneas y planos de color.</a:t>
            </a:r>
          </a:p>
          <a:p>
            <a:r>
              <a:rPr lang="es-ES" dirty="0">
                <a:latin typeface="Times New Roman" panose="02020603050405020304" pitchFamily="18" charset="0"/>
                <a:cs typeface="Times New Roman" panose="02020603050405020304" pitchFamily="18" charset="0"/>
              </a:rPr>
              <a:t>Con estas dos obras Matisse cierra su etapa fauve: destruye la perspectiva y el modelado y reduce el espacio al mínimo.</a:t>
            </a:r>
          </a:p>
          <a:p>
            <a:r>
              <a:rPr lang="es-ES" dirty="0">
                <a:latin typeface="Times New Roman" panose="02020603050405020304" pitchFamily="18" charset="0"/>
                <a:cs typeface="Times New Roman" panose="02020603050405020304" pitchFamily="18" charset="0"/>
              </a:rPr>
              <a:t>Matisse realiza estas y otras obras con un tema clásico que había tenido una especial valoración en la pintura de finales del siglo XIX, como es el tema de los bañistas.</a:t>
            </a:r>
          </a:p>
          <a:p>
            <a:r>
              <a:rPr lang="es-ES" dirty="0">
                <a:latin typeface="Times New Roman" panose="02020603050405020304" pitchFamily="18" charset="0"/>
                <a:cs typeface="Times New Roman" panose="02020603050405020304" pitchFamily="18" charset="0"/>
              </a:rPr>
              <a:t>Matisse no perseguía ya la recuperación de un tema académico, sino la idea de que el Clasicismo no es un lenguaje agotado sino un concepto que puede aportar estabilidad y permanencia a la pintura sin renunciar al principio de modernidad. </a:t>
            </a:r>
          </a:p>
          <a:p>
            <a:r>
              <a:rPr lang="es-ES" dirty="0">
                <a:latin typeface="Times New Roman" panose="02020603050405020304" pitchFamily="18" charset="0"/>
                <a:cs typeface="Times New Roman" panose="02020603050405020304" pitchFamily="18" charset="0"/>
              </a:rPr>
              <a:t>La vanguardia puede ser clásica y lo clásico puede convertirse en una expresión de la vanguardia. </a:t>
            </a:r>
          </a:p>
          <a:p>
            <a:r>
              <a:rPr lang="es-ES" dirty="0">
                <a:latin typeface="Times New Roman" panose="02020603050405020304" pitchFamily="18" charset="0"/>
                <a:cs typeface="Times New Roman" panose="02020603050405020304" pitchFamily="18" charset="0"/>
              </a:rPr>
              <a:t>En Le Luxe I Matisse no abandona el color, pero introduce una atención hacia la forma como recurso clásico de equilibrio en sintonía con la exaltación cromática.</a:t>
            </a:r>
          </a:p>
          <a:p>
            <a:endParaRPr lang="es-ES"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15620982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2">
            <a:extLst>
              <a:ext uri="{FF2B5EF4-FFF2-40B4-BE49-F238E27FC236}">
                <a16:creationId xmlns:a16="http://schemas.microsoft.com/office/drawing/2014/main" id="{4D1E7AB1-B38B-4B33-B530-D2E6A76369EE}"/>
              </a:ext>
            </a:extLst>
          </p:cNvPr>
          <p:cNvSpPr>
            <a:spLocks noGrp="1"/>
          </p:cNvSpPr>
          <p:nvPr>
            <p:ph type="title"/>
          </p:nvPr>
        </p:nvSpPr>
        <p:spPr>
          <a:xfrm>
            <a:off x="0" y="5532437"/>
            <a:ext cx="12192000" cy="1325563"/>
          </a:xfrm>
        </p:spPr>
        <p:txBody>
          <a:bodyPr>
            <a:normAutofit/>
          </a:bodyPr>
          <a:lstStyle/>
          <a:p>
            <a:pPr algn="ctr"/>
            <a:r>
              <a:rPr lang="it-IT" sz="3600" dirty="0"/>
              <a:t>Henri Matisse: La danza. 1909. </a:t>
            </a:r>
            <a:br>
              <a:rPr lang="it-IT" sz="3600" dirty="0"/>
            </a:br>
            <a:r>
              <a:rPr lang="it-IT" sz="3600" dirty="0"/>
              <a:t>Museum of Modern Art, Nueva York.</a:t>
            </a:r>
            <a:endParaRPr lang="es-ES" sz="3600" dirty="0"/>
          </a:p>
        </p:txBody>
      </p:sp>
      <p:pic>
        <p:nvPicPr>
          <p:cNvPr id="2" name="Imagen 1">
            <a:extLst>
              <a:ext uri="{FF2B5EF4-FFF2-40B4-BE49-F238E27FC236}">
                <a16:creationId xmlns:a16="http://schemas.microsoft.com/office/drawing/2014/main" id="{52B3E6CC-A04B-4670-B693-6939C03D696D}"/>
              </a:ext>
            </a:extLst>
          </p:cNvPr>
          <p:cNvPicPr>
            <a:picLocks noChangeAspect="1"/>
          </p:cNvPicPr>
          <p:nvPr/>
        </p:nvPicPr>
        <p:blipFill>
          <a:blip r:embed="rId2"/>
          <a:stretch>
            <a:fillRect/>
          </a:stretch>
        </p:blipFill>
        <p:spPr>
          <a:xfrm>
            <a:off x="2579760" y="262372"/>
            <a:ext cx="7032480" cy="5270065"/>
          </a:xfrm>
          <a:prstGeom prst="rect">
            <a:avLst/>
          </a:prstGeom>
        </p:spPr>
      </p:pic>
    </p:spTree>
    <p:extLst>
      <p:ext uri="{BB962C8B-B14F-4D97-AF65-F5344CB8AC3E}">
        <p14:creationId xmlns:p14="http://schemas.microsoft.com/office/powerpoint/2010/main" val="1442544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arcador de contenido 3">
            <a:extLst>
              <a:ext uri="{FF2B5EF4-FFF2-40B4-BE49-F238E27FC236}">
                <a16:creationId xmlns:a16="http://schemas.microsoft.com/office/drawing/2014/main" id="{9D6BC5E0-65F0-47C3-853F-C7F84B8C7BB3}"/>
              </a:ext>
            </a:extLst>
          </p:cNvPr>
          <p:cNvSpPr>
            <a:spLocks noGrp="1"/>
          </p:cNvSpPr>
          <p:nvPr>
            <p:ph idx="1"/>
          </p:nvPr>
        </p:nvSpPr>
        <p:spPr>
          <a:xfrm>
            <a:off x="838200" y="702365"/>
            <a:ext cx="10515600" cy="5474598"/>
          </a:xfrm>
        </p:spPr>
        <p:txBody>
          <a:bodyPr>
            <a:normAutofit/>
          </a:bodyPr>
          <a:lstStyle/>
          <a:p>
            <a:r>
              <a:rPr lang="es-ES" dirty="0"/>
              <a:t>Matisse no perseguía ya la recuperación de un tema académico, sino la idea de que el Clasicismo no es un lenguaje agotado sino un concepto que puede aportar estabilidad y permanencia a la pintura sin renunciar al principio de modernidad. La vanguardia puede ser clásica y lo clásico puede convertirse en una expresión de la vanguardia.  </a:t>
            </a:r>
          </a:p>
          <a:p>
            <a:r>
              <a:rPr lang="es-ES" dirty="0"/>
              <a:t>Acaso una de las obras en las que mejor se puede apreciar esta síntesis es en </a:t>
            </a:r>
            <a:r>
              <a:rPr lang="es-ES" i="1" dirty="0"/>
              <a:t>La Danza </a:t>
            </a:r>
            <a:endParaRPr lang="es-ES"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06193220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2">
            <a:extLst>
              <a:ext uri="{FF2B5EF4-FFF2-40B4-BE49-F238E27FC236}">
                <a16:creationId xmlns:a16="http://schemas.microsoft.com/office/drawing/2014/main" id="{4D1E7AB1-B38B-4B33-B530-D2E6A76369EE}"/>
              </a:ext>
            </a:extLst>
          </p:cNvPr>
          <p:cNvSpPr>
            <a:spLocks noGrp="1"/>
          </p:cNvSpPr>
          <p:nvPr>
            <p:ph type="title"/>
          </p:nvPr>
        </p:nvSpPr>
        <p:spPr>
          <a:xfrm>
            <a:off x="0" y="5532437"/>
            <a:ext cx="12192000" cy="1325563"/>
          </a:xfrm>
        </p:spPr>
        <p:txBody>
          <a:bodyPr>
            <a:normAutofit/>
          </a:bodyPr>
          <a:lstStyle/>
          <a:p>
            <a:pPr algn="ctr"/>
            <a:r>
              <a:rPr lang="it-IT" sz="3600" dirty="0"/>
              <a:t>Henri Matisse: Bodegón con la danza. 1909. </a:t>
            </a:r>
            <a:br>
              <a:rPr lang="it-IT" sz="3600" dirty="0"/>
            </a:br>
            <a:r>
              <a:rPr lang="it-IT" sz="3600" dirty="0"/>
              <a:t>Museo del Hermitage, San Petersburgo.</a:t>
            </a:r>
            <a:endParaRPr lang="es-ES" sz="3600" dirty="0"/>
          </a:p>
        </p:txBody>
      </p:sp>
      <p:pic>
        <p:nvPicPr>
          <p:cNvPr id="2" name="Imagen 1">
            <a:extLst>
              <a:ext uri="{FF2B5EF4-FFF2-40B4-BE49-F238E27FC236}">
                <a16:creationId xmlns:a16="http://schemas.microsoft.com/office/drawing/2014/main" id="{94C43CC0-1F6F-4756-AD14-7C0F9DA45D76}"/>
              </a:ext>
            </a:extLst>
          </p:cNvPr>
          <p:cNvPicPr>
            <a:picLocks noChangeAspect="1"/>
          </p:cNvPicPr>
          <p:nvPr/>
        </p:nvPicPr>
        <p:blipFill>
          <a:blip r:embed="rId2"/>
          <a:stretch>
            <a:fillRect/>
          </a:stretch>
        </p:blipFill>
        <p:spPr>
          <a:xfrm>
            <a:off x="2605237" y="175154"/>
            <a:ext cx="6981526" cy="5357283"/>
          </a:xfrm>
          <a:prstGeom prst="rect">
            <a:avLst/>
          </a:prstGeom>
        </p:spPr>
      </p:pic>
    </p:spTree>
    <p:extLst>
      <p:ext uri="{BB962C8B-B14F-4D97-AF65-F5344CB8AC3E}">
        <p14:creationId xmlns:p14="http://schemas.microsoft.com/office/powerpoint/2010/main" val="41508253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arcador de contenido 3">
            <a:extLst>
              <a:ext uri="{FF2B5EF4-FFF2-40B4-BE49-F238E27FC236}">
                <a16:creationId xmlns:a16="http://schemas.microsoft.com/office/drawing/2014/main" id="{9D6BC5E0-65F0-47C3-853F-C7F84B8C7BB3}"/>
              </a:ext>
            </a:extLst>
          </p:cNvPr>
          <p:cNvSpPr>
            <a:spLocks noGrp="1"/>
          </p:cNvSpPr>
          <p:nvPr>
            <p:ph idx="1"/>
          </p:nvPr>
        </p:nvSpPr>
        <p:spPr>
          <a:xfrm>
            <a:off x="838200" y="702365"/>
            <a:ext cx="10515600" cy="5474598"/>
          </a:xfrm>
        </p:spPr>
        <p:txBody>
          <a:bodyPr>
            <a:normAutofit fontScale="92500" lnSpcReduction="10000"/>
          </a:bodyPr>
          <a:lstStyle/>
          <a:p>
            <a:r>
              <a:rPr lang="es-ES" dirty="0"/>
              <a:t>Muestra un escenario casi plano de colores uniformes que convierte los objetos en componentes de una superficie cromática uniforme: el cuadro dentro del cuadro, el ornato del mantel y del papel pintado en la pared, la figura, el frutero, el bol, las frutas caídas en la mesa, las pequeñas bombonas o la silla. </a:t>
            </a:r>
          </a:p>
          <a:p>
            <a:r>
              <a:rPr lang="es-ES" dirty="0"/>
              <a:t>El cuadro se aleja de la idea de una representación desentendida de los efectos producidos por las sensaciones que le transmite la realidad y que el artista capta y traduce en pintura. </a:t>
            </a:r>
          </a:p>
          <a:p>
            <a:r>
              <a:rPr lang="es-ES" dirty="0"/>
              <a:t>Muy al contrario, es un cuadro en el que lo conceptual impera sobre la captación inmediata o instantánea de lo real.</a:t>
            </a:r>
          </a:p>
          <a:p>
            <a:r>
              <a:rPr lang="es-ES" dirty="0"/>
              <a:t>Se trata de una ordenación del color y de la expresividad que sustituye el impacto de la sensación inmediata por una imagen en la que se concentra una acumulación de sensaciones circunscritas a un sentido del orden, para Matisse la pasión debe circunscribirse al orden compositivo, donde él cree que reside la expresividad.</a:t>
            </a:r>
          </a:p>
          <a:p>
            <a:endParaRPr lang="es-ES"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20068390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2">
            <a:extLst>
              <a:ext uri="{FF2B5EF4-FFF2-40B4-BE49-F238E27FC236}">
                <a16:creationId xmlns:a16="http://schemas.microsoft.com/office/drawing/2014/main" id="{4D1E7AB1-B38B-4B33-B530-D2E6A76369EE}"/>
              </a:ext>
            </a:extLst>
          </p:cNvPr>
          <p:cNvSpPr>
            <a:spLocks noGrp="1"/>
          </p:cNvSpPr>
          <p:nvPr>
            <p:ph type="title"/>
          </p:nvPr>
        </p:nvSpPr>
        <p:spPr>
          <a:xfrm>
            <a:off x="0" y="5532437"/>
            <a:ext cx="12192000" cy="1325563"/>
          </a:xfrm>
        </p:spPr>
        <p:txBody>
          <a:bodyPr>
            <a:normAutofit/>
          </a:bodyPr>
          <a:lstStyle/>
          <a:p>
            <a:pPr algn="ctr"/>
            <a:r>
              <a:rPr lang="pt-BR" sz="3600" dirty="0"/>
              <a:t>Henri Matisse: Mesa servida. 1908. </a:t>
            </a:r>
            <a:br>
              <a:rPr lang="pt-BR" sz="3600" dirty="0"/>
            </a:br>
            <a:r>
              <a:rPr lang="it-IT" sz="3600" dirty="0"/>
              <a:t>Museo del Hermitage, San Petersburgo.</a:t>
            </a:r>
            <a:endParaRPr lang="es-ES" sz="3600" dirty="0"/>
          </a:p>
        </p:txBody>
      </p:sp>
      <p:pic>
        <p:nvPicPr>
          <p:cNvPr id="2" name="Imagen 1">
            <a:extLst>
              <a:ext uri="{FF2B5EF4-FFF2-40B4-BE49-F238E27FC236}">
                <a16:creationId xmlns:a16="http://schemas.microsoft.com/office/drawing/2014/main" id="{B7DBE654-10CF-4196-8212-238B2CC4BD2E}"/>
              </a:ext>
            </a:extLst>
          </p:cNvPr>
          <p:cNvPicPr>
            <a:picLocks noChangeAspect="1"/>
          </p:cNvPicPr>
          <p:nvPr/>
        </p:nvPicPr>
        <p:blipFill>
          <a:blip r:embed="rId2"/>
          <a:stretch>
            <a:fillRect/>
          </a:stretch>
        </p:blipFill>
        <p:spPr>
          <a:xfrm>
            <a:off x="2827031" y="238192"/>
            <a:ext cx="6537937" cy="5294245"/>
          </a:xfrm>
          <a:prstGeom prst="rect">
            <a:avLst/>
          </a:prstGeom>
        </p:spPr>
      </p:pic>
    </p:spTree>
    <p:extLst>
      <p:ext uri="{BB962C8B-B14F-4D97-AF65-F5344CB8AC3E}">
        <p14:creationId xmlns:p14="http://schemas.microsoft.com/office/powerpoint/2010/main" val="28111183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arcador de contenido 3">
            <a:extLst>
              <a:ext uri="{FF2B5EF4-FFF2-40B4-BE49-F238E27FC236}">
                <a16:creationId xmlns:a16="http://schemas.microsoft.com/office/drawing/2014/main" id="{9D6BC5E0-65F0-47C3-853F-C7F84B8C7BB3}"/>
              </a:ext>
            </a:extLst>
          </p:cNvPr>
          <p:cNvSpPr>
            <a:spLocks noGrp="1"/>
          </p:cNvSpPr>
          <p:nvPr>
            <p:ph idx="1"/>
          </p:nvPr>
        </p:nvSpPr>
        <p:spPr>
          <a:xfrm>
            <a:off x="838200" y="702365"/>
            <a:ext cx="10515600" cy="5474598"/>
          </a:xfrm>
        </p:spPr>
        <p:txBody>
          <a:bodyPr>
            <a:normAutofit fontScale="92500" lnSpcReduction="10000"/>
          </a:bodyPr>
          <a:lstStyle/>
          <a:p>
            <a:r>
              <a:rPr lang="es-ES" dirty="0"/>
              <a:t>Matisse se alejaba de la concepción sensorial de la pintura para establecer una representación de la idea de acumulación de sensaciones. </a:t>
            </a:r>
          </a:p>
          <a:p>
            <a:r>
              <a:rPr lang="es-ES" i="1" dirty="0"/>
              <a:t>Mesa servida </a:t>
            </a:r>
            <a:r>
              <a:rPr lang="es-ES" dirty="0"/>
              <a:t>(</a:t>
            </a:r>
            <a:r>
              <a:rPr lang="es-ES" cap="small" dirty="0"/>
              <a:t>1</a:t>
            </a:r>
            <a:r>
              <a:rPr lang="es-ES" dirty="0"/>
              <a:t>908, también conocida como </a:t>
            </a:r>
            <a:r>
              <a:rPr lang="es-ES" i="1" dirty="0"/>
              <a:t>Armonía en rojo</a:t>
            </a:r>
            <a:r>
              <a:rPr lang="es-ES" dirty="0"/>
              <a:t>) es un ejemplo de este proceso, donde la pared y la mesa tienen el mismo color y la misma ornamentación, de manera que el espacio se articula como un plano de color en el que la particularidad de cada una de las partes del escenario se confunde en la representación de las diversas sensaciones acumuladas.</a:t>
            </a:r>
          </a:p>
          <a:p>
            <a:pPr marL="0" indent="0">
              <a:buNone/>
            </a:pPr>
            <a:r>
              <a:rPr lang="es-ES" dirty="0"/>
              <a:t> </a:t>
            </a:r>
          </a:p>
          <a:p>
            <a:r>
              <a:rPr lang="es-ES" dirty="0"/>
              <a:t>Matisse renuncia a la tradición impresionista y postimpresionista de sus primeras figuras fauvistas, a la captación de la sensación fugaz y a su traducción en una superficie fragmentada de colores a la manera de un mosaico. </a:t>
            </a:r>
          </a:p>
          <a:p>
            <a:r>
              <a:rPr lang="es-ES" dirty="0"/>
              <a:t>La sensación es traducida a un concepto y el cuadro a la plasmación de una acumulación de sensaciones.</a:t>
            </a:r>
          </a:p>
        </p:txBody>
      </p:sp>
    </p:spTree>
    <p:extLst>
      <p:ext uri="{BB962C8B-B14F-4D97-AF65-F5344CB8AC3E}">
        <p14:creationId xmlns:p14="http://schemas.microsoft.com/office/powerpoint/2010/main" val="129532922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a:extLst>
              <a:ext uri="{FF2B5EF4-FFF2-40B4-BE49-F238E27FC236}">
                <a16:creationId xmlns:a16="http://schemas.microsoft.com/office/drawing/2014/main" id="{87CC4318-C501-4500-AB23-E812EA7A925F}"/>
              </a:ext>
            </a:extLst>
          </p:cNvPr>
          <p:cNvSpPr>
            <a:spLocks noGrp="1"/>
          </p:cNvSpPr>
          <p:nvPr>
            <p:ph type="ctrTitle"/>
          </p:nvPr>
        </p:nvSpPr>
        <p:spPr/>
        <p:txBody>
          <a:bodyPr>
            <a:normAutofit/>
          </a:bodyPr>
          <a:lstStyle/>
          <a:p>
            <a:r>
              <a:rPr lang="es-ES" sz="5400" b="1" dirty="0"/>
              <a:t>El grupo Die </a:t>
            </a:r>
            <a:r>
              <a:rPr lang="es-ES" sz="5400" b="1" dirty="0" err="1"/>
              <a:t>Brücke</a:t>
            </a:r>
            <a:r>
              <a:rPr lang="es-ES" sz="5400" b="1" dirty="0"/>
              <a:t> (El puente)</a:t>
            </a:r>
          </a:p>
        </p:txBody>
      </p:sp>
    </p:spTree>
    <p:extLst>
      <p:ext uri="{BB962C8B-B14F-4D97-AF65-F5344CB8AC3E}">
        <p14:creationId xmlns:p14="http://schemas.microsoft.com/office/powerpoint/2010/main" val="388835281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2">
            <a:extLst>
              <a:ext uri="{FF2B5EF4-FFF2-40B4-BE49-F238E27FC236}">
                <a16:creationId xmlns:a16="http://schemas.microsoft.com/office/drawing/2014/main" id="{4D1E7AB1-B38B-4B33-B530-D2E6A76369EE}"/>
              </a:ext>
            </a:extLst>
          </p:cNvPr>
          <p:cNvSpPr>
            <a:spLocks noGrp="1"/>
          </p:cNvSpPr>
          <p:nvPr>
            <p:ph type="title"/>
          </p:nvPr>
        </p:nvSpPr>
        <p:spPr>
          <a:xfrm>
            <a:off x="0" y="5532437"/>
            <a:ext cx="12192000" cy="1325563"/>
          </a:xfrm>
        </p:spPr>
        <p:txBody>
          <a:bodyPr>
            <a:noAutofit/>
          </a:bodyPr>
          <a:lstStyle/>
          <a:p>
            <a:pPr algn="ctr"/>
            <a:r>
              <a:rPr lang="es-ES" sz="3200" dirty="0"/>
              <a:t>Ernst Ludwig Kirchner: Mujer semidesnuda con sombrero. 1911.</a:t>
            </a:r>
            <a:br>
              <a:rPr lang="es-ES" sz="3200" dirty="0"/>
            </a:br>
            <a:r>
              <a:rPr lang="es-ES" sz="3200" dirty="0" err="1"/>
              <a:t>Walraf-Richartz-Museum</a:t>
            </a:r>
            <a:r>
              <a:rPr lang="es-ES" sz="3200" dirty="0"/>
              <a:t>, Colonia.</a:t>
            </a:r>
          </a:p>
        </p:txBody>
      </p:sp>
      <p:pic>
        <p:nvPicPr>
          <p:cNvPr id="2" name="Imagen 1">
            <a:extLst>
              <a:ext uri="{FF2B5EF4-FFF2-40B4-BE49-F238E27FC236}">
                <a16:creationId xmlns:a16="http://schemas.microsoft.com/office/drawing/2014/main" id="{FF1C0D0C-6132-414A-ACDA-8C6B14BE2694}"/>
              </a:ext>
            </a:extLst>
          </p:cNvPr>
          <p:cNvPicPr>
            <a:picLocks noChangeAspect="1"/>
          </p:cNvPicPr>
          <p:nvPr/>
        </p:nvPicPr>
        <p:blipFill>
          <a:blip r:embed="rId2"/>
          <a:stretch>
            <a:fillRect/>
          </a:stretch>
        </p:blipFill>
        <p:spPr>
          <a:xfrm>
            <a:off x="3722965" y="291349"/>
            <a:ext cx="4746069" cy="5241088"/>
          </a:xfrm>
          <a:prstGeom prst="rect">
            <a:avLst/>
          </a:prstGeom>
        </p:spPr>
      </p:pic>
    </p:spTree>
    <p:extLst>
      <p:ext uri="{BB962C8B-B14F-4D97-AF65-F5344CB8AC3E}">
        <p14:creationId xmlns:p14="http://schemas.microsoft.com/office/powerpoint/2010/main" val="42113406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arcador de contenido 3">
            <a:extLst>
              <a:ext uri="{FF2B5EF4-FFF2-40B4-BE49-F238E27FC236}">
                <a16:creationId xmlns:a16="http://schemas.microsoft.com/office/drawing/2014/main" id="{9D6BC5E0-65F0-47C3-853F-C7F84B8C7BB3}"/>
              </a:ext>
            </a:extLst>
          </p:cNvPr>
          <p:cNvSpPr>
            <a:spLocks noGrp="1"/>
          </p:cNvSpPr>
          <p:nvPr>
            <p:ph idx="1"/>
          </p:nvPr>
        </p:nvSpPr>
        <p:spPr>
          <a:xfrm>
            <a:off x="838200" y="254000"/>
            <a:ext cx="10515600" cy="5922963"/>
          </a:xfrm>
        </p:spPr>
        <p:txBody>
          <a:bodyPr>
            <a:normAutofit fontScale="62500" lnSpcReduction="20000"/>
          </a:bodyPr>
          <a:lstStyle/>
          <a:p>
            <a:r>
              <a:rPr lang="es-ES" b="1" dirty="0"/>
              <a:t>El Expresionismo supone el desarrollo de un sistema de representación basado en la alteración de figuras y objetos en función de la expresión. </a:t>
            </a:r>
          </a:p>
          <a:p>
            <a:r>
              <a:rPr lang="es-ES" b="1" dirty="0"/>
              <a:t>Más que la representación precisa, los expresionistas buscaron a través del color la deformación y una escenografía atormentada e inquietante, provocar un estado de ánimo de desasosiego, inseguro e incierto.</a:t>
            </a:r>
          </a:p>
          <a:p>
            <a:endParaRPr lang="es-ES" b="1" dirty="0"/>
          </a:p>
          <a:p>
            <a:endParaRPr lang="es-ES" b="1" dirty="0"/>
          </a:p>
          <a:p>
            <a:r>
              <a:rPr lang="es-ES" sz="3200" dirty="0">
                <a:latin typeface="Times New Roman" panose="02020603050405020304" pitchFamily="18" charset="0"/>
                <a:cs typeface="Times New Roman" panose="02020603050405020304" pitchFamily="18" charset="0"/>
              </a:rPr>
              <a:t>La obra fue realizada bajo los preceptos del grupo ‘El Puente’ fundado en 1905 del cual Kirchner era miembro fundador.</a:t>
            </a:r>
          </a:p>
          <a:p>
            <a:r>
              <a:rPr lang="es-ES" sz="3200" dirty="0">
                <a:latin typeface="Times New Roman" panose="02020603050405020304" pitchFamily="18" charset="0"/>
                <a:cs typeface="Times New Roman" panose="02020603050405020304" pitchFamily="18" charset="0"/>
              </a:rPr>
              <a:t>Sus integrantes se oponían a las tradiciones académicas del arte contemporáneo; abrevaban en las fuentes del arte medieval alemán y cultivaban un estilo de pintura plana y de colores intensos.</a:t>
            </a:r>
          </a:p>
          <a:p>
            <a:r>
              <a:rPr lang="es-ES" sz="3200" dirty="0">
                <a:latin typeface="Times New Roman" panose="02020603050405020304" pitchFamily="18" charset="0"/>
                <a:cs typeface="Times New Roman" panose="02020603050405020304" pitchFamily="18" charset="0"/>
              </a:rPr>
              <a:t>El uso del color es </a:t>
            </a:r>
            <a:r>
              <a:rPr lang="es-ES" sz="3200" dirty="0" err="1">
                <a:latin typeface="Times New Roman" panose="02020603050405020304" pitchFamily="18" charset="0"/>
                <a:cs typeface="Times New Roman" panose="02020603050405020304" pitchFamily="18" charset="0"/>
              </a:rPr>
              <a:t>antinaturalista</a:t>
            </a:r>
            <a:r>
              <a:rPr lang="es-ES" sz="3200" dirty="0">
                <a:latin typeface="Times New Roman" panose="02020603050405020304" pitchFamily="18" charset="0"/>
                <a:cs typeface="Times New Roman" panose="02020603050405020304" pitchFamily="18" charset="0"/>
              </a:rPr>
              <a:t>, como también la estructura de la pieza. </a:t>
            </a:r>
          </a:p>
          <a:p>
            <a:r>
              <a:rPr lang="es-ES" sz="3200" dirty="0">
                <a:latin typeface="Times New Roman" panose="02020603050405020304" pitchFamily="18" charset="0"/>
                <a:cs typeface="Times New Roman" panose="02020603050405020304" pitchFamily="18" charset="0"/>
              </a:rPr>
              <a:t>Los contornos se remarcan por medio de líneas oscuras, a la manera de una talla de madera. </a:t>
            </a:r>
          </a:p>
          <a:p>
            <a:r>
              <a:rPr lang="es-ES" sz="3200" dirty="0">
                <a:latin typeface="Times New Roman" panose="02020603050405020304" pitchFamily="18" charset="0"/>
                <a:cs typeface="Times New Roman" panose="02020603050405020304" pitchFamily="18" charset="0"/>
              </a:rPr>
              <a:t>Este redescubrimiento de lo que era una antigua técnica gráfica fue sin embargo atribuido a los artistas de “El Puente”. </a:t>
            </a:r>
          </a:p>
          <a:p>
            <a:r>
              <a:rPr lang="es-ES" sz="3200" dirty="0">
                <a:latin typeface="Times New Roman" panose="02020603050405020304" pitchFamily="18" charset="0"/>
                <a:cs typeface="Times New Roman" panose="02020603050405020304" pitchFamily="18" charset="0"/>
              </a:rPr>
              <a:t>Es un retrato de su ex amante Dodo al poco tiempo de haberse distanciado de ella.</a:t>
            </a:r>
          </a:p>
          <a:p>
            <a:r>
              <a:rPr lang="es-ES" sz="3200" dirty="0">
                <a:latin typeface="Times New Roman" panose="02020603050405020304" pitchFamily="18" charset="0"/>
                <a:cs typeface="Times New Roman" panose="02020603050405020304" pitchFamily="18" charset="0"/>
              </a:rPr>
              <a:t>Dodo era sombrerera y su oficio le permitía sostener económicamente a su amante, quién estaba dedicado de lleno a la pintura. </a:t>
            </a:r>
          </a:p>
          <a:p>
            <a:r>
              <a:rPr lang="es-ES" sz="3200" dirty="0">
                <a:latin typeface="Times New Roman" panose="02020603050405020304" pitchFamily="18" charset="0"/>
                <a:cs typeface="Times New Roman" panose="02020603050405020304" pitchFamily="18" charset="0"/>
              </a:rPr>
              <a:t>Debido a la actitud mojigata que prevalecía en la sociedad alemana bajo el imperio del Kaiser Wilhelm, este cuadro fue considerado una intolerable provocación, aún cuando la intencionalidad del autor no fuera obscena o pornográfica.</a:t>
            </a:r>
          </a:p>
          <a:p>
            <a:endParaRPr lang="es-ES" dirty="0"/>
          </a:p>
          <a:p>
            <a:endParaRPr lang="es-ES" dirty="0">
              <a:latin typeface="Arial" panose="020B0604020202020204" pitchFamily="34" charset="0"/>
              <a:cs typeface="Arial" panose="020B0604020202020204" pitchFamily="34" charset="0"/>
            </a:endParaRPr>
          </a:p>
          <a:p>
            <a:endParaRPr lang="es-ES"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63712783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2">
            <a:extLst>
              <a:ext uri="{FF2B5EF4-FFF2-40B4-BE49-F238E27FC236}">
                <a16:creationId xmlns:a16="http://schemas.microsoft.com/office/drawing/2014/main" id="{4D1E7AB1-B38B-4B33-B530-D2E6A76369EE}"/>
              </a:ext>
            </a:extLst>
          </p:cNvPr>
          <p:cNvSpPr>
            <a:spLocks noGrp="1"/>
          </p:cNvSpPr>
          <p:nvPr>
            <p:ph type="title"/>
          </p:nvPr>
        </p:nvSpPr>
        <p:spPr>
          <a:xfrm>
            <a:off x="0" y="5532437"/>
            <a:ext cx="12192000" cy="1325563"/>
          </a:xfrm>
        </p:spPr>
        <p:txBody>
          <a:bodyPr>
            <a:normAutofit/>
          </a:bodyPr>
          <a:lstStyle/>
          <a:p>
            <a:pPr algn="ctr"/>
            <a:r>
              <a:rPr lang="es-ES" sz="3600" dirty="0"/>
              <a:t>Ernst Ludwig Kirchner: Cinco mujeres en la calle. 1913.</a:t>
            </a:r>
            <a:br>
              <a:rPr lang="es-ES" sz="3600" dirty="0"/>
            </a:br>
            <a:r>
              <a:rPr lang="es-ES" sz="3600" dirty="0"/>
              <a:t>Ludwig </a:t>
            </a:r>
            <a:r>
              <a:rPr lang="es-ES" sz="3600" dirty="0" err="1"/>
              <a:t>Museum</a:t>
            </a:r>
            <a:r>
              <a:rPr lang="es-ES" sz="3600" dirty="0"/>
              <a:t>, Colonia.</a:t>
            </a:r>
          </a:p>
        </p:txBody>
      </p:sp>
      <p:pic>
        <p:nvPicPr>
          <p:cNvPr id="2" name="Imagen 1">
            <a:extLst>
              <a:ext uri="{FF2B5EF4-FFF2-40B4-BE49-F238E27FC236}">
                <a16:creationId xmlns:a16="http://schemas.microsoft.com/office/drawing/2014/main" id="{4493E518-71AB-42B1-8011-D63109200B3B}"/>
              </a:ext>
            </a:extLst>
          </p:cNvPr>
          <p:cNvPicPr>
            <a:picLocks noChangeAspect="1"/>
          </p:cNvPicPr>
          <p:nvPr/>
        </p:nvPicPr>
        <p:blipFill>
          <a:blip r:embed="rId2"/>
          <a:stretch>
            <a:fillRect/>
          </a:stretch>
        </p:blipFill>
        <p:spPr>
          <a:xfrm>
            <a:off x="4048644" y="128100"/>
            <a:ext cx="4094712" cy="5404337"/>
          </a:xfrm>
          <a:prstGeom prst="rect">
            <a:avLst/>
          </a:prstGeom>
        </p:spPr>
      </p:pic>
    </p:spTree>
    <p:extLst>
      <p:ext uri="{BB962C8B-B14F-4D97-AF65-F5344CB8AC3E}">
        <p14:creationId xmlns:p14="http://schemas.microsoft.com/office/powerpoint/2010/main" val="12038937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arcador de contenido 3">
            <a:extLst>
              <a:ext uri="{FF2B5EF4-FFF2-40B4-BE49-F238E27FC236}">
                <a16:creationId xmlns:a16="http://schemas.microsoft.com/office/drawing/2014/main" id="{9D6BC5E0-65F0-47C3-853F-C7F84B8C7BB3}"/>
              </a:ext>
            </a:extLst>
          </p:cNvPr>
          <p:cNvSpPr>
            <a:spLocks noGrp="1"/>
          </p:cNvSpPr>
          <p:nvPr>
            <p:ph idx="1"/>
          </p:nvPr>
        </p:nvSpPr>
        <p:spPr>
          <a:xfrm>
            <a:off x="304800" y="237066"/>
            <a:ext cx="11480800" cy="6316133"/>
          </a:xfrm>
        </p:spPr>
        <p:txBody>
          <a:bodyPr>
            <a:normAutofit fontScale="70000" lnSpcReduction="20000"/>
          </a:bodyPr>
          <a:lstStyle/>
          <a:p>
            <a:pPr marL="0" indent="0">
              <a:buNone/>
            </a:pPr>
            <a:r>
              <a:rPr lang="es-ES" sz="2400" b="1" dirty="0"/>
              <a:t>El Expresionismo supone el desarrollo de un sistema de representación basado en la alteración de figuras y objetos en función de la expresión. </a:t>
            </a:r>
          </a:p>
          <a:p>
            <a:pPr marL="0" indent="0">
              <a:buNone/>
            </a:pPr>
            <a:r>
              <a:rPr lang="es-ES" sz="2400" b="1" dirty="0"/>
              <a:t>Más que la representación precisa, los expresionistas buscaron a través del color la deformación y una escenografía atormentada e inquietante, provocar un estado de ánimo de desasosiego, inseguro e incierto.</a:t>
            </a:r>
          </a:p>
          <a:p>
            <a:pPr marL="0" indent="0">
              <a:buNone/>
            </a:pPr>
            <a:endParaRPr lang="es-ES" sz="2400" dirty="0"/>
          </a:p>
          <a:p>
            <a:pPr marL="0" indent="0">
              <a:buNone/>
            </a:pPr>
            <a:r>
              <a:rPr lang="es-ES" sz="2600" dirty="0">
                <a:latin typeface="Times New Roman" panose="02020603050405020304" pitchFamily="18" charset="0"/>
                <a:cs typeface="Times New Roman" panose="02020603050405020304" pitchFamily="18" charset="0"/>
              </a:rPr>
              <a:t>Desde 1911 Kirchner se instala en Berlín. En su pintura fueron frecuentes las representaciones de calles recorridas por multitud de personajes expresando el dinamismo de la vida moderna.</a:t>
            </a:r>
          </a:p>
          <a:p>
            <a:pPr marL="0" indent="0">
              <a:buNone/>
            </a:pPr>
            <a:r>
              <a:rPr lang="es-ES" sz="2600" dirty="0">
                <a:latin typeface="Times New Roman" panose="02020603050405020304" pitchFamily="18" charset="0"/>
                <a:cs typeface="Times New Roman" panose="02020603050405020304" pitchFamily="18" charset="0"/>
              </a:rPr>
              <a:t>Es una imagen de la soledad de la vida en la sociedad del momento subrayada por los trazos angulosos y los colores ácidos. </a:t>
            </a:r>
          </a:p>
          <a:p>
            <a:pPr marL="0" indent="0" fontAlgn="base">
              <a:buNone/>
            </a:pPr>
            <a:r>
              <a:rPr lang="es-ES" sz="2600" dirty="0">
                <a:latin typeface="Times New Roman" panose="02020603050405020304" pitchFamily="18" charset="0"/>
                <a:cs typeface="Times New Roman" panose="02020603050405020304" pitchFamily="18" charset="0"/>
              </a:rPr>
              <a:t>En este cuadro se ven resumidas muchas de las características habituales de su arte. Son formas angulosas y cerradas, a base de pinceladas paralelas. Y como en tantas otras de sus obras, como en Las hermanas, las protagonistas son mujeres. Si bien en el caso de la tela que nos ocupa no se puede asegurar que haya querido pintar a damas de la alta burguesía berlinesa, porque quizás el objetivo de este cuadro fuera retratar a un grupo de prostitutas, quizás de alta alcurnia, que pasean por la ciudad como si fuera sombras. </a:t>
            </a:r>
          </a:p>
          <a:p>
            <a:pPr marL="0" indent="0" fontAlgn="base">
              <a:buNone/>
            </a:pPr>
            <a:r>
              <a:rPr lang="es-ES" sz="2600" dirty="0">
                <a:latin typeface="Times New Roman" panose="02020603050405020304" pitchFamily="18" charset="0"/>
                <a:cs typeface="Times New Roman" panose="02020603050405020304" pitchFamily="18" charset="0"/>
              </a:rPr>
              <a:t>En la tela, que es de grandes dimensiones (120 x 91 cm.), el pintor recrea unos colores bastante duros e incluso unas formas un tanto agresivas, rozando así la idea del esperpento, ya que con la imagen tiene una clara intención de crítica mordaz a la sociedad de su tiempo. Para ello usa fuertes empastes y con líneas duras construye casi de manera violenta a cada mujer, que quedan aisladas entre sí, y también aisladas de nosotros los espectadores. Las coloca como columnas verticales una junto a otra, pero no hay comunicación ni relación alguna. Son como siluetas recortadas sobre el fondo amarillo, si bien en esas formas sencillas se aprecian detalles como sus sombreros, los abrigos o los rostros muy maquillados.</a:t>
            </a:r>
          </a:p>
          <a:p>
            <a:pPr marL="0" indent="0" fontAlgn="base">
              <a:buNone/>
            </a:pPr>
            <a:r>
              <a:rPr lang="es-ES" sz="2600" dirty="0">
                <a:latin typeface="Times New Roman" panose="02020603050405020304" pitchFamily="18" charset="0"/>
                <a:cs typeface="Times New Roman" panose="02020603050405020304" pitchFamily="18" charset="0"/>
              </a:rPr>
              <a:t>Sin embargo esa idea de silueta nos la da por el motivo de que </a:t>
            </a:r>
            <a:r>
              <a:rPr lang="es-ES" sz="2600" b="1" dirty="0">
                <a:latin typeface="Times New Roman" panose="02020603050405020304" pitchFamily="18" charset="0"/>
                <a:cs typeface="Times New Roman" panose="02020603050405020304" pitchFamily="18" charset="0"/>
              </a:rPr>
              <a:t>Kirchner</a:t>
            </a:r>
            <a:r>
              <a:rPr lang="es-ES" sz="2600" dirty="0">
                <a:latin typeface="Times New Roman" panose="02020603050405020304" pitchFamily="18" charset="0"/>
                <a:cs typeface="Times New Roman" panose="02020603050405020304" pitchFamily="18" charset="0"/>
              </a:rPr>
              <a:t> no tiene intención de realzar los volúmenes de cada mujer, sino que solo quiere contrastarlas mediante el color. Unos colores en los que predominan las gamas de los fríos, de los azules, los negros o los verdes, siempre en tonos muy agresivos a la vista. </a:t>
            </a:r>
          </a:p>
          <a:p>
            <a:pPr marL="0" indent="0" fontAlgn="base">
              <a:buNone/>
            </a:pPr>
            <a:r>
              <a:rPr lang="es-ES" sz="2600" dirty="0">
                <a:latin typeface="Times New Roman" panose="02020603050405020304" pitchFamily="18" charset="0"/>
                <a:cs typeface="Times New Roman" panose="02020603050405020304" pitchFamily="18" charset="0"/>
              </a:rPr>
              <a:t>Lo cierto es que todo es color, y también líneas. Unas líneas que no deberíamos calificar de dibujo sino de pinceladas gruesas, ya que con eso construye los rasgos faciales de las mujeres. </a:t>
            </a:r>
            <a:endParaRPr lang="es-ES" sz="2400" dirty="0"/>
          </a:p>
        </p:txBody>
      </p:sp>
    </p:spTree>
    <p:extLst>
      <p:ext uri="{BB962C8B-B14F-4D97-AF65-F5344CB8AC3E}">
        <p14:creationId xmlns:p14="http://schemas.microsoft.com/office/powerpoint/2010/main" val="92233975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2">
            <a:extLst>
              <a:ext uri="{FF2B5EF4-FFF2-40B4-BE49-F238E27FC236}">
                <a16:creationId xmlns:a16="http://schemas.microsoft.com/office/drawing/2014/main" id="{4D1E7AB1-B38B-4B33-B530-D2E6A76369EE}"/>
              </a:ext>
            </a:extLst>
          </p:cNvPr>
          <p:cNvSpPr>
            <a:spLocks noGrp="1"/>
          </p:cNvSpPr>
          <p:nvPr>
            <p:ph type="title"/>
          </p:nvPr>
        </p:nvSpPr>
        <p:spPr>
          <a:xfrm>
            <a:off x="0" y="5532437"/>
            <a:ext cx="12192000" cy="1325563"/>
          </a:xfrm>
        </p:spPr>
        <p:txBody>
          <a:bodyPr>
            <a:normAutofit/>
          </a:bodyPr>
          <a:lstStyle/>
          <a:p>
            <a:pPr algn="ctr"/>
            <a:r>
              <a:rPr lang="es-ES" sz="3600" dirty="0"/>
              <a:t>Ernst Ludwig Kirchner: El artista y la modelo. 1910. </a:t>
            </a:r>
            <a:br>
              <a:rPr lang="es-ES" sz="3600" dirty="0"/>
            </a:br>
            <a:r>
              <a:rPr lang="es-ES" sz="3600" dirty="0" err="1"/>
              <a:t>Hamburger</a:t>
            </a:r>
            <a:r>
              <a:rPr lang="es-ES" sz="3600" dirty="0"/>
              <a:t> </a:t>
            </a:r>
            <a:r>
              <a:rPr lang="es-ES" sz="3600" dirty="0" err="1"/>
              <a:t>Kunsthalle</a:t>
            </a:r>
            <a:r>
              <a:rPr lang="es-ES" sz="3600" dirty="0"/>
              <a:t>, Hamburgo.</a:t>
            </a:r>
          </a:p>
        </p:txBody>
      </p:sp>
      <p:pic>
        <p:nvPicPr>
          <p:cNvPr id="2" name="Imagen 1">
            <a:extLst>
              <a:ext uri="{FF2B5EF4-FFF2-40B4-BE49-F238E27FC236}">
                <a16:creationId xmlns:a16="http://schemas.microsoft.com/office/drawing/2014/main" id="{90EF96A1-FCC1-45BD-92C0-C92304ED87BF}"/>
              </a:ext>
            </a:extLst>
          </p:cNvPr>
          <p:cNvPicPr>
            <a:picLocks noChangeAspect="1"/>
          </p:cNvPicPr>
          <p:nvPr/>
        </p:nvPicPr>
        <p:blipFill>
          <a:blip r:embed="rId2"/>
          <a:stretch>
            <a:fillRect/>
          </a:stretch>
        </p:blipFill>
        <p:spPr>
          <a:xfrm>
            <a:off x="3412233" y="173802"/>
            <a:ext cx="5367534" cy="5358635"/>
          </a:xfrm>
          <a:prstGeom prst="rect">
            <a:avLst/>
          </a:prstGeom>
        </p:spPr>
      </p:pic>
    </p:spTree>
    <p:extLst>
      <p:ext uri="{BB962C8B-B14F-4D97-AF65-F5344CB8AC3E}">
        <p14:creationId xmlns:p14="http://schemas.microsoft.com/office/powerpoint/2010/main" val="15325754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arcador de contenido 3">
            <a:extLst>
              <a:ext uri="{FF2B5EF4-FFF2-40B4-BE49-F238E27FC236}">
                <a16:creationId xmlns:a16="http://schemas.microsoft.com/office/drawing/2014/main" id="{9D6BC5E0-65F0-47C3-853F-C7F84B8C7BB3}"/>
              </a:ext>
            </a:extLst>
          </p:cNvPr>
          <p:cNvSpPr>
            <a:spLocks noGrp="1"/>
          </p:cNvSpPr>
          <p:nvPr>
            <p:ph idx="1"/>
          </p:nvPr>
        </p:nvSpPr>
        <p:spPr>
          <a:xfrm>
            <a:off x="172278" y="145774"/>
            <a:ext cx="11873947" cy="6612835"/>
          </a:xfrm>
        </p:spPr>
        <p:txBody>
          <a:bodyPr>
            <a:noAutofit/>
          </a:bodyPr>
          <a:lstStyle/>
          <a:p>
            <a:pPr marL="0" indent="0">
              <a:buNone/>
            </a:pPr>
            <a:r>
              <a:rPr lang="es-ES" sz="1800" dirty="0">
                <a:latin typeface="Times New Roman" panose="02020603050405020304" pitchFamily="18" charset="0"/>
                <a:cs typeface="Times New Roman" panose="02020603050405020304" pitchFamily="18" charset="0"/>
              </a:rPr>
              <a:t>El Expresionismo supone el desarrollo de un sistema de representación basado en la alteración de figuras y objetos en función de la expresión. </a:t>
            </a:r>
          </a:p>
          <a:p>
            <a:pPr marL="0" indent="0">
              <a:buNone/>
            </a:pPr>
            <a:r>
              <a:rPr lang="es-ES" sz="1800" dirty="0">
                <a:latin typeface="Times New Roman" panose="02020603050405020304" pitchFamily="18" charset="0"/>
                <a:cs typeface="Times New Roman" panose="02020603050405020304" pitchFamily="18" charset="0"/>
              </a:rPr>
              <a:t>Más que la representación precisa, los expresionistas buscaron a través del color la deformación y una escenografía atormentada e inquietante, provocar un estado de ánimo de desasosiego, inseguro e incierto.</a:t>
            </a:r>
          </a:p>
          <a:p>
            <a:pPr marL="0" indent="0">
              <a:buNone/>
            </a:pPr>
            <a:r>
              <a:rPr lang="es-ES" sz="1800" dirty="0">
                <a:latin typeface="Times New Roman" panose="02020603050405020304" pitchFamily="18" charset="0"/>
                <a:cs typeface="Times New Roman" panose="02020603050405020304" pitchFamily="18" charset="0"/>
              </a:rPr>
              <a:t>Óleo sobre tela. 100 cm x 150 cm.</a:t>
            </a:r>
            <a:br>
              <a:rPr lang="es-ES" sz="1800" dirty="0">
                <a:latin typeface="Times New Roman" panose="02020603050405020304" pitchFamily="18" charset="0"/>
                <a:cs typeface="Times New Roman" panose="02020603050405020304" pitchFamily="18" charset="0"/>
              </a:rPr>
            </a:br>
            <a:r>
              <a:rPr lang="es-ES" sz="1800" dirty="0">
                <a:latin typeface="Times New Roman" panose="02020603050405020304" pitchFamily="18" charset="0"/>
                <a:cs typeface="Times New Roman" panose="02020603050405020304" pitchFamily="18" charset="0"/>
              </a:rPr>
              <a:t>El artista deja de reproducir de manera fiel el mundo que lo rodea y comienza a expresar lo que lleva adentro. Y en general, el artista expresionista propiamente dicho como Kirchner, lo que lleva adentro es angustia y desesperación por un mundo que se está deshumanizando, y que se acerca inevitablemente al conflicto (la Primera Guerra Mundial) que se convertirá en una carnicería y en la más clara expresión de las miserias de la humanidad. La fragilidad de la existencia, la soledad, el agobio, el pesimismo.</a:t>
            </a:r>
          </a:p>
          <a:p>
            <a:pPr marL="0" indent="0">
              <a:buNone/>
            </a:pPr>
            <a:r>
              <a:rPr lang="es-ES" sz="1800" dirty="0">
                <a:latin typeface="Times New Roman" panose="02020603050405020304" pitchFamily="18" charset="0"/>
                <a:cs typeface="Times New Roman" panose="02020603050405020304" pitchFamily="18" charset="0"/>
              </a:rPr>
              <a:t>La pintura se vuelve violenta. La realidad se “deforma” de acuerdo a las emociones, a los estados de ánimo.</a:t>
            </a:r>
          </a:p>
          <a:p>
            <a:pPr marL="0" indent="0">
              <a:buNone/>
            </a:pPr>
            <a:r>
              <a:rPr lang="es-ES" sz="1800" dirty="0">
                <a:latin typeface="Times New Roman" panose="02020603050405020304" pitchFamily="18" charset="0"/>
                <a:cs typeface="Times New Roman" panose="02020603050405020304" pitchFamily="18" charset="0"/>
              </a:rPr>
              <a:t>El colorido es furioso, brillante, estridente (por supuesto que heredado de Gauguin y Van Gogh). Se explota al máximo el contraste de complementarios para generar luz y fuerza expresiva. La pincelada, como podemos imaginar, es gruesa y agresiva. Se trata de un arte intuitivo, espontáneo, que aprecia y se inspira en la frescura y la franqueza de arte de los niños y las culturas de los pueblos más antiguos.</a:t>
            </a:r>
          </a:p>
          <a:p>
            <a:pPr marL="0" indent="0">
              <a:buNone/>
            </a:pPr>
            <a:r>
              <a:rPr lang="es-ES" sz="1800" dirty="0">
                <a:latin typeface="Times New Roman" panose="02020603050405020304" pitchFamily="18" charset="0"/>
                <a:cs typeface="Times New Roman" panose="02020603050405020304" pitchFamily="18" charset="0"/>
              </a:rPr>
              <a:t>Hablar del Expresionismo alemán es hablar de la obra de Kirchner, quien se convierte en uno de sus referentes, a la vez figura clave del grupo El Puente.</a:t>
            </a:r>
          </a:p>
          <a:p>
            <a:pPr marL="0" indent="0">
              <a:buNone/>
            </a:pPr>
            <a:r>
              <a:rPr lang="es-ES" sz="1800" dirty="0">
                <a:latin typeface="Times New Roman" panose="02020603050405020304" pitchFamily="18" charset="0"/>
                <a:cs typeface="Times New Roman" panose="02020603050405020304" pitchFamily="18" charset="0"/>
              </a:rPr>
              <a:t>Sólo son necesarios unos detalles de la vida de este artista para comprender el espíritu y las experiencias que llevan al expresionismo a ser lo que es: cuando estalla la Primera Guerra Mundial, Kirchner es movilizado con las tropas y eso es un golpe decisivo para su salud física y mental. Se traslada a las montañas de Suiza para intentar recuperarse, y pasa un par de décadas “alejado” de la fealdad del mundo pero sufriendo su infierno interior (o sea: no se recupera demasiado). Y son los nazis los que le dan el golpe de gracia llevándolo a matarse, cuando arriban al poder en Alemania y destruyen sus obras.</a:t>
            </a:r>
          </a:p>
          <a:p>
            <a:pPr marL="0" indent="0">
              <a:buNone/>
            </a:pPr>
            <a:r>
              <a:rPr lang="es-ES" sz="1800" dirty="0">
                <a:latin typeface="Times New Roman" panose="02020603050405020304" pitchFamily="18" charset="0"/>
                <a:cs typeface="Times New Roman" panose="02020603050405020304" pitchFamily="18" charset="0"/>
              </a:rPr>
              <a:t>Con Kirchner y los expresionistas, las pinturas ya no hablan de la vida y el mundo, gritan.</a:t>
            </a:r>
          </a:p>
        </p:txBody>
      </p:sp>
    </p:spTree>
    <p:extLst>
      <p:ext uri="{BB962C8B-B14F-4D97-AF65-F5344CB8AC3E}">
        <p14:creationId xmlns:p14="http://schemas.microsoft.com/office/powerpoint/2010/main" val="85078924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2">
            <a:extLst>
              <a:ext uri="{FF2B5EF4-FFF2-40B4-BE49-F238E27FC236}">
                <a16:creationId xmlns:a16="http://schemas.microsoft.com/office/drawing/2014/main" id="{4D1E7AB1-B38B-4B33-B530-D2E6A76369EE}"/>
              </a:ext>
            </a:extLst>
          </p:cNvPr>
          <p:cNvSpPr>
            <a:spLocks noGrp="1"/>
          </p:cNvSpPr>
          <p:nvPr>
            <p:ph type="title"/>
          </p:nvPr>
        </p:nvSpPr>
        <p:spPr>
          <a:xfrm>
            <a:off x="0" y="5532437"/>
            <a:ext cx="12192000" cy="1325563"/>
          </a:xfrm>
        </p:spPr>
        <p:txBody>
          <a:bodyPr>
            <a:normAutofit/>
          </a:bodyPr>
          <a:lstStyle/>
          <a:p>
            <a:pPr algn="ctr"/>
            <a:r>
              <a:rPr lang="es-ES" sz="3600" dirty="0"/>
              <a:t>Erich </a:t>
            </a:r>
            <a:r>
              <a:rPr lang="es-ES" sz="3600" dirty="0" err="1"/>
              <a:t>Heckel</a:t>
            </a:r>
            <a:r>
              <a:rPr lang="es-ES" sz="3600" dirty="0"/>
              <a:t>: Desnudo en un sofá. 1909.</a:t>
            </a:r>
            <a:br>
              <a:rPr lang="es-ES" sz="3600" dirty="0"/>
            </a:br>
            <a:r>
              <a:rPr lang="es-ES" sz="3600" dirty="0"/>
              <a:t>Pinakothek der </a:t>
            </a:r>
            <a:r>
              <a:rPr lang="es-ES" sz="3600" dirty="0" err="1"/>
              <a:t>Moderne</a:t>
            </a:r>
            <a:r>
              <a:rPr lang="es-ES" sz="3600" dirty="0"/>
              <a:t>, </a:t>
            </a:r>
            <a:r>
              <a:rPr lang="es-ES" sz="3600" dirty="0" err="1"/>
              <a:t>Munich</a:t>
            </a:r>
            <a:r>
              <a:rPr lang="es-ES" sz="3600" dirty="0"/>
              <a:t>.</a:t>
            </a:r>
          </a:p>
        </p:txBody>
      </p:sp>
      <p:pic>
        <p:nvPicPr>
          <p:cNvPr id="2" name="Imagen 1">
            <a:extLst>
              <a:ext uri="{FF2B5EF4-FFF2-40B4-BE49-F238E27FC236}">
                <a16:creationId xmlns:a16="http://schemas.microsoft.com/office/drawing/2014/main" id="{1451016F-808F-4E5C-8D98-C64067040591}"/>
              </a:ext>
            </a:extLst>
          </p:cNvPr>
          <p:cNvPicPr>
            <a:picLocks noChangeAspect="1"/>
          </p:cNvPicPr>
          <p:nvPr/>
        </p:nvPicPr>
        <p:blipFill>
          <a:blip r:embed="rId2"/>
          <a:stretch>
            <a:fillRect/>
          </a:stretch>
        </p:blipFill>
        <p:spPr>
          <a:xfrm>
            <a:off x="2766391" y="278296"/>
            <a:ext cx="6659217" cy="5254141"/>
          </a:xfrm>
          <a:prstGeom prst="rect">
            <a:avLst/>
          </a:prstGeom>
        </p:spPr>
      </p:pic>
    </p:spTree>
    <p:extLst>
      <p:ext uri="{BB962C8B-B14F-4D97-AF65-F5344CB8AC3E}">
        <p14:creationId xmlns:p14="http://schemas.microsoft.com/office/powerpoint/2010/main" val="13482225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arcador de contenido 3">
            <a:extLst>
              <a:ext uri="{FF2B5EF4-FFF2-40B4-BE49-F238E27FC236}">
                <a16:creationId xmlns:a16="http://schemas.microsoft.com/office/drawing/2014/main" id="{9D6BC5E0-65F0-47C3-853F-C7F84B8C7BB3}"/>
              </a:ext>
            </a:extLst>
          </p:cNvPr>
          <p:cNvSpPr>
            <a:spLocks noGrp="1"/>
          </p:cNvSpPr>
          <p:nvPr>
            <p:ph idx="1"/>
          </p:nvPr>
        </p:nvSpPr>
        <p:spPr>
          <a:xfrm>
            <a:off x="397565" y="265043"/>
            <a:ext cx="11330609" cy="6241774"/>
          </a:xfrm>
        </p:spPr>
        <p:txBody>
          <a:bodyPr>
            <a:normAutofit/>
          </a:bodyPr>
          <a:lstStyle/>
          <a:p>
            <a:r>
              <a:rPr lang="es-ES" b="1" dirty="0" err="1"/>
              <a:t>Heckel</a:t>
            </a:r>
            <a:r>
              <a:rPr lang="es-ES" b="1" dirty="0"/>
              <a:t> participa de la estética de Die </a:t>
            </a:r>
            <a:r>
              <a:rPr lang="es-ES" b="1" dirty="0" err="1"/>
              <a:t>Brücke</a:t>
            </a:r>
            <a:r>
              <a:rPr lang="es-ES" b="1" dirty="0"/>
              <a:t> planteada desde unos presupuestos en los que se acentúan los problemas pictóricos, aunque sin sustraerse de la expresión de una actitud y conciencia angustiadas. </a:t>
            </a:r>
          </a:p>
          <a:p>
            <a:r>
              <a:rPr lang="es-ES" b="1" dirty="0"/>
              <a:t>Después de unas obras iniciales caracterizadas por una expresión casi fauvistas, </a:t>
            </a:r>
            <a:r>
              <a:rPr lang="es-ES" b="1" dirty="0" err="1"/>
              <a:t>Heckel</a:t>
            </a:r>
            <a:r>
              <a:rPr lang="es-ES" b="1" dirty="0"/>
              <a:t> pasó a realizar una pintura que proyecta una angustia íntima como  en este </a:t>
            </a:r>
            <a:r>
              <a:rPr lang="es-ES" b="1" i="1" dirty="0"/>
              <a:t>Desnudo en un sofá</a:t>
            </a:r>
            <a:r>
              <a:rPr lang="es-ES" b="1" dirty="0"/>
              <a:t>. </a:t>
            </a:r>
          </a:p>
          <a:p>
            <a:endParaRPr lang="es-ES" b="1" dirty="0"/>
          </a:p>
          <a:p>
            <a:r>
              <a:rPr lang="es-ES" dirty="0"/>
              <a:t>El Expresionismo supone el desarrollo de un sistema de representación basado en la alteración de figuras y objetos en función de la expresión. </a:t>
            </a:r>
          </a:p>
          <a:p>
            <a:r>
              <a:rPr lang="es-ES" dirty="0"/>
              <a:t>Más que la representación precisa, los expresionistas buscaron a través del color la deformación y una escenografía atormentada e inquietante, provocar un estado de ánimo de desasosiego, inseguro e incierto.</a:t>
            </a:r>
            <a:endParaRPr lang="es-ES" b="1" dirty="0"/>
          </a:p>
          <a:p>
            <a:endParaRPr lang="es-ES"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61591496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2">
            <a:extLst>
              <a:ext uri="{FF2B5EF4-FFF2-40B4-BE49-F238E27FC236}">
                <a16:creationId xmlns:a16="http://schemas.microsoft.com/office/drawing/2014/main" id="{4D1E7AB1-B38B-4B33-B530-D2E6A76369EE}"/>
              </a:ext>
            </a:extLst>
          </p:cNvPr>
          <p:cNvSpPr>
            <a:spLocks noGrp="1"/>
          </p:cNvSpPr>
          <p:nvPr>
            <p:ph type="title"/>
          </p:nvPr>
        </p:nvSpPr>
        <p:spPr>
          <a:xfrm>
            <a:off x="0" y="5532437"/>
            <a:ext cx="12192000" cy="1325563"/>
          </a:xfrm>
        </p:spPr>
        <p:txBody>
          <a:bodyPr>
            <a:normAutofit/>
          </a:bodyPr>
          <a:lstStyle/>
          <a:p>
            <a:pPr algn="ctr"/>
            <a:r>
              <a:rPr lang="es-ES" sz="3600" dirty="0"/>
              <a:t>Karl Schmidt-</a:t>
            </a:r>
            <a:r>
              <a:rPr lang="es-ES" sz="3600" dirty="0" err="1"/>
              <a:t>Rottluff</a:t>
            </a:r>
            <a:r>
              <a:rPr lang="es-ES" sz="3600" dirty="0"/>
              <a:t>: Paisaje noruego. 1911.</a:t>
            </a:r>
            <a:br>
              <a:rPr lang="es-ES" sz="3600" dirty="0"/>
            </a:br>
            <a:r>
              <a:rPr lang="es-ES" sz="3600" dirty="0"/>
              <a:t>Pinakothek der </a:t>
            </a:r>
            <a:r>
              <a:rPr lang="es-ES" sz="3600" dirty="0" err="1"/>
              <a:t>Moderne</a:t>
            </a:r>
            <a:r>
              <a:rPr lang="es-ES" sz="3600" dirty="0"/>
              <a:t>, </a:t>
            </a:r>
            <a:r>
              <a:rPr lang="es-ES" sz="3600" dirty="0" err="1"/>
              <a:t>Munich</a:t>
            </a:r>
            <a:r>
              <a:rPr lang="es-ES" sz="3600" dirty="0"/>
              <a:t>.</a:t>
            </a:r>
          </a:p>
        </p:txBody>
      </p:sp>
      <p:pic>
        <p:nvPicPr>
          <p:cNvPr id="2" name="Imagen 1">
            <a:extLst>
              <a:ext uri="{FF2B5EF4-FFF2-40B4-BE49-F238E27FC236}">
                <a16:creationId xmlns:a16="http://schemas.microsoft.com/office/drawing/2014/main" id="{044FAD0B-1AC2-42D5-B4CC-1DFF7E478E14}"/>
              </a:ext>
            </a:extLst>
          </p:cNvPr>
          <p:cNvPicPr>
            <a:picLocks noChangeAspect="1"/>
          </p:cNvPicPr>
          <p:nvPr/>
        </p:nvPicPr>
        <p:blipFill>
          <a:blip r:embed="rId2"/>
          <a:stretch>
            <a:fillRect/>
          </a:stretch>
        </p:blipFill>
        <p:spPr>
          <a:xfrm>
            <a:off x="2849218" y="235342"/>
            <a:ext cx="5830955" cy="5297096"/>
          </a:xfrm>
          <a:prstGeom prst="rect">
            <a:avLst/>
          </a:prstGeom>
        </p:spPr>
      </p:pic>
    </p:spTree>
    <p:extLst>
      <p:ext uri="{BB962C8B-B14F-4D97-AF65-F5344CB8AC3E}">
        <p14:creationId xmlns:p14="http://schemas.microsoft.com/office/powerpoint/2010/main" val="29379933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arcador de contenido 3">
            <a:extLst>
              <a:ext uri="{FF2B5EF4-FFF2-40B4-BE49-F238E27FC236}">
                <a16:creationId xmlns:a16="http://schemas.microsoft.com/office/drawing/2014/main" id="{9D6BC5E0-65F0-47C3-853F-C7F84B8C7BB3}"/>
              </a:ext>
            </a:extLst>
          </p:cNvPr>
          <p:cNvSpPr>
            <a:spLocks noGrp="1"/>
          </p:cNvSpPr>
          <p:nvPr>
            <p:ph idx="1"/>
          </p:nvPr>
        </p:nvSpPr>
        <p:spPr>
          <a:xfrm>
            <a:off x="331303" y="212034"/>
            <a:ext cx="11476383" cy="6374295"/>
          </a:xfrm>
        </p:spPr>
        <p:txBody>
          <a:bodyPr>
            <a:normAutofit/>
          </a:bodyPr>
          <a:lstStyle/>
          <a:p>
            <a:r>
              <a:rPr lang="es-ES" dirty="0"/>
              <a:t>El Expresionismo supone el desarrollo de un sistema de representación basado en la alteración de figuras y objetos en función de la expresión. </a:t>
            </a:r>
          </a:p>
          <a:p>
            <a:r>
              <a:rPr lang="es-ES" dirty="0"/>
              <a:t>Más que la representación precisa, los expresionistas buscaron a través del color la deformación y una escenografía atormentada e inquietante, provocar un estado de ánimo de desasosiego, inseguro e incierto.</a:t>
            </a:r>
          </a:p>
          <a:p>
            <a:endParaRPr lang="es-ES" dirty="0"/>
          </a:p>
          <a:p>
            <a:r>
              <a:rPr lang="es-ES" dirty="0"/>
              <a:t>La obra de </a:t>
            </a:r>
            <a:r>
              <a:rPr lang="es-ES" b="1" dirty="0"/>
              <a:t>Karl Schmidt-</a:t>
            </a:r>
            <a:r>
              <a:rPr lang="es-ES" b="1" dirty="0" err="1"/>
              <a:t>Rottluff</a:t>
            </a:r>
            <a:r>
              <a:rPr lang="es-ES" b="1" dirty="0"/>
              <a:t> </a:t>
            </a:r>
            <a:r>
              <a:rPr lang="es-ES" dirty="0"/>
              <a:t>(destacable por sus litografías) tiene una dimensión distinta a la de Kirchner, pues no aparecen formas angulosas y la expresión, a base de color y materia, se hace más densa, pesada y agobiante. </a:t>
            </a:r>
          </a:p>
          <a:p>
            <a:r>
              <a:rPr lang="es-ES" dirty="0"/>
              <a:t>Representa la naturaleza como una realidad angustiada e inquietante y nunca inerte, es una realidad en la que se introduce el estado anímico del pintor. </a:t>
            </a:r>
          </a:p>
          <a:p>
            <a:endParaRPr lang="es-ES"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34402639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2">
            <a:extLst>
              <a:ext uri="{FF2B5EF4-FFF2-40B4-BE49-F238E27FC236}">
                <a16:creationId xmlns:a16="http://schemas.microsoft.com/office/drawing/2014/main" id="{4D1E7AB1-B38B-4B33-B530-D2E6A76369EE}"/>
              </a:ext>
            </a:extLst>
          </p:cNvPr>
          <p:cNvSpPr>
            <a:spLocks noGrp="1"/>
          </p:cNvSpPr>
          <p:nvPr>
            <p:ph type="title"/>
          </p:nvPr>
        </p:nvSpPr>
        <p:spPr>
          <a:xfrm>
            <a:off x="0" y="5532437"/>
            <a:ext cx="12192000" cy="1325563"/>
          </a:xfrm>
        </p:spPr>
        <p:txBody>
          <a:bodyPr>
            <a:normAutofit/>
          </a:bodyPr>
          <a:lstStyle/>
          <a:p>
            <a:pPr algn="ctr"/>
            <a:r>
              <a:rPr lang="es-ES" sz="3600" dirty="0"/>
              <a:t>Otto Mueller: Dos chicas en la hierba. 1922.</a:t>
            </a:r>
            <a:br>
              <a:rPr lang="es-ES" sz="3600" dirty="0"/>
            </a:br>
            <a:r>
              <a:rPr lang="es-ES" sz="3600" dirty="0"/>
              <a:t>Pinakothek der </a:t>
            </a:r>
            <a:r>
              <a:rPr lang="es-ES" sz="3600" dirty="0" err="1"/>
              <a:t>Moderne</a:t>
            </a:r>
            <a:r>
              <a:rPr lang="es-ES" sz="3600" dirty="0"/>
              <a:t>, </a:t>
            </a:r>
            <a:r>
              <a:rPr lang="es-ES" sz="3600" dirty="0" err="1"/>
              <a:t>Munich</a:t>
            </a:r>
            <a:r>
              <a:rPr lang="es-ES" sz="3600" dirty="0"/>
              <a:t>.</a:t>
            </a:r>
          </a:p>
        </p:txBody>
      </p:sp>
      <p:pic>
        <p:nvPicPr>
          <p:cNvPr id="2" name="Imagen 1">
            <a:extLst>
              <a:ext uri="{FF2B5EF4-FFF2-40B4-BE49-F238E27FC236}">
                <a16:creationId xmlns:a16="http://schemas.microsoft.com/office/drawing/2014/main" id="{9D7D3AF0-F401-46B2-995D-DAFAD1039599}"/>
              </a:ext>
            </a:extLst>
          </p:cNvPr>
          <p:cNvPicPr>
            <a:picLocks noChangeAspect="1"/>
          </p:cNvPicPr>
          <p:nvPr/>
        </p:nvPicPr>
        <p:blipFill>
          <a:blip r:embed="rId2"/>
          <a:stretch>
            <a:fillRect/>
          </a:stretch>
        </p:blipFill>
        <p:spPr>
          <a:xfrm>
            <a:off x="4070015" y="243120"/>
            <a:ext cx="4051969" cy="5289317"/>
          </a:xfrm>
          <a:prstGeom prst="rect">
            <a:avLst/>
          </a:prstGeom>
        </p:spPr>
      </p:pic>
    </p:spTree>
    <p:extLst>
      <p:ext uri="{BB962C8B-B14F-4D97-AF65-F5344CB8AC3E}">
        <p14:creationId xmlns:p14="http://schemas.microsoft.com/office/powerpoint/2010/main" val="31524868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arcador de contenido 3">
            <a:extLst>
              <a:ext uri="{FF2B5EF4-FFF2-40B4-BE49-F238E27FC236}">
                <a16:creationId xmlns:a16="http://schemas.microsoft.com/office/drawing/2014/main" id="{9D6BC5E0-65F0-47C3-853F-C7F84B8C7BB3}"/>
              </a:ext>
            </a:extLst>
          </p:cNvPr>
          <p:cNvSpPr>
            <a:spLocks noGrp="1"/>
          </p:cNvSpPr>
          <p:nvPr>
            <p:ph idx="1"/>
          </p:nvPr>
        </p:nvSpPr>
        <p:spPr>
          <a:xfrm>
            <a:off x="490330" y="304800"/>
            <a:ext cx="11264348" cy="6241774"/>
          </a:xfrm>
        </p:spPr>
        <p:txBody>
          <a:bodyPr>
            <a:normAutofit/>
          </a:bodyPr>
          <a:lstStyle/>
          <a:p>
            <a:r>
              <a:rPr lang="es-ES" dirty="0"/>
              <a:t>El Expresionismo supone el desarrollo de un sistema de representación basado en la alteración de figuras y objetos en función de la expresión. </a:t>
            </a:r>
          </a:p>
          <a:p>
            <a:r>
              <a:rPr lang="es-ES" dirty="0"/>
              <a:t>Más que la representación precisa, los expresionistas buscaron a través del color la deformación y una escenografía atormentada e inquietante, provocar un estado de ánimo </a:t>
            </a:r>
            <a:r>
              <a:rPr lang="es-ES" dirty="0" err="1"/>
              <a:t>desasogado</a:t>
            </a:r>
            <a:r>
              <a:rPr lang="es-ES" dirty="0"/>
              <a:t>, inseguro e incierto.</a:t>
            </a:r>
          </a:p>
          <a:p>
            <a:endParaRPr lang="es-ES" dirty="0"/>
          </a:p>
          <a:p>
            <a:r>
              <a:rPr lang="es-ES" b="1" dirty="0"/>
              <a:t>Otto Müller</a:t>
            </a:r>
            <a:r>
              <a:rPr lang="es-ES" dirty="0"/>
              <a:t> se caracteriza con sus formas esquemáticas, angulosas y sintéticas en obras que destacan por su carácter primitivo y exótico como en </a:t>
            </a:r>
            <a:r>
              <a:rPr lang="es-ES" i="1" dirty="0"/>
              <a:t>Dos chicas en la hierba </a:t>
            </a:r>
            <a:r>
              <a:rPr lang="es-ES" dirty="0"/>
              <a:t>(1922).</a:t>
            </a:r>
          </a:p>
          <a:p>
            <a:endParaRPr lang="es-ES" dirty="0"/>
          </a:p>
          <a:p>
            <a:endParaRPr lang="es-ES"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66216242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2">
            <a:extLst>
              <a:ext uri="{FF2B5EF4-FFF2-40B4-BE49-F238E27FC236}">
                <a16:creationId xmlns:a16="http://schemas.microsoft.com/office/drawing/2014/main" id="{4D1E7AB1-B38B-4B33-B530-D2E6A76369EE}"/>
              </a:ext>
            </a:extLst>
          </p:cNvPr>
          <p:cNvSpPr>
            <a:spLocks noGrp="1"/>
          </p:cNvSpPr>
          <p:nvPr>
            <p:ph type="title"/>
          </p:nvPr>
        </p:nvSpPr>
        <p:spPr>
          <a:xfrm>
            <a:off x="0" y="5532437"/>
            <a:ext cx="12192000" cy="1325563"/>
          </a:xfrm>
        </p:spPr>
        <p:txBody>
          <a:bodyPr>
            <a:normAutofit/>
          </a:bodyPr>
          <a:lstStyle/>
          <a:p>
            <a:pPr algn="ctr"/>
            <a:r>
              <a:rPr lang="es-ES" sz="3600" dirty="0"/>
              <a:t>Emil </a:t>
            </a:r>
            <a:r>
              <a:rPr lang="es-ES" sz="3600" dirty="0" err="1"/>
              <a:t>Nolde</a:t>
            </a:r>
            <a:r>
              <a:rPr lang="es-ES" sz="3600" dirty="0"/>
              <a:t>: Eslovenos 1911.</a:t>
            </a:r>
            <a:br>
              <a:rPr lang="es-ES" sz="3600" dirty="0"/>
            </a:br>
            <a:r>
              <a:rPr lang="es-ES" sz="3600" dirty="0" err="1"/>
              <a:t>Nolde</a:t>
            </a:r>
            <a:r>
              <a:rPr lang="es-ES" sz="3600" dirty="0"/>
              <a:t> </a:t>
            </a:r>
            <a:r>
              <a:rPr lang="es-ES" sz="3600" dirty="0" err="1"/>
              <a:t>Museum</a:t>
            </a:r>
            <a:r>
              <a:rPr lang="es-ES" sz="3600" dirty="0"/>
              <a:t>, </a:t>
            </a:r>
            <a:r>
              <a:rPr lang="es-ES" sz="3600" dirty="0" err="1"/>
              <a:t>Neukirchen</a:t>
            </a:r>
            <a:r>
              <a:rPr lang="es-ES" sz="3600" dirty="0"/>
              <a:t>.</a:t>
            </a:r>
          </a:p>
        </p:txBody>
      </p:sp>
      <p:pic>
        <p:nvPicPr>
          <p:cNvPr id="2" name="Imagen 1">
            <a:extLst>
              <a:ext uri="{FF2B5EF4-FFF2-40B4-BE49-F238E27FC236}">
                <a16:creationId xmlns:a16="http://schemas.microsoft.com/office/drawing/2014/main" id="{C65F07A7-404C-4FC6-9C71-B3AFBBD30F2C}"/>
              </a:ext>
            </a:extLst>
          </p:cNvPr>
          <p:cNvPicPr>
            <a:picLocks noChangeAspect="1"/>
          </p:cNvPicPr>
          <p:nvPr/>
        </p:nvPicPr>
        <p:blipFill>
          <a:blip r:embed="rId2"/>
          <a:stretch>
            <a:fillRect/>
          </a:stretch>
        </p:blipFill>
        <p:spPr>
          <a:xfrm>
            <a:off x="3780082" y="228902"/>
            <a:ext cx="4631836" cy="5303535"/>
          </a:xfrm>
          <a:prstGeom prst="rect">
            <a:avLst/>
          </a:prstGeom>
        </p:spPr>
      </p:pic>
    </p:spTree>
    <p:extLst>
      <p:ext uri="{BB962C8B-B14F-4D97-AF65-F5344CB8AC3E}">
        <p14:creationId xmlns:p14="http://schemas.microsoft.com/office/powerpoint/2010/main" val="1335679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arcador de contenido 3">
            <a:extLst>
              <a:ext uri="{FF2B5EF4-FFF2-40B4-BE49-F238E27FC236}">
                <a16:creationId xmlns:a16="http://schemas.microsoft.com/office/drawing/2014/main" id="{9D6BC5E0-65F0-47C3-853F-C7F84B8C7BB3}"/>
              </a:ext>
            </a:extLst>
          </p:cNvPr>
          <p:cNvSpPr>
            <a:spLocks noGrp="1"/>
          </p:cNvSpPr>
          <p:nvPr>
            <p:ph idx="1"/>
          </p:nvPr>
        </p:nvSpPr>
        <p:spPr>
          <a:xfrm>
            <a:off x="838200" y="702365"/>
            <a:ext cx="10515600" cy="5474598"/>
          </a:xfrm>
        </p:spPr>
        <p:txBody>
          <a:bodyPr>
            <a:normAutofit fontScale="92500" lnSpcReduction="20000"/>
          </a:bodyPr>
          <a:lstStyle/>
          <a:p>
            <a:r>
              <a:rPr lang="es-ES" dirty="0"/>
              <a:t>El Expresionismo supone el desarrollo de un sistema de representación basado en la alteración de figuras y objetos en función de la expresión. </a:t>
            </a:r>
          </a:p>
          <a:p>
            <a:r>
              <a:rPr lang="es-ES" dirty="0"/>
              <a:t>Más que la representación precisa, los expresionistas buscaron a través del color, la deformación y una escenografía atormentada e inquietante, provocar un estado de ánimo de desasosiego, inseguro e incierto.</a:t>
            </a:r>
          </a:p>
          <a:p>
            <a:pPr marL="0" indent="0">
              <a:buNone/>
            </a:pPr>
            <a:endParaRPr lang="es-ES" dirty="0"/>
          </a:p>
          <a:p>
            <a:r>
              <a:rPr lang="es-ES" dirty="0"/>
              <a:t>Fue miembro del grupo expresionista Die </a:t>
            </a:r>
            <a:r>
              <a:rPr lang="es-ES" dirty="0" err="1"/>
              <a:t>Brücke</a:t>
            </a:r>
            <a:r>
              <a:rPr lang="es-ES" dirty="0"/>
              <a:t>, si bien lo abandono pronto debido a las diferencias con el resto de los componentes del grupo, mucho más jóvenes que él.</a:t>
            </a:r>
          </a:p>
          <a:p>
            <a:r>
              <a:rPr lang="es-ES" dirty="0"/>
              <a:t>Algunas de las características de la pintura de </a:t>
            </a:r>
            <a:r>
              <a:rPr lang="es-ES" dirty="0" err="1"/>
              <a:t>Nolde</a:t>
            </a:r>
            <a:r>
              <a:rPr lang="es-ES" dirty="0"/>
              <a:t> son su fuerte cromatismo, asociado a una audacia en el uso del color, y la sencillez de las obras, sin grandes detalles y con rostros que parecen más máscaras que retratos cuando trata la figura humana, pero con </a:t>
            </a:r>
            <a:r>
              <a:rPr lang="es-ES" b="1" dirty="0"/>
              <a:t>una libertad absoluta en el tratamiento de las formas.</a:t>
            </a:r>
            <a:endParaRPr lang="es-ES" dirty="0"/>
          </a:p>
          <a:p>
            <a:r>
              <a:rPr lang="es-ES" dirty="0"/>
              <a:t>Sus obras con presencia humana no buscan el reflejo de virtudes ni de belleza, sino más bien lo contrario.</a:t>
            </a:r>
          </a:p>
          <a:p>
            <a:endParaRPr lang="es-ES"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28003919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2">
            <a:extLst>
              <a:ext uri="{FF2B5EF4-FFF2-40B4-BE49-F238E27FC236}">
                <a16:creationId xmlns:a16="http://schemas.microsoft.com/office/drawing/2014/main" id="{4D1E7AB1-B38B-4B33-B530-D2E6A76369EE}"/>
              </a:ext>
            </a:extLst>
          </p:cNvPr>
          <p:cNvSpPr>
            <a:spLocks noGrp="1"/>
          </p:cNvSpPr>
          <p:nvPr>
            <p:ph type="title"/>
          </p:nvPr>
        </p:nvSpPr>
        <p:spPr>
          <a:xfrm>
            <a:off x="0" y="5532437"/>
            <a:ext cx="12192000" cy="1325563"/>
          </a:xfrm>
        </p:spPr>
        <p:txBody>
          <a:bodyPr>
            <a:normAutofit/>
          </a:bodyPr>
          <a:lstStyle/>
          <a:p>
            <a:pPr algn="ctr"/>
            <a:r>
              <a:rPr lang="es-ES" sz="3600" dirty="0"/>
              <a:t>Edvard </a:t>
            </a:r>
            <a:r>
              <a:rPr lang="es-ES" sz="3600" dirty="0" err="1"/>
              <a:t>Munch</a:t>
            </a:r>
            <a:r>
              <a:rPr lang="es-ES" sz="3600" dirty="0"/>
              <a:t>: El grito. 1893.</a:t>
            </a:r>
            <a:br>
              <a:rPr lang="es-ES" sz="3600" dirty="0"/>
            </a:br>
            <a:r>
              <a:rPr lang="es-ES" sz="3600" dirty="0"/>
              <a:t>Galería Nacional, Oslo.</a:t>
            </a:r>
          </a:p>
        </p:txBody>
      </p:sp>
      <p:pic>
        <p:nvPicPr>
          <p:cNvPr id="2" name="Imagen 1">
            <a:extLst>
              <a:ext uri="{FF2B5EF4-FFF2-40B4-BE49-F238E27FC236}">
                <a16:creationId xmlns:a16="http://schemas.microsoft.com/office/drawing/2014/main" id="{CCA9781C-6ADA-4A60-AA70-0BB66FD337FB}"/>
              </a:ext>
            </a:extLst>
          </p:cNvPr>
          <p:cNvPicPr>
            <a:picLocks noChangeAspect="1"/>
          </p:cNvPicPr>
          <p:nvPr/>
        </p:nvPicPr>
        <p:blipFill>
          <a:blip r:embed="rId2"/>
          <a:stretch>
            <a:fillRect/>
          </a:stretch>
        </p:blipFill>
        <p:spPr>
          <a:xfrm>
            <a:off x="4263119" y="151719"/>
            <a:ext cx="3665762" cy="5380718"/>
          </a:xfrm>
          <a:prstGeom prst="rect">
            <a:avLst/>
          </a:prstGeom>
        </p:spPr>
      </p:pic>
    </p:spTree>
    <p:extLst>
      <p:ext uri="{BB962C8B-B14F-4D97-AF65-F5344CB8AC3E}">
        <p14:creationId xmlns:p14="http://schemas.microsoft.com/office/powerpoint/2010/main" val="38288794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arcador de contenido 3">
            <a:extLst>
              <a:ext uri="{FF2B5EF4-FFF2-40B4-BE49-F238E27FC236}">
                <a16:creationId xmlns:a16="http://schemas.microsoft.com/office/drawing/2014/main" id="{9D6BC5E0-65F0-47C3-853F-C7F84B8C7BB3}"/>
              </a:ext>
            </a:extLst>
          </p:cNvPr>
          <p:cNvSpPr>
            <a:spLocks noGrp="1"/>
          </p:cNvSpPr>
          <p:nvPr>
            <p:ph idx="1"/>
          </p:nvPr>
        </p:nvSpPr>
        <p:spPr>
          <a:xfrm>
            <a:off x="371061" y="238540"/>
            <a:ext cx="11277599" cy="6334538"/>
          </a:xfrm>
        </p:spPr>
        <p:txBody>
          <a:bodyPr>
            <a:normAutofit fontScale="40000" lnSpcReduction="20000"/>
          </a:bodyPr>
          <a:lstStyle/>
          <a:p>
            <a:r>
              <a:rPr lang="es-ES" sz="5000" dirty="0">
                <a:latin typeface="Times New Roman" panose="02020603050405020304" pitchFamily="18" charset="0"/>
                <a:cs typeface="Times New Roman" panose="02020603050405020304" pitchFamily="18" charset="0"/>
              </a:rPr>
              <a:t>Noruego de nacimiento, país nórdico desprovisto de una gran tradición artística. Su formación inicial fue convencionalmente académica, y sólo empezó a orientarse por los nuevos derroteros tras su primer viaje a Bélgica y París efectuado en 1885. </a:t>
            </a:r>
          </a:p>
          <a:p>
            <a:r>
              <a:rPr lang="es-ES" sz="5000" dirty="0">
                <a:latin typeface="Times New Roman" panose="02020603050405020304" pitchFamily="18" charset="0"/>
                <a:cs typeface="Times New Roman" panose="02020603050405020304" pitchFamily="18" charset="0"/>
              </a:rPr>
              <a:t>En París descubrió a Manet y, sobre todo a los simbolistas de los que tomaría un gusto peculiar por los temas “literarios”. </a:t>
            </a:r>
          </a:p>
          <a:p>
            <a:r>
              <a:rPr lang="es-ES" sz="5000" dirty="0">
                <a:latin typeface="Times New Roman" panose="02020603050405020304" pitchFamily="18" charset="0"/>
                <a:cs typeface="Times New Roman" panose="02020603050405020304" pitchFamily="18" charset="0"/>
              </a:rPr>
              <a:t>A partir de finales del XIX se vinculó al mundo artístico alemán, allí expuso por primera vez en 1892 provocando una auténtica conmoción en el mundillo artístico más avanzado. Pronto se convirtió en una guía del expresionismo alemán.</a:t>
            </a:r>
          </a:p>
          <a:p>
            <a:r>
              <a:rPr lang="es-ES" sz="5000" dirty="0">
                <a:latin typeface="Times New Roman" panose="02020603050405020304" pitchFamily="18" charset="0"/>
                <a:cs typeface="Times New Roman" panose="02020603050405020304" pitchFamily="18" charset="0"/>
              </a:rPr>
              <a:t>Sus temas se mueven entre la enfermedad, el deseo insatisfecho, la soledad y el miedo; ésta es la impresión que se desprende muchas veces de sus parejas de amantes o de los personajes individuales. </a:t>
            </a:r>
          </a:p>
          <a:p>
            <a:r>
              <a:rPr lang="es-ES" sz="5000" dirty="0">
                <a:latin typeface="Times New Roman" panose="02020603050405020304" pitchFamily="18" charset="0"/>
                <a:cs typeface="Times New Roman" panose="02020603050405020304" pitchFamily="18" charset="0"/>
              </a:rPr>
              <a:t>El paisaje o los objetos que rodean a estos seres armonizan con sus emociones, contribuyendo a reforzar la misma sensación de amenaza o desamparo.</a:t>
            </a:r>
          </a:p>
          <a:p>
            <a:r>
              <a:rPr lang="es-ES" sz="5000" dirty="0">
                <a:latin typeface="Times New Roman" panose="02020603050405020304" pitchFamily="18" charset="0"/>
                <a:cs typeface="Times New Roman" panose="02020603050405020304" pitchFamily="18" charset="0"/>
              </a:rPr>
              <a:t>Su obra más famosa es </a:t>
            </a:r>
            <a:r>
              <a:rPr lang="es-ES" sz="5000" b="1" i="1" dirty="0">
                <a:latin typeface="Times New Roman" panose="02020603050405020304" pitchFamily="18" charset="0"/>
                <a:cs typeface="Times New Roman" panose="02020603050405020304" pitchFamily="18" charset="0"/>
              </a:rPr>
              <a:t>El grito, </a:t>
            </a:r>
            <a:r>
              <a:rPr lang="es-ES" sz="5000" dirty="0">
                <a:latin typeface="Times New Roman" panose="02020603050405020304" pitchFamily="18" charset="0"/>
                <a:cs typeface="Times New Roman" panose="02020603050405020304" pitchFamily="18" charset="0"/>
              </a:rPr>
              <a:t>una manifestación extremada de la angustia existencial, y un símbolo perfecto de todo el universo expresionista.</a:t>
            </a:r>
          </a:p>
          <a:p>
            <a:r>
              <a:rPr lang="es-ES" sz="5000" dirty="0">
                <a:latin typeface="Times New Roman" panose="02020603050405020304" pitchFamily="18" charset="0"/>
                <a:cs typeface="Times New Roman" panose="02020603050405020304" pitchFamily="18" charset="0"/>
              </a:rPr>
              <a:t>En una litografía sobre el mismo tema realizada dos años más tarde, </a:t>
            </a:r>
            <a:r>
              <a:rPr lang="es-ES" sz="5000" dirty="0" err="1">
                <a:latin typeface="Times New Roman" panose="02020603050405020304" pitchFamily="18" charset="0"/>
                <a:cs typeface="Times New Roman" panose="02020603050405020304" pitchFamily="18" charset="0"/>
              </a:rPr>
              <a:t>Munch</a:t>
            </a:r>
            <a:r>
              <a:rPr lang="es-ES" sz="5000" dirty="0">
                <a:latin typeface="Times New Roman" panose="02020603050405020304" pitchFamily="18" charset="0"/>
                <a:cs typeface="Times New Roman" panose="02020603050405020304" pitchFamily="18" charset="0"/>
              </a:rPr>
              <a:t> escribió esta apostilla, que resume el sentimiento generalizado de los expresionistas: "</a:t>
            </a:r>
            <a:r>
              <a:rPr lang="es-ES" sz="5000" i="1" dirty="0">
                <a:latin typeface="Times New Roman" panose="02020603050405020304" pitchFamily="18" charset="0"/>
                <a:cs typeface="Times New Roman" panose="02020603050405020304" pitchFamily="18" charset="0"/>
              </a:rPr>
              <a:t>Una noche anduve por un camino. Por debajo de mí estaban la ciudad y el fiordo. Me quedé mirando el fiordo, el sol se estaba poniendo. Las nubes se tiñeron de rojo, como la sangre. Sentí como un grito a través de la naturaleza, pinté las nubes como sangre verdadera. Los colores gritaban". </a:t>
            </a:r>
            <a:endParaRPr lang="es-ES" sz="5000" dirty="0">
              <a:latin typeface="Times New Roman" panose="02020603050405020304" pitchFamily="18" charset="0"/>
              <a:cs typeface="Times New Roman" panose="02020603050405020304" pitchFamily="18" charset="0"/>
            </a:endParaRPr>
          </a:p>
          <a:p>
            <a:r>
              <a:rPr lang="es-ES" sz="5000" dirty="0">
                <a:latin typeface="Times New Roman" panose="02020603050405020304" pitchFamily="18" charset="0"/>
                <a:cs typeface="Times New Roman" panose="02020603050405020304" pitchFamily="18" charset="0"/>
              </a:rPr>
              <a:t>La deformación de la figura llega a un límite desconocido para la época. El hombre situado en primer plano con la boca abierta y las manos tapando los oídos para no escuchar su propio e incontenible grito, que es también el grito de la naturaleza, está reducido a una mísera apariencia ondulante en un paisaje de delirio. Aquí también todo está basado en la expresión: dibujo, color y composición. "</a:t>
            </a:r>
            <a:r>
              <a:rPr lang="es-ES" sz="5000" i="1" dirty="0">
                <a:latin typeface="Times New Roman" panose="02020603050405020304" pitchFamily="18" charset="0"/>
                <a:cs typeface="Times New Roman" panose="02020603050405020304" pitchFamily="18" charset="0"/>
              </a:rPr>
              <a:t>Al igual que Leonardo da Vinci estudió la anatomía humana y disecó cuerpos, yo intento disecar almas</a:t>
            </a:r>
            <a:r>
              <a:rPr lang="es-ES" sz="5000" dirty="0">
                <a:latin typeface="Times New Roman" panose="02020603050405020304" pitchFamily="18" charset="0"/>
                <a:cs typeface="Times New Roman" panose="02020603050405020304" pitchFamily="18" charset="0"/>
              </a:rPr>
              <a:t>".</a:t>
            </a:r>
          </a:p>
          <a:p>
            <a:endParaRPr lang="es-ES"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58950974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2">
            <a:extLst>
              <a:ext uri="{FF2B5EF4-FFF2-40B4-BE49-F238E27FC236}">
                <a16:creationId xmlns:a16="http://schemas.microsoft.com/office/drawing/2014/main" id="{4D1E7AB1-B38B-4B33-B530-D2E6A76369EE}"/>
              </a:ext>
            </a:extLst>
          </p:cNvPr>
          <p:cNvSpPr>
            <a:spLocks noGrp="1"/>
          </p:cNvSpPr>
          <p:nvPr>
            <p:ph type="title"/>
          </p:nvPr>
        </p:nvSpPr>
        <p:spPr>
          <a:xfrm>
            <a:off x="0" y="5532437"/>
            <a:ext cx="12192000" cy="1325563"/>
          </a:xfrm>
        </p:spPr>
        <p:txBody>
          <a:bodyPr>
            <a:normAutofit/>
          </a:bodyPr>
          <a:lstStyle/>
          <a:p>
            <a:pPr algn="ctr"/>
            <a:r>
              <a:rPr lang="es-ES" sz="3600" dirty="0"/>
              <a:t>James </a:t>
            </a:r>
            <a:r>
              <a:rPr lang="es-ES" sz="3600" dirty="0" err="1"/>
              <a:t>Ensor</a:t>
            </a:r>
            <a:r>
              <a:rPr lang="es-ES" sz="3600" dirty="0"/>
              <a:t>: La entrada de cristo en Bruselas 1888-1889.</a:t>
            </a:r>
            <a:br>
              <a:rPr lang="es-ES" sz="3600" dirty="0"/>
            </a:br>
            <a:r>
              <a:rPr lang="es-ES" sz="3600" dirty="0"/>
              <a:t>Museo Real de Bellas Artes, Amberes.</a:t>
            </a:r>
          </a:p>
        </p:txBody>
      </p:sp>
      <p:pic>
        <p:nvPicPr>
          <p:cNvPr id="2" name="Imagen 1">
            <a:extLst>
              <a:ext uri="{FF2B5EF4-FFF2-40B4-BE49-F238E27FC236}">
                <a16:creationId xmlns:a16="http://schemas.microsoft.com/office/drawing/2014/main" id="{C0AEF5E8-3D39-4188-93A7-08D59971F36A}"/>
              </a:ext>
            </a:extLst>
          </p:cNvPr>
          <p:cNvPicPr>
            <a:picLocks noChangeAspect="1"/>
          </p:cNvPicPr>
          <p:nvPr/>
        </p:nvPicPr>
        <p:blipFill>
          <a:blip r:embed="rId2"/>
          <a:stretch>
            <a:fillRect/>
          </a:stretch>
        </p:blipFill>
        <p:spPr>
          <a:xfrm>
            <a:off x="1483073" y="159026"/>
            <a:ext cx="9225853" cy="5373411"/>
          </a:xfrm>
          <a:prstGeom prst="rect">
            <a:avLst/>
          </a:prstGeom>
        </p:spPr>
      </p:pic>
    </p:spTree>
    <p:extLst>
      <p:ext uri="{BB962C8B-B14F-4D97-AF65-F5344CB8AC3E}">
        <p14:creationId xmlns:p14="http://schemas.microsoft.com/office/powerpoint/2010/main" val="7073821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arcador de contenido 3">
            <a:extLst>
              <a:ext uri="{FF2B5EF4-FFF2-40B4-BE49-F238E27FC236}">
                <a16:creationId xmlns:a16="http://schemas.microsoft.com/office/drawing/2014/main" id="{9D6BC5E0-65F0-47C3-853F-C7F84B8C7BB3}"/>
              </a:ext>
            </a:extLst>
          </p:cNvPr>
          <p:cNvSpPr>
            <a:spLocks noGrp="1"/>
          </p:cNvSpPr>
          <p:nvPr>
            <p:ph idx="1"/>
          </p:nvPr>
        </p:nvSpPr>
        <p:spPr>
          <a:xfrm>
            <a:off x="318051" y="278296"/>
            <a:ext cx="11622157" cy="6414052"/>
          </a:xfrm>
        </p:spPr>
        <p:txBody>
          <a:bodyPr>
            <a:normAutofit/>
          </a:bodyPr>
          <a:lstStyle/>
          <a:p>
            <a:r>
              <a:rPr lang="es-ES" sz="1600" dirty="0"/>
              <a:t>Al expresionismo cruel de la escuela germánica se opone la obra de </a:t>
            </a:r>
            <a:r>
              <a:rPr lang="es-ES" sz="1600" b="1" dirty="0"/>
              <a:t>James Ensor, </a:t>
            </a:r>
            <a:r>
              <a:rPr lang="es-ES" sz="1600" dirty="0"/>
              <a:t>Bélgica, 1860-1949, en la que pervive un humor sarcástico que corresponde a la tradición pictórica flamenca.</a:t>
            </a:r>
          </a:p>
          <a:p>
            <a:r>
              <a:rPr lang="es-ES" sz="1600" dirty="0"/>
              <a:t>El estilo de Ensor preludia el desarrollo posterior de la tendencia europea que considera que la pintura tiene que ser, antes que nada, un vehículo de expresión de emociones y, a la vez, una dura crítica de la realidad. </a:t>
            </a:r>
          </a:p>
          <a:p>
            <a:r>
              <a:rPr lang="es-ES" sz="1600" dirty="0"/>
              <a:t>El tema de las máscaras es casi exclusivo en la producción de este artista, que se dedicó sólo de forma esporádica al paisaje. </a:t>
            </a:r>
          </a:p>
          <a:p>
            <a:r>
              <a:rPr lang="es-ES" sz="1600" dirty="0"/>
              <a:t>Máscaras de aspecto grotesco que no se sabe si pertenecen a un carnaval pasajero o si son la representación de las pasiones que animan la vida de los hombres. </a:t>
            </a:r>
          </a:p>
          <a:p>
            <a:r>
              <a:rPr lang="es-ES" sz="1600" dirty="0"/>
              <a:t>Su técnica es de gran fuerza cromática, violencia de empaste y rudeza de formas.</a:t>
            </a:r>
          </a:p>
          <a:p>
            <a:r>
              <a:rPr lang="es-ES" sz="1600" dirty="0"/>
              <a:t>Agudo, cáustico, impaciente, rechazando la hipocresía de ciertas actitudes sentimentales y, al mismo tiempo, advirtiendo con la lúcida sensibilidad de su propio espíritu la falacia de una predicación humanitaria en la que no veía una sólida base, se desplaza a posiciones de rebelión individual. </a:t>
            </a:r>
          </a:p>
          <a:p>
            <a:r>
              <a:rPr lang="es-ES" sz="1600" dirty="0"/>
              <a:t>Desde este punto de vista, Ensor es uno de los primeros artistas que, desde las posiciones del socialismo utópico o humanitario del siglo XIX, llega a las posiciones del anarquismo intelectual: "Siempre se quema aquello que se ha adorado -escribe-. </a:t>
            </a:r>
          </a:p>
          <a:p>
            <a:r>
              <a:rPr lang="es-ES" sz="1600" dirty="0"/>
              <a:t>Su acritud y cinismo se representan a través de máscaras, calaveras, mendigos, prostitutas en una continua alegoría que nos recuerda al mundo onírico de El Bosco, Brueghel y Goya.</a:t>
            </a:r>
          </a:p>
          <a:p>
            <a:r>
              <a:rPr lang="es-ES" sz="1600" b="1" i="1" dirty="0"/>
              <a:t>La entrada de Cristo en Bruselas </a:t>
            </a:r>
            <a:r>
              <a:rPr lang="es-ES" sz="1600" dirty="0"/>
              <a:t>es claro exponente de su mundo satírico. </a:t>
            </a:r>
          </a:p>
          <a:p>
            <a:r>
              <a:rPr lang="es-ES" sz="1600" dirty="0"/>
              <a:t>El cuadro representa una gran farsa: sus carteles, los personajes, las deformaciones, un carnaval en donde Jesús es un personaje más de ese mundo “teatral” en el que nadie es dueño de su vida. </a:t>
            </a:r>
          </a:p>
          <a:p>
            <a:r>
              <a:rPr lang="es-ES" sz="1600" dirty="0"/>
              <a:t>Pero también se revela este mundo propio a través de su forma pictórica: la riqueza de colores a los que presenta en toda su pureza. Su desprecio hacia lo que él consideraba formas decadentes y amaneradas como el impresionismo o el puntillismo.</a:t>
            </a:r>
          </a:p>
        </p:txBody>
      </p:sp>
    </p:spTree>
    <p:extLst>
      <p:ext uri="{BB962C8B-B14F-4D97-AF65-F5344CB8AC3E}">
        <p14:creationId xmlns:p14="http://schemas.microsoft.com/office/powerpoint/2010/main" val="1923402376"/>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a:extLst>
              <a:ext uri="{FF2B5EF4-FFF2-40B4-BE49-F238E27FC236}">
                <a16:creationId xmlns:a16="http://schemas.microsoft.com/office/drawing/2014/main" id="{A22BCCA6-758D-4637-A71D-208ADE94837C}"/>
              </a:ext>
            </a:extLst>
          </p:cNvPr>
          <p:cNvSpPr>
            <a:spLocks noGrp="1"/>
          </p:cNvSpPr>
          <p:nvPr>
            <p:ph type="ctrTitle"/>
          </p:nvPr>
        </p:nvSpPr>
        <p:spPr/>
        <p:txBody>
          <a:bodyPr>
            <a:normAutofit fontScale="90000"/>
          </a:bodyPr>
          <a:lstStyle/>
          <a:p>
            <a:r>
              <a:rPr lang="es-ES" dirty="0"/>
              <a:t>La unidad de vanguardia:</a:t>
            </a:r>
            <a:br>
              <a:rPr lang="es-ES" dirty="0"/>
            </a:br>
            <a:r>
              <a:rPr lang="es-ES" dirty="0"/>
              <a:t>Der </a:t>
            </a:r>
            <a:r>
              <a:rPr lang="es-ES" dirty="0" err="1"/>
              <a:t>Blaue</a:t>
            </a:r>
            <a:r>
              <a:rPr lang="es-ES" dirty="0"/>
              <a:t> Reiter (El jinete azul)</a:t>
            </a:r>
          </a:p>
        </p:txBody>
      </p:sp>
    </p:spTree>
    <p:extLst>
      <p:ext uri="{BB962C8B-B14F-4D97-AF65-F5344CB8AC3E}">
        <p14:creationId xmlns:p14="http://schemas.microsoft.com/office/powerpoint/2010/main" val="2470168708"/>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2">
            <a:extLst>
              <a:ext uri="{FF2B5EF4-FFF2-40B4-BE49-F238E27FC236}">
                <a16:creationId xmlns:a16="http://schemas.microsoft.com/office/drawing/2014/main" id="{4D1E7AB1-B38B-4B33-B530-D2E6A76369EE}"/>
              </a:ext>
            </a:extLst>
          </p:cNvPr>
          <p:cNvSpPr>
            <a:spLocks noGrp="1"/>
          </p:cNvSpPr>
          <p:nvPr>
            <p:ph type="title"/>
          </p:nvPr>
        </p:nvSpPr>
        <p:spPr>
          <a:xfrm>
            <a:off x="0" y="5532437"/>
            <a:ext cx="12192000" cy="1325563"/>
          </a:xfrm>
        </p:spPr>
        <p:txBody>
          <a:bodyPr>
            <a:normAutofit/>
          </a:bodyPr>
          <a:lstStyle/>
          <a:p>
            <a:pPr algn="ctr"/>
            <a:r>
              <a:rPr lang="es-ES" sz="3600" dirty="0" err="1"/>
              <a:t>Vasily</a:t>
            </a:r>
            <a:r>
              <a:rPr lang="es-ES" sz="3600" dirty="0"/>
              <a:t> Kandinsky: </a:t>
            </a:r>
            <a:r>
              <a:rPr lang="es-ES" sz="3600" dirty="0" err="1"/>
              <a:t>Murnau</a:t>
            </a:r>
            <a:r>
              <a:rPr lang="es-ES" sz="3600" dirty="0"/>
              <a:t>, casas en el </a:t>
            </a:r>
            <a:r>
              <a:rPr lang="es-ES" sz="3600" dirty="0" err="1"/>
              <a:t>Obermarkt</a:t>
            </a:r>
            <a:r>
              <a:rPr lang="es-ES" sz="3600" dirty="0"/>
              <a:t>. 1908. </a:t>
            </a:r>
            <a:br>
              <a:rPr lang="es-ES" sz="3600" dirty="0"/>
            </a:br>
            <a:r>
              <a:rPr lang="es-ES" sz="3600" dirty="0"/>
              <a:t>Museo Thyssen Bornemisza, Madrid.</a:t>
            </a:r>
          </a:p>
        </p:txBody>
      </p:sp>
      <p:pic>
        <p:nvPicPr>
          <p:cNvPr id="2" name="Imagen 1">
            <a:extLst>
              <a:ext uri="{FF2B5EF4-FFF2-40B4-BE49-F238E27FC236}">
                <a16:creationId xmlns:a16="http://schemas.microsoft.com/office/drawing/2014/main" id="{C9DC9C6F-DCB4-479D-B0C4-DFF98E9D1322}"/>
              </a:ext>
            </a:extLst>
          </p:cNvPr>
          <p:cNvPicPr>
            <a:picLocks noChangeAspect="1"/>
          </p:cNvPicPr>
          <p:nvPr/>
        </p:nvPicPr>
        <p:blipFill>
          <a:blip r:embed="rId2"/>
          <a:stretch>
            <a:fillRect/>
          </a:stretch>
        </p:blipFill>
        <p:spPr>
          <a:xfrm>
            <a:off x="4030179" y="107543"/>
            <a:ext cx="4131641" cy="5424894"/>
          </a:xfrm>
          <a:prstGeom prst="rect">
            <a:avLst/>
          </a:prstGeom>
        </p:spPr>
      </p:pic>
    </p:spTree>
    <p:extLst>
      <p:ext uri="{BB962C8B-B14F-4D97-AF65-F5344CB8AC3E}">
        <p14:creationId xmlns:p14="http://schemas.microsoft.com/office/powerpoint/2010/main" val="18900913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arcador de contenido 3">
            <a:extLst>
              <a:ext uri="{FF2B5EF4-FFF2-40B4-BE49-F238E27FC236}">
                <a16:creationId xmlns:a16="http://schemas.microsoft.com/office/drawing/2014/main" id="{9D6BC5E0-65F0-47C3-853F-C7F84B8C7BB3}"/>
              </a:ext>
            </a:extLst>
          </p:cNvPr>
          <p:cNvSpPr>
            <a:spLocks noGrp="1"/>
          </p:cNvSpPr>
          <p:nvPr>
            <p:ph idx="1"/>
          </p:nvPr>
        </p:nvSpPr>
        <p:spPr>
          <a:xfrm>
            <a:off x="838200" y="702365"/>
            <a:ext cx="10515600" cy="5474598"/>
          </a:xfrm>
        </p:spPr>
        <p:txBody>
          <a:bodyPr>
            <a:normAutofit fontScale="92500" lnSpcReduction="10000"/>
          </a:bodyPr>
          <a:lstStyle/>
          <a:p>
            <a:r>
              <a:rPr lang="es-ES" dirty="0"/>
              <a:t>Aunque “</a:t>
            </a:r>
            <a:r>
              <a:rPr lang="es-ES" dirty="0" err="1"/>
              <a:t>Murnau</a:t>
            </a:r>
            <a:r>
              <a:rPr lang="es-ES" dirty="0"/>
              <a:t>, casas en el </a:t>
            </a:r>
            <a:r>
              <a:rPr lang="es-ES" dirty="0" err="1"/>
              <a:t>Obermarkt</a:t>
            </a:r>
            <a:r>
              <a:rPr lang="es-ES" dirty="0"/>
              <a:t>” no fue fechada por Kandinsky, apenas cabe duda sobre su datación debido a la rápida evolución hacia la abstracción (movimiento en el que fue pionero) que tuvo el pintor ruso en aquellos años. </a:t>
            </a:r>
          </a:p>
          <a:p>
            <a:r>
              <a:rPr lang="es-ES" dirty="0"/>
              <a:t>En este cuadro se pueden apreciar ecos del lenguaje fauve que Kandinsky había contemplado en París en 1906 y 1907. </a:t>
            </a:r>
          </a:p>
          <a:p>
            <a:r>
              <a:rPr lang="es-ES" dirty="0"/>
              <a:t>Sin embargo, la factura es más compacta y la paleta algo más sombría. </a:t>
            </a:r>
          </a:p>
          <a:p>
            <a:r>
              <a:rPr lang="es-ES" dirty="0"/>
              <a:t>Por otro lado, el color pugna ya claramente por independizarse del modelo</a:t>
            </a:r>
          </a:p>
          <a:p>
            <a:r>
              <a:rPr lang="es-ES" dirty="0"/>
              <a:t>Fue una obra que pasó desapercibida. </a:t>
            </a:r>
          </a:p>
          <a:p>
            <a:r>
              <a:rPr lang="es-ES" dirty="0" err="1"/>
              <a:t>Kandinsk</a:t>
            </a:r>
            <a:r>
              <a:rPr lang="es-ES" dirty="0"/>
              <a:t> y solía apuntar en una lista sus principales obras, y esta no figuraba. </a:t>
            </a:r>
          </a:p>
          <a:p>
            <a:r>
              <a:rPr lang="es-ES" dirty="0"/>
              <a:t>Fue años más tarde de su muerte, cuando su viuda redescubrió la pintura envuelta en un periódico alemán de 1908. </a:t>
            </a:r>
          </a:p>
        </p:txBody>
      </p:sp>
    </p:spTree>
    <p:extLst>
      <p:ext uri="{BB962C8B-B14F-4D97-AF65-F5344CB8AC3E}">
        <p14:creationId xmlns:p14="http://schemas.microsoft.com/office/powerpoint/2010/main" val="1481887781"/>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2">
            <a:extLst>
              <a:ext uri="{FF2B5EF4-FFF2-40B4-BE49-F238E27FC236}">
                <a16:creationId xmlns:a16="http://schemas.microsoft.com/office/drawing/2014/main" id="{4D1E7AB1-B38B-4B33-B530-D2E6A76369EE}"/>
              </a:ext>
            </a:extLst>
          </p:cNvPr>
          <p:cNvSpPr>
            <a:spLocks noGrp="1"/>
          </p:cNvSpPr>
          <p:nvPr>
            <p:ph type="title"/>
          </p:nvPr>
        </p:nvSpPr>
        <p:spPr>
          <a:xfrm>
            <a:off x="0" y="5532437"/>
            <a:ext cx="12191999" cy="1325563"/>
          </a:xfrm>
        </p:spPr>
        <p:txBody>
          <a:bodyPr>
            <a:noAutofit/>
          </a:bodyPr>
          <a:lstStyle/>
          <a:p>
            <a:pPr algn="ctr"/>
            <a:r>
              <a:rPr lang="es-ES" sz="3200" dirty="0" err="1"/>
              <a:t>Vasily</a:t>
            </a:r>
            <a:r>
              <a:rPr lang="es-ES" sz="3200" dirty="0"/>
              <a:t> Kandinsky: Portada del almanaque de Der </a:t>
            </a:r>
            <a:r>
              <a:rPr lang="es-ES" sz="3200" dirty="0" err="1"/>
              <a:t>Blaue</a:t>
            </a:r>
            <a:r>
              <a:rPr lang="es-ES" sz="3200" dirty="0"/>
              <a:t> Reiter. 1911. </a:t>
            </a:r>
            <a:br>
              <a:rPr lang="es-ES" sz="3200" dirty="0"/>
            </a:br>
            <a:r>
              <a:rPr lang="es-ES" sz="3200" dirty="0"/>
              <a:t>Xilografía a color.</a:t>
            </a:r>
          </a:p>
        </p:txBody>
      </p:sp>
      <p:pic>
        <p:nvPicPr>
          <p:cNvPr id="2" name="Imagen 1">
            <a:extLst>
              <a:ext uri="{FF2B5EF4-FFF2-40B4-BE49-F238E27FC236}">
                <a16:creationId xmlns:a16="http://schemas.microsoft.com/office/drawing/2014/main" id="{AF1EA23A-CAF3-46A0-8D5E-EEE074530212}"/>
              </a:ext>
            </a:extLst>
          </p:cNvPr>
          <p:cNvPicPr>
            <a:picLocks noChangeAspect="1"/>
          </p:cNvPicPr>
          <p:nvPr/>
        </p:nvPicPr>
        <p:blipFill>
          <a:blip r:embed="rId2"/>
          <a:stretch>
            <a:fillRect/>
          </a:stretch>
        </p:blipFill>
        <p:spPr>
          <a:xfrm>
            <a:off x="4178725" y="200021"/>
            <a:ext cx="3834548" cy="5332416"/>
          </a:xfrm>
          <a:prstGeom prst="rect">
            <a:avLst/>
          </a:prstGeom>
        </p:spPr>
      </p:pic>
    </p:spTree>
    <p:extLst>
      <p:ext uri="{BB962C8B-B14F-4D97-AF65-F5344CB8AC3E}">
        <p14:creationId xmlns:p14="http://schemas.microsoft.com/office/powerpoint/2010/main" val="10103101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arcador de contenido 3">
            <a:extLst>
              <a:ext uri="{FF2B5EF4-FFF2-40B4-BE49-F238E27FC236}">
                <a16:creationId xmlns:a16="http://schemas.microsoft.com/office/drawing/2014/main" id="{9D6BC5E0-65F0-47C3-853F-C7F84B8C7BB3}"/>
              </a:ext>
            </a:extLst>
          </p:cNvPr>
          <p:cNvSpPr>
            <a:spLocks noGrp="1"/>
          </p:cNvSpPr>
          <p:nvPr>
            <p:ph idx="1"/>
          </p:nvPr>
        </p:nvSpPr>
        <p:spPr>
          <a:xfrm>
            <a:off x="838200" y="702365"/>
            <a:ext cx="10515600" cy="5474598"/>
          </a:xfrm>
        </p:spPr>
        <p:txBody>
          <a:bodyPr>
            <a:normAutofit/>
          </a:bodyPr>
          <a:lstStyle/>
          <a:p>
            <a:endParaRPr lang="es-ES"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898004406"/>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2">
            <a:extLst>
              <a:ext uri="{FF2B5EF4-FFF2-40B4-BE49-F238E27FC236}">
                <a16:creationId xmlns:a16="http://schemas.microsoft.com/office/drawing/2014/main" id="{4D1E7AB1-B38B-4B33-B530-D2E6A76369EE}"/>
              </a:ext>
            </a:extLst>
          </p:cNvPr>
          <p:cNvSpPr>
            <a:spLocks noGrp="1"/>
          </p:cNvSpPr>
          <p:nvPr>
            <p:ph type="title"/>
          </p:nvPr>
        </p:nvSpPr>
        <p:spPr>
          <a:xfrm>
            <a:off x="0" y="5532437"/>
            <a:ext cx="12192000" cy="1325563"/>
          </a:xfrm>
        </p:spPr>
        <p:txBody>
          <a:bodyPr>
            <a:normAutofit/>
          </a:bodyPr>
          <a:lstStyle/>
          <a:p>
            <a:pPr algn="ctr"/>
            <a:r>
              <a:rPr lang="es-ES" sz="3600" dirty="0"/>
              <a:t>Franz Marc: Grandes caballos azules. 1911.</a:t>
            </a:r>
            <a:br>
              <a:rPr lang="es-ES" sz="3600" dirty="0"/>
            </a:br>
            <a:r>
              <a:rPr lang="es-ES" sz="3600" dirty="0"/>
              <a:t>Walker Art Center, Minneapolis. </a:t>
            </a:r>
          </a:p>
        </p:txBody>
      </p:sp>
      <p:pic>
        <p:nvPicPr>
          <p:cNvPr id="2" name="Imagen 1">
            <a:extLst>
              <a:ext uri="{FF2B5EF4-FFF2-40B4-BE49-F238E27FC236}">
                <a16:creationId xmlns:a16="http://schemas.microsoft.com/office/drawing/2014/main" id="{61512907-6F8B-4F91-A29D-2A271945360F}"/>
              </a:ext>
            </a:extLst>
          </p:cNvPr>
          <p:cNvPicPr>
            <a:picLocks noChangeAspect="1"/>
          </p:cNvPicPr>
          <p:nvPr/>
        </p:nvPicPr>
        <p:blipFill>
          <a:blip r:embed="rId2"/>
          <a:stretch>
            <a:fillRect/>
          </a:stretch>
        </p:blipFill>
        <p:spPr>
          <a:xfrm>
            <a:off x="1489331" y="172278"/>
            <a:ext cx="9213337" cy="5360159"/>
          </a:xfrm>
          <a:prstGeom prst="rect">
            <a:avLst/>
          </a:prstGeom>
        </p:spPr>
      </p:pic>
    </p:spTree>
    <p:extLst>
      <p:ext uri="{BB962C8B-B14F-4D97-AF65-F5344CB8AC3E}">
        <p14:creationId xmlns:p14="http://schemas.microsoft.com/office/powerpoint/2010/main" val="33787516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arcador de contenido 3">
            <a:extLst>
              <a:ext uri="{FF2B5EF4-FFF2-40B4-BE49-F238E27FC236}">
                <a16:creationId xmlns:a16="http://schemas.microsoft.com/office/drawing/2014/main" id="{9D6BC5E0-65F0-47C3-853F-C7F84B8C7BB3}"/>
              </a:ext>
            </a:extLst>
          </p:cNvPr>
          <p:cNvSpPr>
            <a:spLocks noGrp="1"/>
          </p:cNvSpPr>
          <p:nvPr>
            <p:ph idx="1"/>
          </p:nvPr>
        </p:nvSpPr>
        <p:spPr>
          <a:xfrm>
            <a:off x="838200" y="702365"/>
            <a:ext cx="10515600" cy="5474598"/>
          </a:xfrm>
        </p:spPr>
        <p:txBody>
          <a:bodyPr>
            <a:normAutofit fontScale="92500" lnSpcReduction="20000"/>
          </a:bodyPr>
          <a:lstStyle/>
          <a:p>
            <a:r>
              <a:rPr lang="es-ES" dirty="0"/>
              <a:t>Miembro del grupo Der </a:t>
            </a:r>
            <a:r>
              <a:rPr lang="es-ES" dirty="0" err="1"/>
              <a:t>Blaue</a:t>
            </a:r>
            <a:r>
              <a:rPr lang="es-ES" dirty="0"/>
              <a:t> Reiter fue el artista que más se movió en la órbita del Expresionismo, iniciado el ámbito de la Jugendstil de Múnich y conocedor de la obra de Gauguin y Van Gogh gracias a un viaje a París en 1907. </a:t>
            </a:r>
          </a:p>
          <a:p>
            <a:r>
              <a:rPr lang="es-ES" dirty="0"/>
              <a:t>Marc cambió radicalmente la forma de pintar, haciéndose mucho más imaginativo y con una pintura que sintonizaba con los desarrollos del arte moderno. </a:t>
            </a:r>
          </a:p>
          <a:p>
            <a:r>
              <a:rPr lang="es-ES" dirty="0"/>
              <a:t>Su obra no abandona el dibujo con el que somete el intenso color a una ordenación en composiciones esquemáticas. </a:t>
            </a:r>
          </a:p>
          <a:p>
            <a:r>
              <a:rPr lang="es-ES" dirty="0"/>
              <a:t>Se trata de un aspecto que, al parecer, Marc tomó de la ordenación geométrica del Cubismo. </a:t>
            </a:r>
          </a:p>
          <a:p>
            <a:r>
              <a:rPr lang="es-ES" dirty="0"/>
              <a:t>Sus </a:t>
            </a:r>
            <a:r>
              <a:rPr lang="es-ES" b="1" i="1" dirty="0"/>
              <a:t>Caballos azules</a:t>
            </a:r>
            <a:r>
              <a:rPr lang="es-ES" dirty="0"/>
              <a:t> (1911) son un ejemplo de la concepción personal de la pintura de Marc en la que las figuras animales se ordenan en una integración con la totalidad del universo a través de la cual llega una concepción esencial de la forma. </a:t>
            </a:r>
          </a:p>
          <a:p>
            <a:r>
              <a:rPr lang="es-ES" dirty="0"/>
              <a:t>Más adelante esta pintura figurativa daría paso a composiciones abstractas lejanamente inspiradas por Delaunay.</a:t>
            </a:r>
            <a:endParaRPr lang="es-ES"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979894776"/>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2">
            <a:extLst>
              <a:ext uri="{FF2B5EF4-FFF2-40B4-BE49-F238E27FC236}">
                <a16:creationId xmlns:a16="http://schemas.microsoft.com/office/drawing/2014/main" id="{4D1E7AB1-B38B-4B33-B530-D2E6A76369EE}"/>
              </a:ext>
            </a:extLst>
          </p:cNvPr>
          <p:cNvSpPr>
            <a:spLocks noGrp="1"/>
          </p:cNvSpPr>
          <p:nvPr>
            <p:ph type="title"/>
          </p:nvPr>
        </p:nvSpPr>
        <p:spPr>
          <a:xfrm>
            <a:off x="0" y="5532437"/>
            <a:ext cx="12192000" cy="1325563"/>
          </a:xfrm>
        </p:spPr>
        <p:txBody>
          <a:bodyPr>
            <a:normAutofit/>
          </a:bodyPr>
          <a:lstStyle/>
          <a:p>
            <a:pPr algn="ctr"/>
            <a:r>
              <a:rPr lang="es-ES" sz="3600" dirty="0"/>
              <a:t>August </a:t>
            </a:r>
            <a:r>
              <a:rPr lang="es-ES" sz="3600" dirty="0" err="1"/>
              <a:t>Macke</a:t>
            </a:r>
            <a:r>
              <a:rPr lang="es-ES" sz="3600" dirty="0"/>
              <a:t>: Señora en un parque. 1913.</a:t>
            </a:r>
            <a:br>
              <a:rPr lang="es-ES" sz="3600" dirty="0"/>
            </a:br>
            <a:r>
              <a:rPr lang="es-ES" sz="3600" dirty="0" err="1"/>
              <a:t>Wallraf-Richartz</a:t>
            </a:r>
            <a:r>
              <a:rPr lang="es-ES" sz="3600" dirty="0"/>
              <a:t> </a:t>
            </a:r>
            <a:r>
              <a:rPr lang="es-ES" sz="3600" dirty="0" err="1"/>
              <a:t>Museum</a:t>
            </a:r>
            <a:r>
              <a:rPr lang="es-ES" sz="3600" dirty="0"/>
              <a:t>, Colonia. </a:t>
            </a:r>
          </a:p>
        </p:txBody>
      </p:sp>
      <p:pic>
        <p:nvPicPr>
          <p:cNvPr id="2" name="Imagen 1">
            <a:extLst>
              <a:ext uri="{FF2B5EF4-FFF2-40B4-BE49-F238E27FC236}">
                <a16:creationId xmlns:a16="http://schemas.microsoft.com/office/drawing/2014/main" id="{25318658-D9C4-47B0-824C-BC391B183CDE}"/>
              </a:ext>
            </a:extLst>
          </p:cNvPr>
          <p:cNvPicPr>
            <a:picLocks noChangeAspect="1"/>
          </p:cNvPicPr>
          <p:nvPr/>
        </p:nvPicPr>
        <p:blipFill rotWithShape="1">
          <a:blip r:embed="rId2"/>
          <a:srcRect b="3622"/>
          <a:stretch/>
        </p:blipFill>
        <p:spPr>
          <a:xfrm>
            <a:off x="3502695" y="307837"/>
            <a:ext cx="5186610" cy="5337141"/>
          </a:xfrm>
          <a:prstGeom prst="rect">
            <a:avLst/>
          </a:prstGeom>
        </p:spPr>
      </p:pic>
    </p:spTree>
    <p:extLst>
      <p:ext uri="{BB962C8B-B14F-4D97-AF65-F5344CB8AC3E}">
        <p14:creationId xmlns:p14="http://schemas.microsoft.com/office/powerpoint/2010/main" val="12650232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arcador de contenido 3">
            <a:extLst>
              <a:ext uri="{FF2B5EF4-FFF2-40B4-BE49-F238E27FC236}">
                <a16:creationId xmlns:a16="http://schemas.microsoft.com/office/drawing/2014/main" id="{9D6BC5E0-65F0-47C3-853F-C7F84B8C7BB3}"/>
              </a:ext>
            </a:extLst>
          </p:cNvPr>
          <p:cNvSpPr>
            <a:spLocks noGrp="1"/>
          </p:cNvSpPr>
          <p:nvPr>
            <p:ph idx="1"/>
          </p:nvPr>
        </p:nvSpPr>
        <p:spPr>
          <a:xfrm>
            <a:off x="344557" y="291548"/>
            <a:ext cx="11463129" cy="6308035"/>
          </a:xfrm>
        </p:spPr>
        <p:txBody>
          <a:bodyPr>
            <a:normAutofit fontScale="70000" lnSpcReduction="20000"/>
          </a:bodyPr>
          <a:lstStyle/>
          <a:p>
            <a:r>
              <a:rPr lang="es-ES" dirty="0">
                <a:latin typeface="Times New Roman" panose="02020603050405020304" pitchFamily="18" charset="0"/>
                <a:cs typeface="Times New Roman" panose="02020603050405020304" pitchFamily="18" charset="0"/>
              </a:rPr>
              <a:t>August </a:t>
            </a:r>
            <a:r>
              <a:rPr lang="es-ES" dirty="0" err="1">
                <a:latin typeface="Times New Roman" panose="02020603050405020304" pitchFamily="18" charset="0"/>
                <a:cs typeface="Times New Roman" panose="02020603050405020304" pitchFamily="18" charset="0"/>
              </a:rPr>
              <a:t>Macke</a:t>
            </a:r>
            <a:r>
              <a:rPr lang="es-ES" dirty="0">
                <a:latin typeface="Times New Roman" panose="02020603050405020304" pitchFamily="18" charset="0"/>
                <a:cs typeface="Times New Roman" panose="02020603050405020304" pitchFamily="18" charset="0"/>
              </a:rPr>
              <a:t> viajó a París entre 1907 y 1908, donde descubrió a Cézanne y Matisse. </a:t>
            </a:r>
          </a:p>
          <a:p>
            <a:r>
              <a:rPr lang="es-ES" dirty="0">
                <a:latin typeface="Times New Roman" panose="02020603050405020304" pitchFamily="18" charset="0"/>
                <a:cs typeface="Times New Roman" panose="02020603050405020304" pitchFamily="18" charset="0"/>
              </a:rPr>
              <a:t>En su pintura se aprecia una síntesis del color de los fauvistas y expresionistas con una construcción de la forma derivada de Cézanne.</a:t>
            </a:r>
          </a:p>
          <a:p>
            <a:r>
              <a:rPr lang="es-ES" dirty="0">
                <a:latin typeface="Times New Roman" panose="02020603050405020304" pitchFamily="18" charset="0"/>
                <a:cs typeface="Times New Roman" panose="02020603050405020304" pitchFamily="18" charset="0"/>
              </a:rPr>
              <a:t>Fue uno de los pintores alemanes más apreciados del expresionismo.</a:t>
            </a:r>
          </a:p>
          <a:p>
            <a:r>
              <a:rPr lang="es-ES" dirty="0">
                <a:latin typeface="Times New Roman" panose="02020603050405020304" pitchFamily="18" charset="0"/>
                <a:cs typeface="Times New Roman" panose="02020603050405020304" pitchFamily="18" charset="0"/>
              </a:rPr>
              <a:t>Por su colorido y su lirismo natural, sus obras se parecen a las de Franz Marc, pero sin compartir su alejamiento del hombre, ni su panteísmo, aunque también aspiraba a configurar un paraíso en la tierra.</a:t>
            </a:r>
          </a:p>
          <a:p>
            <a:r>
              <a:rPr lang="es-ES" dirty="0" err="1">
                <a:latin typeface="Times New Roman" panose="02020603050405020304" pitchFamily="18" charset="0"/>
                <a:cs typeface="Times New Roman" panose="02020603050405020304" pitchFamily="18" charset="0"/>
              </a:rPr>
              <a:t>Macke</a:t>
            </a:r>
            <a:r>
              <a:rPr lang="es-ES" dirty="0">
                <a:latin typeface="Times New Roman" panose="02020603050405020304" pitchFamily="18" charset="0"/>
                <a:cs typeface="Times New Roman" panose="02020603050405020304" pitchFamily="18" charset="0"/>
              </a:rPr>
              <a:t> prefería pintar la vida callejera bien cuidada, escaparates divertidos, cafés, jardines, pasantes al término de su jornada laboral; le encantaba la policromía del vestuario femenino. </a:t>
            </a:r>
          </a:p>
          <a:p>
            <a:r>
              <a:rPr lang="es-ES" dirty="0">
                <a:latin typeface="Times New Roman" panose="02020603050405020304" pitchFamily="18" charset="0"/>
                <a:cs typeface="Times New Roman" panose="02020603050405020304" pitchFamily="18" charset="0"/>
              </a:rPr>
              <a:t>El  contacto con Robert Delaunay le capacitó para pintar acuarelas y óleos expresivos pero armónicos, basados siempre en las impresiones de la  naturaleza y con la luz como punto de partida.</a:t>
            </a:r>
          </a:p>
          <a:p>
            <a:r>
              <a:rPr lang="es-ES" dirty="0">
                <a:latin typeface="Times New Roman" panose="02020603050405020304" pitchFamily="18" charset="0"/>
                <a:cs typeface="Times New Roman" panose="02020603050405020304" pitchFamily="18" charset="0"/>
              </a:rPr>
              <a:t>Esta obra de formato casi cuadrado, irradia equilibrio compositivo. La dama se sale ligeramente de la vertical central y no tiene rostro. Esbelta y elegante aparece flanqueada por cuatro figuras más pequeñas desplazadas hacía el fondo, dos a la derecha y otras dos a la izquierda, detrás se ven unas casas simplificadas al modo del primer cubismo de Georges Braque y el paisaje del  río. </a:t>
            </a:r>
          </a:p>
          <a:p>
            <a:r>
              <a:rPr lang="es-ES" dirty="0">
                <a:latin typeface="Times New Roman" panose="02020603050405020304" pitchFamily="18" charset="0"/>
                <a:cs typeface="Times New Roman" panose="02020603050405020304" pitchFamily="18" charset="0"/>
              </a:rPr>
              <a:t>La luminosa copa de los árboles forma en la parte superior un techo de colores verdes y amarillos muy marcados, y las ramas dibujan brazos regulares, inspirados, en cuanto a la composición de los escritos de Leonardo da Vinci.</a:t>
            </a:r>
          </a:p>
          <a:p>
            <a:r>
              <a:rPr lang="es-ES" dirty="0">
                <a:latin typeface="Times New Roman" panose="02020603050405020304" pitchFamily="18" charset="0"/>
                <a:cs typeface="Times New Roman" panose="02020603050405020304" pitchFamily="18" charset="0"/>
              </a:rPr>
              <a:t>Sobre el conjunto se extiende el encanto de un cuadro romántico de Caspar David </a:t>
            </a:r>
            <a:r>
              <a:rPr lang="es-ES" dirty="0" err="1">
                <a:latin typeface="Times New Roman" panose="02020603050405020304" pitchFamily="18" charset="0"/>
                <a:cs typeface="Times New Roman" panose="02020603050405020304" pitchFamily="18" charset="0"/>
              </a:rPr>
              <a:t>Fiedrich</a:t>
            </a:r>
            <a:r>
              <a:rPr lang="es-ES" dirty="0">
                <a:latin typeface="Times New Roman" panose="02020603050405020304" pitchFamily="18" charset="0"/>
                <a:cs typeface="Times New Roman" panose="02020603050405020304" pitchFamily="18" charset="0"/>
              </a:rPr>
              <a:t>, con quien compartía su preferencia por las figuras de espaldas. </a:t>
            </a:r>
          </a:p>
          <a:p>
            <a:r>
              <a:rPr lang="es-ES" dirty="0">
                <a:latin typeface="Times New Roman" panose="02020603050405020304" pitchFamily="18" charset="0"/>
                <a:cs typeface="Times New Roman" panose="02020603050405020304" pitchFamily="18" charset="0"/>
              </a:rPr>
              <a:t>Los valores  espaciales se coordinan con los principios de la ordenación de los planos y se equilibra de una manera determinada.</a:t>
            </a:r>
          </a:p>
          <a:p>
            <a:r>
              <a:rPr lang="es-ES" dirty="0">
                <a:latin typeface="Times New Roman" panose="02020603050405020304" pitchFamily="18" charset="0"/>
                <a:cs typeface="Times New Roman" panose="02020603050405020304" pitchFamily="18" charset="0"/>
              </a:rPr>
              <a:t>Las medias tintas aplicadas como por medio de un prima y los contrastes cromáticos transparentes y vibrantes  de la que parece brotar la luz establecen el ritmo del cuadro.</a:t>
            </a:r>
            <a:endParaRPr lang="es-ES"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795883624"/>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a:extLst>
              <a:ext uri="{FF2B5EF4-FFF2-40B4-BE49-F238E27FC236}">
                <a16:creationId xmlns:a16="http://schemas.microsoft.com/office/drawing/2014/main" id="{62808AA2-706F-45D8-8AD4-7A0F57698DF8}"/>
              </a:ext>
            </a:extLst>
          </p:cNvPr>
          <p:cNvPicPr>
            <a:picLocks noChangeAspect="1"/>
          </p:cNvPicPr>
          <p:nvPr/>
        </p:nvPicPr>
        <p:blipFill>
          <a:blip r:embed="rId2"/>
          <a:stretch>
            <a:fillRect/>
          </a:stretch>
        </p:blipFill>
        <p:spPr>
          <a:xfrm>
            <a:off x="276919" y="1325217"/>
            <a:ext cx="11619892" cy="4214191"/>
          </a:xfrm>
          <a:prstGeom prst="rect">
            <a:avLst/>
          </a:prstGeom>
        </p:spPr>
      </p:pic>
    </p:spTree>
    <p:extLst>
      <p:ext uri="{BB962C8B-B14F-4D97-AF65-F5344CB8AC3E}">
        <p14:creationId xmlns:p14="http://schemas.microsoft.com/office/powerpoint/2010/main" val="1427262998"/>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a:extLst>
              <a:ext uri="{FF2B5EF4-FFF2-40B4-BE49-F238E27FC236}">
                <a16:creationId xmlns:a16="http://schemas.microsoft.com/office/drawing/2014/main" id="{C3C1A53A-8414-459C-9CCE-BCC9825AD57D}"/>
              </a:ext>
            </a:extLst>
          </p:cNvPr>
          <p:cNvPicPr>
            <a:picLocks noChangeAspect="1"/>
          </p:cNvPicPr>
          <p:nvPr/>
        </p:nvPicPr>
        <p:blipFill>
          <a:blip r:embed="rId2"/>
          <a:stretch>
            <a:fillRect/>
          </a:stretch>
        </p:blipFill>
        <p:spPr>
          <a:xfrm>
            <a:off x="321415" y="1311965"/>
            <a:ext cx="11494948" cy="4214191"/>
          </a:xfrm>
          <a:prstGeom prst="rect">
            <a:avLst/>
          </a:prstGeom>
        </p:spPr>
      </p:pic>
    </p:spTree>
    <p:extLst>
      <p:ext uri="{BB962C8B-B14F-4D97-AF65-F5344CB8AC3E}">
        <p14:creationId xmlns:p14="http://schemas.microsoft.com/office/powerpoint/2010/main" val="1681730310"/>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a:extLst>
              <a:ext uri="{FF2B5EF4-FFF2-40B4-BE49-F238E27FC236}">
                <a16:creationId xmlns:a16="http://schemas.microsoft.com/office/drawing/2014/main" id="{A075D632-F59A-4D0F-8B9A-8CCBB737ED38}"/>
              </a:ext>
            </a:extLst>
          </p:cNvPr>
          <p:cNvPicPr>
            <a:picLocks noChangeAspect="1"/>
          </p:cNvPicPr>
          <p:nvPr/>
        </p:nvPicPr>
        <p:blipFill>
          <a:blip r:embed="rId2"/>
          <a:stretch>
            <a:fillRect/>
          </a:stretch>
        </p:blipFill>
        <p:spPr>
          <a:xfrm>
            <a:off x="318187" y="1440715"/>
            <a:ext cx="11555626" cy="2216885"/>
          </a:xfrm>
          <a:prstGeom prst="rect">
            <a:avLst/>
          </a:prstGeom>
        </p:spPr>
      </p:pic>
    </p:spTree>
    <p:extLst>
      <p:ext uri="{BB962C8B-B14F-4D97-AF65-F5344CB8AC3E}">
        <p14:creationId xmlns:p14="http://schemas.microsoft.com/office/powerpoint/2010/main" val="347758598"/>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id="{86958657-FF2D-49BA-9B46-764BDBB6EEBC}"/>
              </a:ext>
            </a:extLst>
          </p:cNvPr>
          <p:cNvPicPr>
            <a:picLocks noChangeAspect="1"/>
          </p:cNvPicPr>
          <p:nvPr/>
        </p:nvPicPr>
        <p:blipFill>
          <a:blip r:embed="rId2"/>
          <a:stretch>
            <a:fillRect/>
          </a:stretch>
        </p:blipFill>
        <p:spPr>
          <a:xfrm>
            <a:off x="1364331" y="204672"/>
            <a:ext cx="9463338" cy="6448656"/>
          </a:xfrm>
          <a:prstGeom prst="rect">
            <a:avLst/>
          </a:prstGeom>
        </p:spPr>
      </p:pic>
    </p:spTree>
    <p:extLst>
      <p:ext uri="{BB962C8B-B14F-4D97-AF65-F5344CB8AC3E}">
        <p14:creationId xmlns:p14="http://schemas.microsoft.com/office/powerpoint/2010/main" val="725713027"/>
      </p:ext>
    </p:extLst>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528</TotalTime>
  <Words>4474</Words>
  <Application>Microsoft Office PowerPoint</Application>
  <PresentationFormat>Panorámica</PresentationFormat>
  <Paragraphs>204</Paragraphs>
  <Slides>58</Slides>
  <Notes>0</Notes>
  <HiddenSlides>0</HiddenSlides>
  <MMClips>0</MMClips>
  <ScaleCrop>false</ScaleCrop>
  <HeadingPairs>
    <vt:vector size="6" baseType="variant">
      <vt:variant>
        <vt:lpstr>Fuentes usadas</vt:lpstr>
      </vt:variant>
      <vt:variant>
        <vt:i4>4</vt:i4>
      </vt:variant>
      <vt:variant>
        <vt:lpstr>Tema</vt:lpstr>
      </vt:variant>
      <vt:variant>
        <vt:i4>1</vt:i4>
      </vt:variant>
      <vt:variant>
        <vt:lpstr>Títulos de diapositiva</vt:lpstr>
      </vt:variant>
      <vt:variant>
        <vt:i4>58</vt:i4>
      </vt:variant>
    </vt:vector>
  </HeadingPairs>
  <TitlesOfParts>
    <vt:vector size="63" baseType="lpstr">
      <vt:lpstr>Arial</vt:lpstr>
      <vt:lpstr>Calibri</vt:lpstr>
      <vt:lpstr>Calibri Light</vt:lpstr>
      <vt:lpstr>Times New Roman</vt:lpstr>
      <vt:lpstr>Tema de Office</vt:lpstr>
      <vt:lpstr>La vanguardia y el color</vt:lpstr>
      <vt:lpstr>Esquema para comentar las obras:</vt:lpstr>
      <vt:lpstr>La saturación del color: el Fauvismo.</vt:lpstr>
      <vt:lpstr>Henri Matisse: Lujo, calma y voluptuosidad. 1904.  Museo d’Orsay. París.</vt:lpstr>
      <vt:lpstr>Presentación de PowerPoint</vt:lpstr>
      <vt:lpstr>Henri Matisse: Mujer con sombrero. 1905.  Museum of Modern Art, San Francisco.</vt:lpstr>
      <vt:lpstr>Presentación de PowerPoint</vt:lpstr>
      <vt:lpstr>André Derain: Retrato de Vlaminck. 1905.  Colección Mlle. Vlaminck, Rueil-la-Gadelière.</vt:lpstr>
      <vt:lpstr>Presentación de PowerPoint</vt:lpstr>
      <vt:lpstr>Henri Matisse: Retrato de Derain. 1905.  Tate Galery, Londres.</vt:lpstr>
      <vt:lpstr>Presentación de PowerPoint</vt:lpstr>
      <vt:lpstr>Henri Matisse: La línea verde. Retrato de Mme. Matisse. 1905. Statens Museum for Kunst, Copenhague.</vt:lpstr>
      <vt:lpstr>Presentación de PowerPoint</vt:lpstr>
      <vt:lpstr>André Derain: El puente de Waterloo. 1906. Museo Thyssen Bornemisza, Madrid.</vt:lpstr>
      <vt:lpstr>Presentación de PowerPoint</vt:lpstr>
      <vt:lpstr>Raoul Dufy: Casas viejas de Honfleur. 1906.  Colección particular. París.</vt:lpstr>
      <vt:lpstr>Presentación de PowerPoint</vt:lpstr>
      <vt:lpstr>Matisse, el color y la sensación.</vt:lpstr>
      <vt:lpstr>Henri Matisse: Le luxe I 1906.  Centre Georges Pompidou, París.</vt:lpstr>
      <vt:lpstr>Presentación de PowerPoint</vt:lpstr>
      <vt:lpstr>Henri Matisse: La danza. 1909.  Museum of Modern Art, Nueva York.</vt:lpstr>
      <vt:lpstr>Presentación de PowerPoint</vt:lpstr>
      <vt:lpstr>Henri Matisse: Bodegón con la danza. 1909.  Museo del Hermitage, San Petersburgo.</vt:lpstr>
      <vt:lpstr>Presentación de PowerPoint</vt:lpstr>
      <vt:lpstr>Henri Matisse: Mesa servida. 1908.  Museo del Hermitage, San Petersburgo.</vt:lpstr>
      <vt:lpstr>Presentación de PowerPoint</vt:lpstr>
      <vt:lpstr>El grupo Die Brücke (El puente)</vt:lpstr>
      <vt:lpstr>Ernst Ludwig Kirchner: Mujer semidesnuda con sombrero. 1911. Walraf-Richartz-Museum, Colonia.</vt:lpstr>
      <vt:lpstr>Presentación de PowerPoint</vt:lpstr>
      <vt:lpstr>Ernst Ludwig Kirchner: Cinco mujeres en la calle. 1913. Ludwig Museum, Colonia.</vt:lpstr>
      <vt:lpstr>Presentación de PowerPoint</vt:lpstr>
      <vt:lpstr>Ernst Ludwig Kirchner: El artista y la modelo. 1910.  Hamburger Kunsthalle, Hamburgo.</vt:lpstr>
      <vt:lpstr>Presentación de PowerPoint</vt:lpstr>
      <vt:lpstr>Erich Heckel: Desnudo en un sofá. 1909. Pinakothek der Moderne, Munich.</vt:lpstr>
      <vt:lpstr>Presentación de PowerPoint</vt:lpstr>
      <vt:lpstr>Karl Schmidt-Rottluff: Paisaje noruego. 1911. Pinakothek der Moderne, Munich.</vt:lpstr>
      <vt:lpstr>Presentación de PowerPoint</vt:lpstr>
      <vt:lpstr>Otto Mueller: Dos chicas en la hierba. 1922. Pinakothek der Moderne, Munich.</vt:lpstr>
      <vt:lpstr>Presentación de PowerPoint</vt:lpstr>
      <vt:lpstr>Emil Nolde: Eslovenos 1911. Nolde Museum, Neukirchen.</vt:lpstr>
      <vt:lpstr>Presentación de PowerPoint</vt:lpstr>
      <vt:lpstr>Edvard Munch: El grito. 1893. Galería Nacional, Oslo.</vt:lpstr>
      <vt:lpstr>Presentación de PowerPoint</vt:lpstr>
      <vt:lpstr>James Ensor: La entrada de cristo en Bruselas 1888-1889. Museo Real de Bellas Artes, Amberes.</vt:lpstr>
      <vt:lpstr>Presentación de PowerPoint</vt:lpstr>
      <vt:lpstr>La unidad de vanguardia: Der Blaue Reiter (El jinete azul)</vt:lpstr>
      <vt:lpstr>Vasily Kandinsky: Murnau, casas en el Obermarkt. 1908.  Museo Thyssen Bornemisza, Madrid.</vt:lpstr>
      <vt:lpstr>Presentación de PowerPoint</vt:lpstr>
      <vt:lpstr>Vasily Kandinsky: Portada del almanaque de Der Blaue Reiter. 1911.  Xilografía a color.</vt:lpstr>
      <vt:lpstr>Presentación de PowerPoint</vt:lpstr>
      <vt:lpstr>Franz Marc: Grandes caballos azules. 1911. Walker Art Center, Minneapolis. </vt:lpstr>
      <vt:lpstr>Presentación de PowerPoint</vt:lpstr>
      <vt:lpstr>August Macke: Señora en un parque. 1913. Wallraf-Richartz Museum, Colonia. </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 vanguardia y el color</dc:title>
  <dc:creator>Miguel Velayos García</dc:creator>
  <cp:lastModifiedBy>Miguel Velayos García</cp:lastModifiedBy>
  <cp:revision>50</cp:revision>
  <dcterms:created xsi:type="dcterms:W3CDTF">2019-03-17T23:09:36Z</dcterms:created>
  <dcterms:modified xsi:type="dcterms:W3CDTF">2019-05-14T15:44:06Z</dcterms:modified>
</cp:coreProperties>
</file>